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slides/slide136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25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slides/slide144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slides/slide138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slides/slide139.xml" ContentType="application/vnd.openxmlformats-officedocument.presentationml.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129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18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slides/slide143.xml" ContentType="application/vnd.openxmlformats-officedocument.presentationml.sl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46"/>
  </p:notesMasterIdLst>
  <p:handoutMasterIdLst>
    <p:handoutMasterId r:id="rId147"/>
  </p:handoutMasterIdLst>
  <p:sldIdLst>
    <p:sldId id="256" r:id="rId2"/>
    <p:sldId id="974" r:id="rId3"/>
    <p:sldId id="969" r:id="rId4"/>
    <p:sldId id="921" r:id="rId5"/>
    <p:sldId id="770" r:id="rId6"/>
    <p:sldId id="977" r:id="rId7"/>
    <p:sldId id="823" r:id="rId8"/>
    <p:sldId id="771" r:id="rId9"/>
    <p:sldId id="978" r:id="rId10"/>
    <p:sldId id="824" r:id="rId11"/>
    <p:sldId id="971" r:id="rId12"/>
    <p:sldId id="972" r:id="rId13"/>
    <p:sldId id="920" r:id="rId14"/>
    <p:sldId id="877" r:id="rId15"/>
    <p:sldId id="878" r:id="rId16"/>
    <p:sldId id="879" r:id="rId17"/>
    <p:sldId id="880" r:id="rId18"/>
    <p:sldId id="881" r:id="rId19"/>
    <p:sldId id="882" r:id="rId20"/>
    <p:sldId id="883" r:id="rId21"/>
    <p:sldId id="884" r:id="rId22"/>
    <p:sldId id="885" r:id="rId23"/>
    <p:sldId id="886" r:id="rId24"/>
    <p:sldId id="887" r:id="rId25"/>
    <p:sldId id="888" r:id="rId26"/>
    <p:sldId id="889" r:id="rId27"/>
    <p:sldId id="890" r:id="rId28"/>
    <p:sldId id="891" r:id="rId29"/>
    <p:sldId id="892" r:id="rId30"/>
    <p:sldId id="893" r:id="rId31"/>
    <p:sldId id="894" r:id="rId32"/>
    <p:sldId id="895" r:id="rId33"/>
    <p:sldId id="896" r:id="rId34"/>
    <p:sldId id="897" r:id="rId35"/>
    <p:sldId id="898" r:id="rId36"/>
    <p:sldId id="899" r:id="rId37"/>
    <p:sldId id="900" r:id="rId38"/>
    <p:sldId id="901" r:id="rId39"/>
    <p:sldId id="902" r:id="rId40"/>
    <p:sldId id="903" r:id="rId41"/>
    <p:sldId id="904" r:id="rId42"/>
    <p:sldId id="905" r:id="rId43"/>
    <p:sldId id="906" r:id="rId44"/>
    <p:sldId id="907" r:id="rId45"/>
    <p:sldId id="908" r:id="rId46"/>
    <p:sldId id="919" r:id="rId47"/>
    <p:sldId id="932" r:id="rId48"/>
    <p:sldId id="933" r:id="rId49"/>
    <p:sldId id="934" r:id="rId50"/>
    <p:sldId id="935" r:id="rId51"/>
    <p:sldId id="936" r:id="rId52"/>
    <p:sldId id="937" r:id="rId53"/>
    <p:sldId id="938" r:id="rId54"/>
    <p:sldId id="939" r:id="rId55"/>
    <p:sldId id="940" r:id="rId56"/>
    <p:sldId id="941" r:id="rId57"/>
    <p:sldId id="942" r:id="rId58"/>
    <p:sldId id="943" r:id="rId59"/>
    <p:sldId id="944" r:id="rId60"/>
    <p:sldId id="945" r:id="rId61"/>
    <p:sldId id="946" r:id="rId62"/>
    <p:sldId id="947" r:id="rId63"/>
    <p:sldId id="948" r:id="rId64"/>
    <p:sldId id="949" r:id="rId65"/>
    <p:sldId id="950" r:id="rId66"/>
    <p:sldId id="951" r:id="rId67"/>
    <p:sldId id="952" r:id="rId68"/>
    <p:sldId id="953" r:id="rId69"/>
    <p:sldId id="954" r:id="rId70"/>
    <p:sldId id="955" r:id="rId71"/>
    <p:sldId id="956" r:id="rId72"/>
    <p:sldId id="957" r:id="rId73"/>
    <p:sldId id="958" r:id="rId74"/>
    <p:sldId id="959" r:id="rId75"/>
    <p:sldId id="960" r:id="rId76"/>
    <p:sldId id="961" r:id="rId77"/>
    <p:sldId id="962" r:id="rId78"/>
    <p:sldId id="963" r:id="rId79"/>
    <p:sldId id="917" r:id="rId80"/>
    <p:sldId id="909" r:id="rId81"/>
    <p:sldId id="910" r:id="rId82"/>
    <p:sldId id="918" r:id="rId83"/>
    <p:sldId id="964" r:id="rId84"/>
    <p:sldId id="966" r:id="rId85"/>
    <p:sldId id="967" r:id="rId86"/>
    <p:sldId id="968" r:id="rId87"/>
    <p:sldId id="922" r:id="rId88"/>
    <p:sldId id="965" r:id="rId89"/>
    <p:sldId id="973" r:id="rId90"/>
    <p:sldId id="923" r:id="rId91"/>
    <p:sldId id="925" r:id="rId92"/>
    <p:sldId id="926" r:id="rId93"/>
    <p:sldId id="927" r:id="rId94"/>
    <p:sldId id="915" r:id="rId95"/>
    <p:sldId id="772" r:id="rId96"/>
    <p:sldId id="773" r:id="rId97"/>
    <p:sldId id="727" r:id="rId98"/>
    <p:sldId id="728" r:id="rId99"/>
    <p:sldId id="729" r:id="rId100"/>
    <p:sldId id="730" r:id="rId101"/>
    <p:sldId id="731" r:id="rId102"/>
    <p:sldId id="732" r:id="rId103"/>
    <p:sldId id="975" r:id="rId104"/>
    <p:sldId id="693" r:id="rId105"/>
    <p:sldId id="697" r:id="rId106"/>
    <p:sldId id="698" r:id="rId107"/>
    <p:sldId id="830" r:id="rId108"/>
    <p:sldId id="835" r:id="rId109"/>
    <p:sldId id="836" r:id="rId110"/>
    <p:sldId id="837" r:id="rId111"/>
    <p:sldId id="838" r:id="rId112"/>
    <p:sldId id="839" r:id="rId113"/>
    <p:sldId id="840" r:id="rId114"/>
    <p:sldId id="841" r:id="rId115"/>
    <p:sldId id="842" r:id="rId116"/>
    <p:sldId id="843" r:id="rId117"/>
    <p:sldId id="844" r:id="rId118"/>
    <p:sldId id="845" r:id="rId119"/>
    <p:sldId id="846" r:id="rId120"/>
    <p:sldId id="847" r:id="rId121"/>
    <p:sldId id="848" r:id="rId122"/>
    <p:sldId id="849" r:id="rId123"/>
    <p:sldId id="850" r:id="rId124"/>
    <p:sldId id="851" r:id="rId125"/>
    <p:sldId id="852" r:id="rId126"/>
    <p:sldId id="853" r:id="rId127"/>
    <p:sldId id="854" r:id="rId128"/>
    <p:sldId id="855" r:id="rId129"/>
    <p:sldId id="856" r:id="rId130"/>
    <p:sldId id="857" r:id="rId131"/>
    <p:sldId id="858" r:id="rId132"/>
    <p:sldId id="859" r:id="rId133"/>
    <p:sldId id="860" r:id="rId134"/>
    <p:sldId id="861" r:id="rId135"/>
    <p:sldId id="862" r:id="rId136"/>
    <p:sldId id="863" r:id="rId137"/>
    <p:sldId id="864" r:id="rId138"/>
    <p:sldId id="865" r:id="rId139"/>
    <p:sldId id="866" r:id="rId140"/>
    <p:sldId id="867" r:id="rId141"/>
    <p:sldId id="868" r:id="rId142"/>
    <p:sldId id="869" r:id="rId143"/>
    <p:sldId id="870" r:id="rId144"/>
    <p:sldId id="976" r:id="rId145"/>
  </p:sldIdLst>
  <p:sldSz cx="9144000" cy="6858000" type="screen4x3"/>
  <p:notesSz cx="7010400" cy="9296400"/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2B81"/>
    <a:srgbClr val="333399"/>
    <a:srgbClr val="0309FD"/>
    <a:srgbClr val="CCFFFF"/>
    <a:srgbClr val="FFFFCC"/>
    <a:srgbClr val="66FFFF"/>
    <a:srgbClr val="FF7C80"/>
    <a:srgbClr val="99FF33"/>
    <a:srgbClr val="D3BEB1"/>
    <a:srgbClr val="87FDD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404" autoAdjust="0"/>
    <p:restoredTop sz="94993" autoAdjust="0"/>
  </p:normalViewPr>
  <p:slideViewPr>
    <p:cSldViewPr snapToGrid="0">
      <p:cViewPr>
        <p:scale>
          <a:sx n="80" d="100"/>
          <a:sy n="80" d="100"/>
        </p:scale>
        <p:origin x="-1038" y="-366"/>
      </p:cViewPr>
      <p:guideLst>
        <p:guide orient="horz" pos="2159"/>
        <p:guide pos="28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presProps" Target="presProps.xml"/><Relationship Id="rId15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3864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15" tIns="45357" rIns="90715" bIns="45357" numCol="1" anchor="t" anchorCtr="0" compatLnSpc="1">
            <a:prstTxWarp prst="textNoShape">
              <a:avLst/>
            </a:prstTxWarp>
          </a:bodyPr>
          <a:lstStyle>
            <a:lvl1pPr defTabSz="907404" eaLnBrk="0" hangingPunct="0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135" y="1"/>
            <a:ext cx="303864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15" tIns="45357" rIns="90715" bIns="45357" numCol="1" anchor="t" anchorCtr="0" compatLnSpc="1">
            <a:prstTxWarp prst="textNoShape">
              <a:avLst/>
            </a:prstTxWarp>
          </a:bodyPr>
          <a:lstStyle>
            <a:lvl1pPr algn="r" defTabSz="907404" eaLnBrk="0" hangingPunct="0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29675"/>
            <a:ext cx="303864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15" tIns="45357" rIns="90715" bIns="45357" numCol="1" anchor="b" anchorCtr="0" compatLnSpc="1">
            <a:prstTxWarp prst="textNoShape">
              <a:avLst/>
            </a:prstTxWarp>
          </a:bodyPr>
          <a:lstStyle>
            <a:lvl1pPr defTabSz="907404" eaLnBrk="0" hangingPunct="0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135" y="8829675"/>
            <a:ext cx="303864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15" tIns="45357" rIns="90715" bIns="45357" numCol="1" anchor="b" anchorCtr="0" compatLnSpc="1">
            <a:prstTxWarp prst="textNoShape">
              <a:avLst/>
            </a:prstTxWarp>
          </a:bodyPr>
          <a:lstStyle>
            <a:lvl1pPr algn="r" defTabSz="907404" eaLnBrk="0" hangingPunct="0">
              <a:defRPr sz="1200">
                <a:latin typeface="Times" charset="0"/>
              </a:defRPr>
            </a:lvl1pPr>
          </a:lstStyle>
          <a:p>
            <a:pPr>
              <a:defRPr/>
            </a:pPr>
            <a:fld id="{8867FCA0-8B92-4840-A7E0-1DCDA8D5BBD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3864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135" y="1"/>
            <a:ext cx="303864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Times" charset="0"/>
              </a:defRPr>
            </a:lvl1pPr>
          </a:lstStyle>
          <a:p>
            <a:pPr>
              <a:defRPr/>
            </a:pPr>
            <a:fld id="{0077839E-1237-4D75-8B3B-080B98983B5C}" type="datetimeFigureOut">
              <a:rPr lang="es-ES"/>
              <a:pPr>
                <a:defRPr/>
              </a:pPr>
              <a:t>01/08/2011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848" y="4416426"/>
            <a:ext cx="560832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2" y="8829675"/>
            <a:ext cx="303864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135" y="8829675"/>
            <a:ext cx="303864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Times" charset="0"/>
              </a:defRPr>
            </a:lvl1pPr>
          </a:lstStyle>
          <a:p>
            <a:pPr>
              <a:defRPr/>
            </a:pPr>
            <a:fld id="{280CB3B2-B8AB-4C7C-A9B8-1584D9F5985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0CB3B2-B8AB-4C7C-A9B8-1584D9F59852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0CB3B2-B8AB-4C7C-A9B8-1584D9F59852}" type="slidenum">
              <a:rPr lang="es-ES" smtClean="0"/>
              <a:pPr>
                <a:defRPr/>
              </a:pPr>
              <a:t>23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0CB3B2-B8AB-4C7C-A9B8-1584D9F59852}" type="slidenum">
              <a:rPr lang="es-ES" smtClean="0"/>
              <a:pPr>
                <a:defRPr/>
              </a:pPr>
              <a:t>24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0CB3B2-B8AB-4C7C-A9B8-1584D9F59852}" type="slidenum">
              <a:rPr lang="es-ES" smtClean="0"/>
              <a:pPr>
                <a:defRPr/>
              </a:pPr>
              <a:t>25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0CB3B2-B8AB-4C7C-A9B8-1584D9F59852}" type="slidenum">
              <a:rPr lang="es-ES" smtClean="0"/>
              <a:pPr>
                <a:defRPr/>
              </a:pPr>
              <a:t>26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0CB3B2-B8AB-4C7C-A9B8-1584D9F59852}" type="slidenum">
              <a:rPr lang="es-ES" smtClean="0"/>
              <a:pPr>
                <a:defRPr/>
              </a:pPr>
              <a:t>27</a:t>
            </a:fld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0CB3B2-B8AB-4C7C-A9B8-1584D9F59852}" type="slidenum">
              <a:rPr lang="es-ES" smtClean="0"/>
              <a:pPr>
                <a:defRPr/>
              </a:pPr>
              <a:t>28</a:t>
            </a:fld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0CB3B2-B8AB-4C7C-A9B8-1584D9F59852}" type="slidenum">
              <a:rPr lang="es-ES" smtClean="0"/>
              <a:pPr>
                <a:defRPr/>
              </a:pPr>
              <a:t>29</a:t>
            </a:fld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0CB3B2-B8AB-4C7C-A9B8-1584D9F59852}" type="slidenum">
              <a:rPr lang="es-ES" smtClean="0"/>
              <a:pPr>
                <a:defRPr/>
              </a:pPr>
              <a:t>30</a:t>
            </a:fld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0CB3B2-B8AB-4C7C-A9B8-1584D9F59852}" type="slidenum">
              <a:rPr lang="es-ES" smtClean="0"/>
              <a:pPr>
                <a:defRPr/>
              </a:pPr>
              <a:t>31</a:t>
            </a:fld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0CB3B2-B8AB-4C7C-A9B8-1584D9F59852}" type="slidenum">
              <a:rPr lang="es-ES" smtClean="0"/>
              <a:pPr>
                <a:defRPr/>
              </a:pPr>
              <a:t>32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0CB3B2-B8AB-4C7C-A9B8-1584D9F59852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0CB3B2-B8AB-4C7C-A9B8-1584D9F59852}" type="slidenum">
              <a:rPr lang="es-ES" smtClean="0"/>
              <a:pPr>
                <a:defRPr/>
              </a:pPr>
              <a:t>33</a:t>
            </a:fld>
            <a:endParaRPr 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0CB3B2-B8AB-4C7C-A9B8-1584D9F59852}" type="slidenum">
              <a:rPr lang="es-ES" smtClean="0"/>
              <a:pPr>
                <a:defRPr/>
              </a:pPr>
              <a:t>34</a:t>
            </a:fld>
            <a:endParaRPr lang="es-E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0CB3B2-B8AB-4C7C-A9B8-1584D9F59852}" type="slidenum">
              <a:rPr lang="es-ES" smtClean="0"/>
              <a:pPr>
                <a:defRPr/>
              </a:pPr>
              <a:t>35</a:t>
            </a:fld>
            <a:endParaRPr lang="es-E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0CB3B2-B8AB-4C7C-A9B8-1584D9F59852}" type="slidenum">
              <a:rPr lang="es-ES" smtClean="0"/>
              <a:pPr>
                <a:defRPr/>
              </a:pPr>
              <a:t>36</a:t>
            </a:fld>
            <a:endParaRPr lang="es-E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0CB3B2-B8AB-4C7C-A9B8-1584D9F59852}" type="slidenum">
              <a:rPr lang="es-ES" smtClean="0"/>
              <a:pPr>
                <a:defRPr/>
              </a:pPr>
              <a:t>37</a:t>
            </a:fld>
            <a:endParaRPr lang="es-E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0CB3B2-B8AB-4C7C-A9B8-1584D9F59852}" type="slidenum">
              <a:rPr lang="es-ES" smtClean="0"/>
              <a:pPr>
                <a:defRPr/>
              </a:pPr>
              <a:t>38</a:t>
            </a:fld>
            <a:endParaRPr lang="es-E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0CB3B2-B8AB-4C7C-A9B8-1584D9F59852}" type="slidenum">
              <a:rPr lang="es-ES" smtClean="0"/>
              <a:pPr>
                <a:defRPr/>
              </a:pPr>
              <a:t>39</a:t>
            </a:fld>
            <a:endParaRPr lang="es-E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0CB3B2-B8AB-4C7C-A9B8-1584D9F59852}" type="slidenum">
              <a:rPr lang="es-ES" smtClean="0"/>
              <a:pPr>
                <a:defRPr/>
              </a:pPr>
              <a:t>40</a:t>
            </a:fld>
            <a:endParaRPr lang="es-E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0CB3B2-B8AB-4C7C-A9B8-1584D9F59852}" type="slidenum">
              <a:rPr lang="es-ES" smtClean="0"/>
              <a:pPr>
                <a:defRPr/>
              </a:pPr>
              <a:t>41</a:t>
            </a:fld>
            <a:endParaRPr lang="es-E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0CB3B2-B8AB-4C7C-A9B8-1584D9F59852}" type="slidenum">
              <a:rPr lang="es-ES" smtClean="0"/>
              <a:pPr>
                <a:defRPr/>
              </a:pPr>
              <a:t>42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0CB3B2-B8AB-4C7C-A9B8-1584D9F59852}" type="slidenum">
              <a:rPr lang="es-ES" smtClean="0"/>
              <a:pPr>
                <a:defRPr/>
              </a:pPr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0CB3B2-B8AB-4C7C-A9B8-1584D9F59852}" type="slidenum">
              <a:rPr lang="es-ES" smtClean="0"/>
              <a:pPr>
                <a:defRPr/>
              </a:pPr>
              <a:t>43</a:t>
            </a:fld>
            <a:endParaRPr lang="es-E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0CB3B2-B8AB-4C7C-A9B8-1584D9F59852}" type="slidenum">
              <a:rPr lang="es-ES" smtClean="0"/>
              <a:pPr>
                <a:defRPr/>
              </a:pPr>
              <a:t>44</a:t>
            </a:fld>
            <a:endParaRPr lang="es-E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0CB3B2-B8AB-4C7C-A9B8-1584D9F59852}" type="slidenum">
              <a:rPr lang="es-ES" smtClean="0"/>
              <a:pPr>
                <a:defRPr/>
              </a:pPr>
              <a:t>45</a:t>
            </a:fld>
            <a:endParaRPr lang="es-E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0CB3B2-B8AB-4C7C-A9B8-1584D9F59852}" type="slidenum">
              <a:rPr lang="es-ES" smtClean="0"/>
              <a:pPr>
                <a:defRPr/>
              </a:pPr>
              <a:t>49</a:t>
            </a:fld>
            <a:endParaRPr lang="es-E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0CB3B2-B8AB-4C7C-A9B8-1584D9F59852}" type="slidenum">
              <a:rPr lang="es-ES" smtClean="0"/>
              <a:pPr>
                <a:defRPr/>
              </a:pPr>
              <a:t>50</a:t>
            </a:fld>
            <a:endParaRPr lang="es-E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0CB3B2-B8AB-4C7C-A9B8-1584D9F59852}" type="slidenum">
              <a:rPr lang="es-ES" smtClean="0"/>
              <a:pPr>
                <a:defRPr/>
              </a:pPr>
              <a:t>51</a:t>
            </a:fld>
            <a:endParaRPr lang="es-E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0CB3B2-B8AB-4C7C-A9B8-1584D9F59852}" type="slidenum">
              <a:rPr lang="es-ES" smtClean="0"/>
              <a:pPr>
                <a:defRPr/>
              </a:pPr>
              <a:t>52</a:t>
            </a:fld>
            <a:endParaRPr lang="es-E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0CB3B2-B8AB-4C7C-A9B8-1584D9F59852}" type="slidenum">
              <a:rPr lang="es-ES" smtClean="0"/>
              <a:pPr>
                <a:defRPr/>
              </a:pPr>
              <a:t>53</a:t>
            </a:fld>
            <a:endParaRPr lang="es-E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0CB3B2-B8AB-4C7C-A9B8-1584D9F59852}" type="slidenum">
              <a:rPr lang="es-ES" smtClean="0"/>
              <a:pPr>
                <a:defRPr/>
              </a:pPr>
              <a:t>54</a:t>
            </a:fld>
            <a:endParaRPr lang="es-E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0CB3B2-B8AB-4C7C-A9B8-1584D9F59852}" type="slidenum">
              <a:rPr lang="es-ES" smtClean="0"/>
              <a:pPr>
                <a:defRPr/>
              </a:pPr>
              <a:t>55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0CB3B2-B8AB-4C7C-A9B8-1584D9F59852}" type="slidenum">
              <a:rPr lang="es-ES" smtClean="0"/>
              <a:pPr>
                <a:defRPr/>
              </a:pPr>
              <a:t>17</a:t>
            </a:fld>
            <a:endParaRPr lang="es-E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0CB3B2-B8AB-4C7C-A9B8-1584D9F59852}" type="slidenum">
              <a:rPr lang="es-ES" smtClean="0"/>
              <a:pPr>
                <a:defRPr/>
              </a:pPr>
              <a:t>56</a:t>
            </a:fld>
            <a:endParaRPr lang="es-E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0CB3B2-B8AB-4C7C-A9B8-1584D9F59852}" type="slidenum">
              <a:rPr lang="es-ES" smtClean="0"/>
              <a:pPr>
                <a:defRPr/>
              </a:pPr>
              <a:t>57</a:t>
            </a:fld>
            <a:endParaRPr lang="es-E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0CB3B2-B8AB-4C7C-A9B8-1584D9F59852}" type="slidenum">
              <a:rPr lang="es-ES" smtClean="0"/>
              <a:pPr>
                <a:defRPr/>
              </a:pPr>
              <a:t>58</a:t>
            </a:fld>
            <a:endParaRPr lang="es-E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0CB3B2-B8AB-4C7C-A9B8-1584D9F59852}" type="slidenum">
              <a:rPr lang="es-ES" smtClean="0"/>
              <a:pPr>
                <a:defRPr/>
              </a:pPr>
              <a:t>59</a:t>
            </a:fld>
            <a:endParaRPr lang="es-E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0CB3B2-B8AB-4C7C-A9B8-1584D9F59852}" type="slidenum">
              <a:rPr lang="es-ES" smtClean="0"/>
              <a:pPr>
                <a:defRPr/>
              </a:pPr>
              <a:t>60</a:t>
            </a:fld>
            <a:endParaRPr lang="es-E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0CB3B2-B8AB-4C7C-A9B8-1584D9F59852}" type="slidenum">
              <a:rPr lang="es-ES" smtClean="0"/>
              <a:pPr>
                <a:defRPr/>
              </a:pPr>
              <a:t>61</a:t>
            </a:fld>
            <a:endParaRPr lang="es-E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0CB3B2-B8AB-4C7C-A9B8-1584D9F59852}" type="slidenum">
              <a:rPr lang="es-ES" smtClean="0"/>
              <a:pPr>
                <a:defRPr/>
              </a:pPr>
              <a:t>62</a:t>
            </a:fld>
            <a:endParaRPr lang="es-E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0CB3B2-B8AB-4C7C-A9B8-1584D9F59852}" type="slidenum">
              <a:rPr lang="es-ES" smtClean="0"/>
              <a:pPr>
                <a:defRPr/>
              </a:pPr>
              <a:t>63</a:t>
            </a:fld>
            <a:endParaRPr lang="es-E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0CB3B2-B8AB-4C7C-A9B8-1584D9F59852}" type="slidenum">
              <a:rPr lang="es-ES" smtClean="0"/>
              <a:pPr>
                <a:defRPr/>
              </a:pPr>
              <a:t>64</a:t>
            </a:fld>
            <a:endParaRPr lang="es-E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0CB3B2-B8AB-4C7C-A9B8-1584D9F59852}" type="slidenum">
              <a:rPr lang="es-ES" smtClean="0"/>
              <a:pPr>
                <a:defRPr/>
              </a:pPr>
              <a:t>65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0CB3B2-B8AB-4C7C-A9B8-1584D9F59852}" type="slidenum">
              <a:rPr lang="es-ES" smtClean="0"/>
              <a:pPr>
                <a:defRPr/>
              </a:pPr>
              <a:t>18</a:t>
            </a:fld>
            <a:endParaRPr lang="es-E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0CB3B2-B8AB-4C7C-A9B8-1584D9F59852}" type="slidenum">
              <a:rPr lang="es-ES" smtClean="0"/>
              <a:pPr>
                <a:defRPr/>
              </a:pPr>
              <a:t>66</a:t>
            </a:fld>
            <a:endParaRPr lang="es-E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0CB3B2-B8AB-4C7C-A9B8-1584D9F59852}" type="slidenum">
              <a:rPr lang="es-ES" smtClean="0"/>
              <a:pPr>
                <a:defRPr/>
              </a:pPr>
              <a:t>67</a:t>
            </a:fld>
            <a:endParaRPr lang="es-E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0CB3B2-B8AB-4C7C-A9B8-1584D9F59852}" type="slidenum">
              <a:rPr lang="es-ES" smtClean="0"/>
              <a:pPr>
                <a:defRPr/>
              </a:pPr>
              <a:t>68</a:t>
            </a:fld>
            <a:endParaRPr lang="es-E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0CB3B2-B8AB-4C7C-A9B8-1584D9F59852}" type="slidenum">
              <a:rPr lang="es-ES" smtClean="0"/>
              <a:pPr>
                <a:defRPr/>
              </a:pPr>
              <a:t>69</a:t>
            </a:fld>
            <a:endParaRPr lang="es-E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0CB3B2-B8AB-4C7C-A9B8-1584D9F59852}" type="slidenum">
              <a:rPr lang="es-ES" smtClean="0"/>
              <a:pPr>
                <a:defRPr/>
              </a:pPr>
              <a:t>70</a:t>
            </a:fld>
            <a:endParaRPr lang="es-E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0CB3B2-B8AB-4C7C-A9B8-1584D9F59852}" type="slidenum">
              <a:rPr lang="es-ES" smtClean="0"/>
              <a:pPr>
                <a:defRPr/>
              </a:pPr>
              <a:t>71</a:t>
            </a:fld>
            <a:endParaRPr lang="es-E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0CB3B2-B8AB-4C7C-A9B8-1584D9F59852}" type="slidenum">
              <a:rPr lang="es-ES" smtClean="0"/>
              <a:pPr>
                <a:defRPr/>
              </a:pPr>
              <a:t>72</a:t>
            </a:fld>
            <a:endParaRPr lang="es-E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0CB3B2-B8AB-4C7C-A9B8-1584D9F59852}" type="slidenum">
              <a:rPr lang="es-ES" smtClean="0"/>
              <a:pPr>
                <a:defRPr/>
              </a:pPr>
              <a:t>73</a:t>
            </a:fld>
            <a:endParaRPr lang="es-E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0CB3B2-B8AB-4C7C-A9B8-1584D9F59852}" type="slidenum">
              <a:rPr lang="es-ES" smtClean="0"/>
              <a:pPr>
                <a:defRPr/>
              </a:pPr>
              <a:t>74</a:t>
            </a:fld>
            <a:endParaRPr lang="es-E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0CB3B2-B8AB-4C7C-A9B8-1584D9F59852}" type="slidenum">
              <a:rPr lang="es-ES" smtClean="0"/>
              <a:pPr>
                <a:defRPr/>
              </a:pPr>
              <a:t>75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0CB3B2-B8AB-4C7C-A9B8-1584D9F59852}" type="slidenum">
              <a:rPr lang="es-ES" smtClean="0"/>
              <a:pPr>
                <a:defRPr/>
              </a:pPr>
              <a:t>19</a:t>
            </a:fld>
            <a:endParaRPr lang="es-E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0CB3B2-B8AB-4C7C-A9B8-1584D9F59852}" type="slidenum">
              <a:rPr lang="es-ES" smtClean="0"/>
              <a:pPr>
                <a:defRPr/>
              </a:pPr>
              <a:t>76</a:t>
            </a:fld>
            <a:endParaRPr lang="es-E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0CB3B2-B8AB-4C7C-A9B8-1584D9F59852}" type="slidenum">
              <a:rPr lang="es-ES" smtClean="0"/>
              <a:pPr>
                <a:defRPr/>
              </a:pPr>
              <a:t>77</a:t>
            </a:fld>
            <a:endParaRPr lang="es-E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0CB3B2-B8AB-4C7C-A9B8-1584D9F59852}" type="slidenum">
              <a:rPr lang="es-ES" smtClean="0"/>
              <a:pPr>
                <a:defRPr/>
              </a:pPr>
              <a:t>78</a:t>
            </a:fld>
            <a:endParaRPr lang="es-E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0CB3B2-B8AB-4C7C-A9B8-1584D9F59852}" type="slidenum">
              <a:rPr lang="es-ES" smtClean="0"/>
              <a:pPr>
                <a:defRPr/>
              </a:pPr>
              <a:t>85</a:t>
            </a:fld>
            <a:endParaRPr lang="es-E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174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4432A9-7936-4CE3-8719-A1358DBCC53C}" type="slidenum">
              <a:rPr lang="es-ES" smtClean="0"/>
              <a:pPr/>
              <a:t>91</a:t>
            </a:fld>
            <a:endParaRPr lang="es-E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0CB3B2-B8AB-4C7C-A9B8-1584D9F59852}" type="slidenum">
              <a:rPr lang="es-ES" smtClean="0"/>
              <a:pPr>
                <a:defRPr/>
              </a:pPr>
              <a:t>102</a:t>
            </a:fld>
            <a:endParaRPr lang="es-E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0CB3B2-B8AB-4C7C-A9B8-1584D9F59852}" type="slidenum">
              <a:rPr lang="es-ES" smtClean="0"/>
              <a:pPr>
                <a:defRPr/>
              </a:pPr>
              <a:t>109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0CB3B2-B8AB-4C7C-A9B8-1584D9F59852}" type="slidenum">
              <a:rPr lang="es-ES" smtClean="0"/>
              <a:pPr>
                <a:defRPr/>
              </a:pPr>
              <a:t>20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0CB3B2-B8AB-4C7C-A9B8-1584D9F59852}" type="slidenum">
              <a:rPr lang="es-ES" smtClean="0"/>
              <a:pPr>
                <a:defRPr/>
              </a:pPr>
              <a:t>21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0CB3B2-B8AB-4C7C-A9B8-1584D9F59852}" type="slidenum">
              <a:rPr lang="es-ES" smtClean="0"/>
              <a:pPr>
                <a:defRPr/>
              </a:pPr>
              <a:t>22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accent2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emf"/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emf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emf"/><Relationship Id="rId2" Type="http://schemas.openxmlformats.org/officeDocument/2006/relationships/image" Target="../media/image107.emf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2" Type="http://schemas.openxmlformats.org/officeDocument/2006/relationships/image" Target="../media/image109.emf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emf"/><Relationship Id="rId2" Type="http://schemas.openxmlformats.org/officeDocument/2006/relationships/image" Target="../media/image111.emf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emf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emf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emf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emf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emf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emf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emf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emf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emf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emf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emf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emf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emf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emf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emf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emf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emf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emf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emf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emf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emf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emf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emf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emf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emf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emf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emf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emf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emf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emf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emf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emf"/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emf"/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emf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emf"/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34037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286125" y="6021388"/>
            <a:ext cx="2654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sz="2000">
                <a:solidFill>
                  <a:schemeClr val="bg1"/>
                </a:solidFill>
                <a:latin typeface="Arial" charset="0"/>
              </a:rPr>
              <a:t>www.</a:t>
            </a:r>
            <a:r>
              <a:rPr lang="es-ES_tradnl" sz="2000" b="1">
                <a:solidFill>
                  <a:schemeClr val="bg1"/>
                </a:solidFill>
                <a:latin typeface="Arial" charset="0"/>
              </a:rPr>
              <a:t>coneval</a:t>
            </a:r>
            <a:r>
              <a:rPr lang="es-ES_tradnl" sz="2000">
                <a:solidFill>
                  <a:schemeClr val="bg1"/>
                </a:solidFill>
                <a:latin typeface="Arial" charset="0"/>
              </a:rPr>
              <a:t>.gob.mx</a:t>
            </a: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1763713" y="4999038"/>
            <a:ext cx="57134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ES_tradnl" sz="20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Julio de 2011</a:t>
            </a:r>
            <a:endParaRPr lang="es-ES_tradnl" sz="2000" b="1" dirty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0" y="2436720"/>
            <a:ext cx="9144000" cy="83306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0" hangingPunct="0">
              <a:defRPr/>
            </a:pPr>
            <a:r>
              <a:rPr lang="es-MX" sz="44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Pobreza en México </a:t>
            </a:r>
          </a:p>
          <a:p>
            <a:pPr algn="ctr" eaLnBrk="0" hangingPunct="0">
              <a:defRPr/>
            </a:pPr>
            <a:r>
              <a:rPr lang="es-MX" sz="44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y en las Entidades Federativas</a:t>
            </a:r>
          </a:p>
          <a:p>
            <a:pPr algn="ctr" eaLnBrk="0" hangingPunct="0">
              <a:defRPr/>
            </a:pPr>
            <a:r>
              <a:rPr lang="es-MX" sz="44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 2008-2010</a:t>
            </a:r>
            <a:endParaRPr lang="es-ES" sz="4400" b="1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1966275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787" y="1292087"/>
            <a:ext cx="7537192" cy="5016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2114505" y="263138"/>
            <a:ext cx="7029495" cy="83306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Población en pobreza extrema, </a:t>
            </a:r>
          </a:p>
          <a:p>
            <a:pPr eaLnBrk="0" hangingPunct="0">
              <a:defRPr/>
            </a:pP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según entidad federativa</a:t>
            </a:r>
            <a:r>
              <a:rPr lang="es-MX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,</a:t>
            </a: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2008-2010</a:t>
            </a:r>
            <a:endParaRPr lang="es-ES" sz="2200" b="1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17 Grupo"/>
          <p:cNvGrpSpPr/>
          <p:nvPr/>
        </p:nvGrpSpPr>
        <p:grpSpPr>
          <a:xfrm>
            <a:off x="306151" y="1160813"/>
            <a:ext cx="8351177" cy="5346867"/>
            <a:chOff x="-50099" y="1208313"/>
            <a:chExt cx="8351177" cy="5346867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b="2206"/>
            <a:stretch>
              <a:fillRect/>
            </a:stretch>
          </p:blipFill>
          <p:spPr bwMode="auto">
            <a:xfrm>
              <a:off x="-50099" y="1208313"/>
              <a:ext cx="8351177" cy="5346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84546" t="73996" b="2112"/>
            <a:stretch>
              <a:fillRect/>
            </a:stretch>
          </p:blipFill>
          <p:spPr bwMode="auto">
            <a:xfrm>
              <a:off x="1721943" y="5248884"/>
              <a:ext cx="1290591" cy="1306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5" name="1 Título"/>
          <p:cNvSpPr txBox="1">
            <a:spLocks/>
          </p:cNvSpPr>
          <p:nvPr/>
        </p:nvSpPr>
        <p:spPr>
          <a:xfrm>
            <a:off x="2114473" y="108763"/>
            <a:ext cx="7214717" cy="59188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0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Variación porcentual de la incidencia personas con carencia por acceso a la alimentación, según entidad federativa, 2008-2010</a:t>
            </a:r>
            <a:endParaRPr lang="es-ES" sz="2000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1954400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-458200" y="1077800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Variación porcentual</a:t>
            </a:r>
            <a:endParaRPr lang="es-ES" sz="1000" b="1" u="sng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" name="20 Tabla"/>
          <p:cNvGraphicFramePr>
            <a:graphicFrameLocks noGrp="1"/>
          </p:cNvGraphicFramePr>
          <p:nvPr/>
        </p:nvGraphicFramePr>
        <p:xfrm>
          <a:off x="5858411" y="4065405"/>
          <a:ext cx="2786820" cy="13572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7948"/>
                <a:gridCol w="831350"/>
                <a:gridCol w="807522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Tahoma" pitchFamily="34" charset="0"/>
                          <a:cs typeface="Tahoma" pitchFamily="34" charset="0"/>
                        </a:rPr>
                        <a:t>2008</a:t>
                      </a:r>
                      <a:endParaRPr 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Tahoma" pitchFamily="34" charset="0"/>
                          <a:cs typeface="Tahoma" pitchFamily="34" charset="0"/>
                        </a:rPr>
                        <a:t>2010</a:t>
                      </a:r>
                      <a:endParaRPr 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468283"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Tahoma" pitchFamily="34" charset="0"/>
                          <a:cs typeface="Tahoma" pitchFamily="34" charset="0"/>
                        </a:rPr>
                        <a:t>Porcentaje</a:t>
                      </a:r>
                      <a:endParaRPr 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latin typeface="Tahoma" pitchFamily="34" charset="0"/>
                          <a:cs typeface="Tahoma" pitchFamily="34" charset="0"/>
                        </a:rPr>
                        <a:t>21.7</a:t>
                      </a:r>
                      <a:endParaRPr lang="en-US" sz="14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latin typeface="Tahoma" pitchFamily="34" charset="0"/>
                          <a:cs typeface="Tahoma" pitchFamily="34" charset="0"/>
                        </a:rPr>
                        <a:t>24.9</a:t>
                      </a:r>
                      <a:endParaRPr lang="en-US" sz="14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07807"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Tahoma" pitchFamily="34" charset="0"/>
                          <a:cs typeface="Tahoma" pitchFamily="34" charset="0"/>
                        </a:rPr>
                        <a:t>Millones de personas</a:t>
                      </a:r>
                      <a:endParaRPr 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latin typeface="Tahoma" pitchFamily="34" charset="0"/>
                          <a:cs typeface="Tahoma" pitchFamily="34" charset="0"/>
                        </a:rPr>
                        <a:t>23.8</a:t>
                      </a:r>
                      <a:endParaRPr lang="en-US" sz="14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latin typeface="Tahoma" pitchFamily="34" charset="0"/>
                          <a:cs typeface="Tahoma" pitchFamily="34" charset="0"/>
                        </a:rPr>
                        <a:t>28.0</a:t>
                      </a:r>
                      <a:endParaRPr lang="en-US" sz="14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2" name="AutoShape 5"/>
          <p:cNvSpPr>
            <a:spLocks noChangeArrowheads="1"/>
          </p:cNvSpPr>
          <p:nvPr/>
        </p:nvSpPr>
        <p:spPr bwMode="auto">
          <a:xfrm>
            <a:off x="6032668" y="5545796"/>
            <a:ext cx="2588811" cy="522495"/>
          </a:xfrm>
          <a:prstGeom prst="roundRect">
            <a:avLst>
              <a:gd name="adj" fmla="val 16667"/>
            </a:avLst>
          </a:prstGeom>
          <a:solidFill>
            <a:srgbClr val="3333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 eaLnBrk="0" hangingPunct="0">
              <a:defRPr/>
            </a:pPr>
            <a:r>
              <a:rPr lang="es-MX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La incidencia aumentó </a:t>
            </a:r>
          </a:p>
          <a:p>
            <a:pPr algn="ctr" eaLnBrk="0" hangingPunct="0">
              <a:defRPr/>
            </a:pPr>
            <a:r>
              <a:rPr lang="es-MX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14.4%</a:t>
            </a:r>
          </a:p>
          <a:p>
            <a:pPr algn="ctr" eaLnBrk="0" hangingPunct="0">
              <a:defRPr/>
            </a:pPr>
            <a:r>
              <a:rPr lang="es-MX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es-MX" sz="1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34 CuadroTexto"/>
          <p:cNvSpPr txBox="1">
            <a:spLocks noChangeArrowheads="1"/>
          </p:cNvSpPr>
          <p:nvPr/>
        </p:nvSpPr>
        <p:spPr bwMode="auto">
          <a:xfrm>
            <a:off x="5747646" y="3471422"/>
            <a:ext cx="30519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400" b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Población con carencia en los Estados Unidos Mexicanos</a:t>
            </a:r>
            <a:endParaRPr lang="es-ES" sz="1400" b="1" dirty="0">
              <a:solidFill>
                <a:schemeClr val="accent2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63" y="1064400"/>
            <a:ext cx="7324725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2114473" y="108763"/>
            <a:ext cx="7214717" cy="59188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0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Variación porcentual de la incidencia de personas con ingreso inferior a la línea de bienestar económico </a:t>
            </a:r>
            <a:r>
              <a:rPr lang="es-MX" sz="2000" b="1" dirty="0" err="1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mínimo,según</a:t>
            </a:r>
            <a:r>
              <a:rPr lang="es-MX" sz="20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 entidad federativa, 2008-2010</a:t>
            </a:r>
            <a:endParaRPr lang="es-ES" sz="2000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1954400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1928675" y="1030300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Variación porcentual</a:t>
            </a:r>
            <a:endParaRPr lang="es-ES" sz="1000" b="1" u="sng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18 Tabla"/>
          <p:cNvGraphicFramePr>
            <a:graphicFrameLocks noGrp="1"/>
          </p:cNvGraphicFramePr>
          <p:nvPr/>
        </p:nvGraphicFramePr>
        <p:xfrm>
          <a:off x="5858411" y="4065405"/>
          <a:ext cx="2786820" cy="13572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7948"/>
                <a:gridCol w="831350"/>
                <a:gridCol w="807522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Tahoma" pitchFamily="34" charset="0"/>
                          <a:cs typeface="Tahoma" pitchFamily="34" charset="0"/>
                        </a:rPr>
                        <a:t>2008</a:t>
                      </a:r>
                      <a:endParaRPr 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Tahoma" pitchFamily="34" charset="0"/>
                          <a:cs typeface="Tahoma" pitchFamily="34" charset="0"/>
                        </a:rPr>
                        <a:t>2010</a:t>
                      </a:r>
                      <a:endParaRPr 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468283"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Tahoma" pitchFamily="34" charset="0"/>
                          <a:cs typeface="Tahoma" pitchFamily="34" charset="0"/>
                        </a:rPr>
                        <a:t>Porcentaje</a:t>
                      </a:r>
                      <a:endParaRPr 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latin typeface="Tahoma" pitchFamily="34" charset="0"/>
                          <a:cs typeface="Tahoma" pitchFamily="34" charset="0"/>
                        </a:rPr>
                        <a:t>16.7</a:t>
                      </a:r>
                      <a:endParaRPr lang="en-US" sz="14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latin typeface="Tahoma" pitchFamily="34" charset="0"/>
                          <a:cs typeface="Tahoma" pitchFamily="34" charset="0"/>
                        </a:rPr>
                        <a:t>19.4</a:t>
                      </a:r>
                      <a:endParaRPr lang="en-US" sz="14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07807"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Tahoma" pitchFamily="34" charset="0"/>
                          <a:cs typeface="Tahoma" pitchFamily="34" charset="0"/>
                        </a:rPr>
                        <a:t>Millones de personas</a:t>
                      </a:r>
                      <a:endParaRPr 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latin typeface="Tahoma" pitchFamily="34" charset="0"/>
                          <a:cs typeface="Tahoma" pitchFamily="34" charset="0"/>
                        </a:rPr>
                        <a:t>18.4</a:t>
                      </a:r>
                      <a:endParaRPr lang="en-US" sz="14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latin typeface="Tahoma" pitchFamily="34" charset="0"/>
                          <a:cs typeface="Tahoma" pitchFamily="34" charset="0"/>
                        </a:rPr>
                        <a:t>21.8</a:t>
                      </a:r>
                      <a:endParaRPr lang="en-US" sz="14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5937665" y="5545796"/>
            <a:ext cx="2695689" cy="522495"/>
          </a:xfrm>
          <a:prstGeom prst="roundRect">
            <a:avLst>
              <a:gd name="adj" fmla="val 16667"/>
            </a:avLst>
          </a:prstGeom>
          <a:solidFill>
            <a:srgbClr val="3333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 eaLnBrk="0" hangingPunct="0">
              <a:defRPr/>
            </a:pPr>
            <a:r>
              <a:rPr lang="es-MX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La incidencia aumentó</a:t>
            </a:r>
          </a:p>
          <a:p>
            <a:pPr algn="ctr" eaLnBrk="0" hangingPunct="0">
              <a:defRPr/>
            </a:pPr>
            <a:r>
              <a:rPr lang="es-MX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15.9%</a:t>
            </a:r>
          </a:p>
          <a:p>
            <a:pPr algn="ctr" eaLnBrk="0" hangingPunct="0">
              <a:defRPr/>
            </a:pPr>
            <a:r>
              <a:rPr lang="es-MX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es-MX" sz="1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34 CuadroTexto"/>
          <p:cNvSpPr txBox="1">
            <a:spLocks noChangeArrowheads="1"/>
          </p:cNvSpPr>
          <p:nvPr/>
        </p:nvSpPr>
        <p:spPr bwMode="auto">
          <a:xfrm>
            <a:off x="5747646" y="3317047"/>
            <a:ext cx="305194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400" b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Población con ingreso menor a la línea de bienestar mínimo en los Estados Unidos Mexicanos</a:t>
            </a:r>
            <a:endParaRPr lang="es-ES" sz="1400" b="1" dirty="0">
              <a:solidFill>
                <a:schemeClr val="accent2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813" y="1152288"/>
            <a:ext cx="7667625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2114473" y="108763"/>
            <a:ext cx="7214717" cy="59188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0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Variación porcentual de la incidencia de personas con ingreso inferior a la línea de bienestar económico, </a:t>
            </a:r>
          </a:p>
          <a:p>
            <a:pPr eaLnBrk="0" hangingPunct="0">
              <a:defRPr/>
            </a:pPr>
            <a:r>
              <a:rPr lang="es-MX" sz="20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según entidad federativa, 2008-2010</a:t>
            </a:r>
            <a:endParaRPr lang="es-ES" sz="2000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1954400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-208825" y="104217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Variación porcentual</a:t>
            </a:r>
            <a:endParaRPr lang="es-ES" sz="1000" b="1" u="sng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18 Tabla"/>
          <p:cNvGraphicFramePr>
            <a:graphicFrameLocks noGrp="1"/>
          </p:cNvGraphicFramePr>
          <p:nvPr/>
        </p:nvGraphicFramePr>
        <p:xfrm>
          <a:off x="5858411" y="4065405"/>
          <a:ext cx="2786820" cy="13572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7948"/>
                <a:gridCol w="831350"/>
                <a:gridCol w="807522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Tahoma" pitchFamily="34" charset="0"/>
                          <a:cs typeface="Tahoma" pitchFamily="34" charset="0"/>
                        </a:rPr>
                        <a:t>2008</a:t>
                      </a:r>
                      <a:endParaRPr 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Tahoma" pitchFamily="34" charset="0"/>
                          <a:cs typeface="Tahoma" pitchFamily="34" charset="0"/>
                        </a:rPr>
                        <a:t>2010</a:t>
                      </a:r>
                      <a:endParaRPr 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468283"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Tahoma" pitchFamily="34" charset="0"/>
                          <a:cs typeface="Tahoma" pitchFamily="34" charset="0"/>
                        </a:rPr>
                        <a:t>Porcentaje</a:t>
                      </a:r>
                      <a:endParaRPr 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latin typeface="Tahoma" pitchFamily="34" charset="0"/>
                          <a:cs typeface="Tahoma" pitchFamily="34" charset="0"/>
                        </a:rPr>
                        <a:t>49.0</a:t>
                      </a:r>
                      <a:endParaRPr lang="en-US" sz="14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latin typeface="Tahoma" pitchFamily="34" charset="0"/>
                          <a:cs typeface="Tahoma" pitchFamily="34" charset="0"/>
                        </a:rPr>
                        <a:t>52.0</a:t>
                      </a:r>
                      <a:endParaRPr lang="en-US" sz="14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07807"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Tahoma" pitchFamily="34" charset="0"/>
                          <a:cs typeface="Tahoma" pitchFamily="34" charset="0"/>
                        </a:rPr>
                        <a:t>Millones de personas</a:t>
                      </a:r>
                      <a:endParaRPr 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latin typeface="Tahoma" pitchFamily="34" charset="0"/>
                          <a:cs typeface="Tahoma" pitchFamily="34" charset="0"/>
                        </a:rPr>
                        <a:t>53.7</a:t>
                      </a:r>
                      <a:endParaRPr lang="en-US" sz="14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latin typeface="Tahoma" pitchFamily="34" charset="0"/>
                          <a:cs typeface="Tahoma" pitchFamily="34" charset="0"/>
                        </a:rPr>
                        <a:t>58.5</a:t>
                      </a:r>
                      <a:endParaRPr lang="en-US" sz="14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5997041" y="5545796"/>
            <a:ext cx="2660063" cy="522495"/>
          </a:xfrm>
          <a:prstGeom prst="roundRect">
            <a:avLst>
              <a:gd name="adj" fmla="val 16667"/>
            </a:avLst>
          </a:prstGeom>
          <a:solidFill>
            <a:srgbClr val="3333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 eaLnBrk="0" hangingPunct="0">
              <a:defRPr/>
            </a:pPr>
            <a:r>
              <a:rPr lang="es-MX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La incidencia aumentó</a:t>
            </a:r>
          </a:p>
          <a:p>
            <a:pPr algn="ctr" eaLnBrk="0" hangingPunct="0">
              <a:defRPr/>
            </a:pPr>
            <a:r>
              <a:rPr lang="es-MX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6.1%</a:t>
            </a:r>
          </a:p>
          <a:p>
            <a:pPr algn="ctr" eaLnBrk="0" hangingPunct="0">
              <a:defRPr/>
            </a:pPr>
            <a:r>
              <a:rPr lang="es-MX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es-MX" sz="1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34 CuadroTexto"/>
          <p:cNvSpPr txBox="1">
            <a:spLocks noChangeArrowheads="1"/>
          </p:cNvSpPr>
          <p:nvPr/>
        </p:nvSpPr>
        <p:spPr bwMode="auto">
          <a:xfrm>
            <a:off x="5747646" y="3317047"/>
            <a:ext cx="305194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400" b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Población con ingreso menor a la línea de bienestar en los Estados Unidos Mexicanos</a:t>
            </a:r>
            <a:endParaRPr lang="es-ES" sz="1400" b="1" dirty="0">
              <a:solidFill>
                <a:schemeClr val="accent2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103" y="1019267"/>
            <a:ext cx="8351177" cy="54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150098" y="49388"/>
            <a:ext cx="7214717" cy="59188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Porcentaje de población con tres carencias sociales o más, según entidad federativa, </a:t>
            </a:r>
          </a:p>
          <a:p>
            <a:pPr eaLnBrk="0" hangingPunct="0">
              <a:defRPr/>
            </a:pP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2008-2010</a:t>
            </a:r>
            <a:endParaRPr lang="es-ES" sz="2200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954400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34 CuadroTexto"/>
          <p:cNvSpPr txBox="1">
            <a:spLocks noChangeArrowheads="1"/>
          </p:cNvSpPr>
          <p:nvPr/>
        </p:nvSpPr>
        <p:spPr bwMode="auto">
          <a:xfrm>
            <a:off x="5498261" y="936138"/>
            <a:ext cx="3265716" cy="52322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La población puede tener </a:t>
            </a:r>
          </a:p>
          <a:p>
            <a:pPr algn="ctr"/>
            <a:r>
              <a:rPr lang="es-MX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de una a seis carencias sociales</a:t>
            </a:r>
            <a:endParaRPr lang="es-ES" sz="1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9619" y="1481401"/>
            <a:ext cx="2800786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17 Grupo"/>
          <p:cNvGrpSpPr/>
          <p:nvPr/>
        </p:nvGrpSpPr>
        <p:grpSpPr>
          <a:xfrm>
            <a:off x="1066151" y="1053938"/>
            <a:ext cx="7417579" cy="5370608"/>
            <a:chOff x="80526" y="887688"/>
            <a:chExt cx="7417579" cy="5370608"/>
          </a:xfrm>
        </p:grpSpPr>
        <p:grpSp>
          <p:nvGrpSpPr>
            <p:cNvPr id="19" name="7 Grupo"/>
            <p:cNvGrpSpPr/>
            <p:nvPr/>
          </p:nvGrpSpPr>
          <p:grpSpPr>
            <a:xfrm>
              <a:off x="80526" y="1021278"/>
              <a:ext cx="7417579" cy="5237018"/>
              <a:chOff x="80526" y="1021278"/>
              <a:chExt cx="7417579" cy="5237018"/>
            </a:xfrm>
          </p:grpSpPr>
          <p:pic>
            <p:nvPicPr>
              <p:cNvPr id="33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t="2009" r="13512" b="2207"/>
              <a:stretch>
                <a:fillRect/>
              </a:stretch>
            </p:blipFill>
            <p:spPr bwMode="auto">
              <a:xfrm>
                <a:off x="80526" y="1021278"/>
                <a:ext cx="7222799" cy="52370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4" name="Picture 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86292" t="13520" b="2858"/>
              <a:stretch>
                <a:fillRect/>
              </a:stretch>
            </p:blipFill>
            <p:spPr bwMode="auto">
              <a:xfrm>
                <a:off x="6353300" y="1662545"/>
                <a:ext cx="1144805" cy="45720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67210" r="14688" b="85123"/>
            <a:stretch>
              <a:fillRect/>
            </a:stretch>
          </p:blipFill>
          <p:spPr bwMode="auto">
            <a:xfrm>
              <a:off x="4785794" y="887688"/>
              <a:ext cx="1511730" cy="81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" name="1 Título"/>
          <p:cNvSpPr txBox="1">
            <a:spLocks/>
          </p:cNvSpPr>
          <p:nvPr/>
        </p:nvSpPr>
        <p:spPr>
          <a:xfrm>
            <a:off x="2138223" y="168138"/>
            <a:ext cx="7214717" cy="59188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Cambio en el número de personas vulnerables </a:t>
            </a:r>
          </a:p>
          <a:p>
            <a:pPr eaLnBrk="0" hangingPunct="0">
              <a:defRPr/>
            </a:pP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por carencia social, según entidad federativa, 2008-2010</a:t>
            </a:r>
            <a:endParaRPr lang="es-ES" sz="2200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954400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4671800" y="9709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Miles de personas</a:t>
            </a:r>
            <a:endParaRPr lang="es-ES" sz="1000" b="1" u="sng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5" name="34 Tabla"/>
          <p:cNvGraphicFramePr>
            <a:graphicFrameLocks noGrp="1"/>
          </p:cNvGraphicFramePr>
          <p:nvPr/>
        </p:nvGraphicFramePr>
        <p:xfrm>
          <a:off x="823293" y="2200984"/>
          <a:ext cx="2786820" cy="13572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7948"/>
                <a:gridCol w="831350"/>
                <a:gridCol w="807522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Tahoma" pitchFamily="34" charset="0"/>
                          <a:cs typeface="Tahoma" pitchFamily="34" charset="0"/>
                        </a:rPr>
                        <a:t>2008</a:t>
                      </a:r>
                      <a:endParaRPr 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Tahoma" pitchFamily="34" charset="0"/>
                          <a:cs typeface="Tahoma" pitchFamily="34" charset="0"/>
                        </a:rPr>
                        <a:t>2010</a:t>
                      </a:r>
                      <a:endParaRPr 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468283"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Tahoma" pitchFamily="34" charset="0"/>
                          <a:cs typeface="Tahoma" pitchFamily="34" charset="0"/>
                        </a:rPr>
                        <a:t>Porcentaje</a:t>
                      </a:r>
                      <a:endParaRPr 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latin typeface="Tahoma" pitchFamily="34" charset="0"/>
                          <a:cs typeface="Tahoma" pitchFamily="34" charset="0"/>
                        </a:rPr>
                        <a:t>33.0</a:t>
                      </a:r>
                      <a:endParaRPr lang="en-US" sz="14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latin typeface="Tahoma" pitchFamily="34" charset="0"/>
                          <a:cs typeface="Tahoma" pitchFamily="34" charset="0"/>
                        </a:rPr>
                        <a:t>28.7</a:t>
                      </a:r>
                      <a:endParaRPr lang="en-US" sz="14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07807"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Tahoma" pitchFamily="34" charset="0"/>
                          <a:cs typeface="Tahoma" pitchFamily="34" charset="0"/>
                        </a:rPr>
                        <a:t>Millones de personas</a:t>
                      </a:r>
                      <a:endParaRPr 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latin typeface="Tahoma" pitchFamily="34" charset="0"/>
                          <a:cs typeface="Tahoma" pitchFamily="34" charset="0"/>
                        </a:rPr>
                        <a:t>36.2</a:t>
                      </a:r>
                      <a:endParaRPr lang="en-US" sz="14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latin typeface="Tahoma" pitchFamily="34" charset="0"/>
                          <a:cs typeface="Tahoma" pitchFamily="34" charset="0"/>
                        </a:rPr>
                        <a:t>32.3</a:t>
                      </a:r>
                      <a:endParaRPr lang="en-US" sz="14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6" name="34 CuadroTexto"/>
          <p:cNvSpPr txBox="1">
            <a:spLocks noChangeArrowheads="1"/>
          </p:cNvSpPr>
          <p:nvPr/>
        </p:nvSpPr>
        <p:spPr bwMode="auto">
          <a:xfrm>
            <a:off x="546278" y="1607001"/>
            <a:ext cx="33725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400" b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Población vulnerable por carencia en los Estados Unidos Mexicanos</a:t>
            </a:r>
            <a:endParaRPr lang="es-ES" sz="1400" b="1" dirty="0">
              <a:solidFill>
                <a:schemeClr val="accent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7" name="AutoShape 5"/>
          <p:cNvSpPr>
            <a:spLocks noChangeArrowheads="1"/>
          </p:cNvSpPr>
          <p:nvPr/>
        </p:nvSpPr>
        <p:spPr bwMode="auto">
          <a:xfrm>
            <a:off x="866902" y="3693250"/>
            <a:ext cx="2719448" cy="653119"/>
          </a:xfrm>
          <a:prstGeom prst="roundRect">
            <a:avLst>
              <a:gd name="adj" fmla="val 16667"/>
            </a:avLst>
          </a:prstGeom>
          <a:solidFill>
            <a:srgbClr val="3333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 eaLnBrk="0" hangingPunct="0">
              <a:defRPr/>
            </a:pPr>
            <a:r>
              <a:rPr lang="es-MX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Disminuyó </a:t>
            </a:r>
          </a:p>
          <a:p>
            <a:pPr algn="ctr" eaLnBrk="0" hangingPunct="0">
              <a:defRPr/>
            </a:pPr>
            <a:r>
              <a:rPr lang="es-MX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3.9 millones de personas </a:t>
            </a:r>
            <a:endParaRPr lang="es-MX" sz="1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17 Grupo"/>
          <p:cNvGrpSpPr/>
          <p:nvPr/>
        </p:nvGrpSpPr>
        <p:grpSpPr>
          <a:xfrm>
            <a:off x="391879" y="1065812"/>
            <a:ext cx="8208673" cy="5443747"/>
            <a:chOff x="519905" y="1113313"/>
            <a:chExt cx="8208673" cy="5443747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706" b="1555"/>
            <a:stretch>
              <a:fillRect/>
            </a:stretch>
          </p:blipFill>
          <p:spPr bwMode="auto">
            <a:xfrm>
              <a:off x="519905" y="1113313"/>
              <a:ext cx="8208673" cy="5382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86204" t="94970"/>
            <a:stretch>
              <a:fillRect/>
            </a:stretch>
          </p:blipFill>
          <p:spPr bwMode="auto">
            <a:xfrm>
              <a:off x="1686292" y="6282044"/>
              <a:ext cx="1152129" cy="275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" name="1 Título"/>
          <p:cNvSpPr txBox="1">
            <a:spLocks/>
          </p:cNvSpPr>
          <p:nvPr/>
        </p:nvSpPr>
        <p:spPr>
          <a:xfrm>
            <a:off x="2138223" y="168138"/>
            <a:ext cx="7214717" cy="59188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Cambio en el número de personas vulnerables </a:t>
            </a:r>
          </a:p>
          <a:p>
            <a:pPr eaLnBrk="0" hangingPunct="0">
              <a:defRPr/>
            </a:pP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por ingreso, según entidad federativa,2008-2010</a:t>
            </a:r>
            <a:endParaRPr lang="es-ES" sz="2200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1954400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-921325" y="959050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Miles de personas</a:t>
            </a:r>
            <a:endParaRPr lang="es-ES" sz="1000" b="1" u="sng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" name="20 Tabla"/>
          <p:cNvGraphicFramePr>
            <a:graphicFrameLocks noGrp="1"/>
          </p:cNvGraphicFramePr>
          <p:nvPr/>
        </p:nvGraphicFramePr>
        <p:xfrm>
          <a:off x="5181536" y="3899156"/>
          <a:ext cx="2786820" cy="13572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7948"/>
                <a:gridCol w="831350"/>
                <a:gridCol w="807522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Tahoma" pitchFamily="34" charset="0"/>
                          <a:cs typeface="Tahoma" pitchFamily="34" charset="0"/>
                        </a:rPr>
                        <a:t>2008</a:t>
                      </a:r>
                      <a:endParaRPr 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Tahoma" pitchFamily="34" charset="0"/>
                          <a:cs typeface="Tahoma" pitchFamily="34" charset="0"/>
                        </a:rPr>
                        <a:t>2010</a:t>
                      </a:r>
                      <a:endParaRPr 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468283"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Tahoma" pitchFamily="34" charset="0"/>
                          <a:cs typeface="Tahoma" pitchFamily="34" charset="0"/>
                        </a:rPr>
                        <a:t>Porcentaje</a:t>
                      </a:r>
                      <a:endParaRPr 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latin typeface="Tahoma" pitchFamily="34" charset="0"/>
                          <a:cs typeface="Tahoma" pitchFamily="34" charset="0"/>
                        </a:rPr>
                        <a:t>4.5</a:t>
                      </a:r>
                      <a:endParaRPr lang="en-US" sz="14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latin typeface="Tahoma" pitchFamily="34" charset="0"/>
                          <a:cs typeface="Tahoma" pitchFamily="34" charset="0"/>
                        </a:rPr>
                        <a:t>5.8</a:t>
                      </a:r>
                      <a:endParaRPr lang="en-US" sz="14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07807"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Tahoma" pitchFamily="34" charset="0"/>
                          <a:cs typeface="Tahoma" pitchFamily="34" charset="0"/>
                        </a:rPr>
                        <a:t>Millones de personas</a:t>
                      </a:r>
                      <a:endParaRPr 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latin typeface="Tahoma" pitchFamily="34" charset="0"/>
                          <a:cs typeface="Tahoma" pitchFamily="34" charset="0"/>
                        </a:rPr>
                        <a:t>4.9</a:t>
                      </a:r>
                      <a:endParaRPr lang="en-US" sz="14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latin typeface="Tahoma" pitchFamily="34" charset="0"/>
                          <a:cs typeface="Tahoma" pitchFamily="34" charset="0"/>
                        </a:rPr>
                        <a:t>6.5</a:t>
                      </a:r>
                      <a:endParaRPr lang="en-US" sz="14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4" name="34 CuadroTexto"/>
          <p:cNvSpPr txBox="1">
            <a:spLocks noChangeArrowheads="1"/>
          </p:cNvSpPr>
          <p:nvPr/>
        </p:nvSpPr>
        <p:spPr bwMode="auto">
          <a:xfrm>
            <a:off x="4904521" y="3305173"/>
            <a:ext cx="33725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400" b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Población vulnerable por ingreso en los Estados Unidos Mexicanos</a:t>
            </a:r>
            <a:endParaRPr lang="es-ES" sz="1400" b="1" dirty="0">
              <a:solidFill>
                <a:schemeClr val="accent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5" name="AutoShape 5"/>
          <p:cNvSpPr>
            <a:spLocks noChangeArrowheads="1"/>
          </p:cNvSpPr>
          <p:nvPr/>
        </p:nvSpPr>
        <p:spPr bwMode="auto">
          <a:xfrm>
            <a:off x="5248905" y="5403297"/>
            <a:ext cx="2755079" cy="534365"/>
          </a:xfrm>
          <a:prstGeom prst="roundRect">
            <a:avLst>
              <a:gd name="adj" fmla="val 16667"/>
            </a:avLst>
          </a:prstGeom>
          <a:solidFill>
            <a:srgbClr val="3333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 eaLnBrk="0" hangingPunct="0">
              <a:defRPr/>
            </a:pPr>
            <a:r>
              <a:rPr lang="es-MX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Aumentó </a:t>
            </a:r>
          </a:p>
          <a:p>
            <a:pPr algn="ctr" eaLnBrk="0" hangingPunct="0">
              <a:defRPr/>
            </a:pPr>
            <a:r>
              <a:rPr lang="es-MX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1.6 millones de personas </a:t>
            </a:r>
            <a:endParaRPr lang="es-MX" sz="1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18 Grupo"/>
          <p:cNvGrpSpPr/>
          <p:nvPr/>
        </p:nvGrpSpPr>
        <p:grpSpPr>
          <a:xfrm>
            <a:off x="372599" y="1413159"/>
            <a:ext cx="8351177" cy="5082637"/>
            <a:chOff x="68651" y="950028"/>
            <a:chExt cx="8351177" cy="5284520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2009" b="1338"/>
            <a:stretch>
              <a:fillRect/>
            </a:stretch>
          </p:blipFill>
          <p:spPr bwMode="auto">
            <a:xfrm>
              <a:off x="68651" y="950028"/>
              <a:ext cx="8351177" cy="5284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88625" t="76337" b="2006"/>
            <a:stretch>
              <a:fillRect/>
            </a:stretch>
          </p:blipFill>
          <p:spPr bwMode="auto">
            <a:xfrm>
              <a:off x="1365675" y="5035138"/>
              <a:ext cx="949946" cy="1184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" name="1 Título"/>
          <p:cNvSpPr txBox="1">
            <a:spLocks/>
          </p:cNvSpPr>
          <p:nvPr/>
        </p:nvSpPr>
        <p:spPr>
          <a:xfrm>
            <a:off x="2138223" y="168138"/>
            <a:ext cx="7214717" cy="59188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1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Cambio en el número de personas no pobres y no </a:t>
            </a:r>
          </a:p>
          <a:p>
            <a:pPr eaLnBrk="0" hangingPunct="0">
              <a:defRPr/>
            </a:pPr>
            <a:r>
              <a:rPr lang="es-MX" sz="21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vulnerables, según entidad federativa,2008-2010</a:t>
            </a:r>
            <a:endParaRPr lang="es-ES" sz="2100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1954400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-980745" y="1125306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Miles de personas</a:t>
            </a:r>
            <a:endParaRPr lang="es-ES" sz="1000" b="1" u="sng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" name="21 Tabla"/>
          <p:cNvGraphicFramePr>
            <a:graphicFrameLocks noGrp="1"/>
          </p:cNvGraphicFramePr>
          <p:nvPr/>
        </p:nvGraphicFramePr>
        <p:xfrm>
          <a:off x="5181536" y="3899156"/>
          <a:ext cx="2786820" cy="13572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7948"/>
                <a:gridCol w="831350"/>
                <a:gridCol w="807522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Tahoma" pitchFamily="34" charset="0"/>
                          <a:cs typeface="Tahoma" pitchFamily="34" charset="0"/>
                        </a:rPr>
                        <a:t>2008</a:t>
                      </a:r>
                      <a:endParaRPr 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Tahoma" pitchFamily="34" charset="0"/>
                          <a:cs typeface="Tahoma" pitchFamily="34" charset="0"/>
                        </a:rPr>
                        <a:t>2010</a:t>
                      </a:r>
                      <a:endParaRPr 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468283"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Tahoma" pitchFamily="34" charset="0"/>
                          <a:cs typeface="Tahoma" pitchFamily="34" charset="0"/>
                        </a:rPr>
                        <a:t>Porcentaje</a:t>
                      </a:r>
                      <a:endParaRPr 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latin typeface="Tahoma" pitchFamily="34" charset="0"/>
                          <a:cs typeface="Tahoma" pitchFamily="34" charset="0"/>
                        </a:rPr>
                        <a:t>18.0</a:t>
                      </a:r>
                      <a:endParaRPr lang="en-US" sz="14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latin typeface="Tahoma" pitchFamily="34" charset="0"/>
                          <a:cs typeface="Tahoma" pitchFamily="34" charset="0"/>
                        </a:rPr>
                        <a:t>19.3</a:t>
                      </a:r>
                      <a:endParaRPr lang="en-US" sz="14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07807"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Tahoma" pitchFamily="34" charset="0"/>
                          <a:cs typeface="Tahoma" pitchFamily="34" charset="0"/>
                        </a:rPr>
                        <a:t>Millones de personas</a:t>
                      </a:r>
                      <a:endParaRPr 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latin typeface="Tahoma" pitchFamily="34" charset="0"/>
                          <a:cs typeface="Tahoma" pitchFamily="34" charset="0"/>
                        </a:rPr>
                        <a:t>19.7</a:t>
                      </a:r>
                      <a:endParaRPr lang="en-US" sz="14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latin typeface="Tahoma" pitchFamily="34" charset="0"/>
                          <a:cs typeface="Tahoma" pitchFamily="34" charset="0"/>
                        </a:rPr>
                        <a:t>21.8</a:t>
                      </a:r>
                      <a:endParaRPr lang="en-US" sz="14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5" name="34 CuadroTexto"/>
          <p:cNvSpPr txBox="1">
            <a:spLocks noChangeArrowheads="1"/>
          </p:cNvSpPr>
          <p:nvPr/>
        </p:nvSpPr>
        <p:spPr bwMode="auto">
          <a:xfrm>
            <a:off x="4904521" y="3305173"/>
            <a:ext cx="33725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400" b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Población no pobre y no vulnerable en los Estados Unidos Mexicanos</a:t>
            </a:r>
            <a:endParaRPr lang="es-ES" sz="1400" b="1" dirty="0">
              <a:solidFill>
                <a:schemeClr val="accent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6" name="AutoShape 5"/>
          <p:cNvSpPr>
            <a:spLocks noChangeArrowheads="1"/>
          </p:cNvSpPr>
          <p:nvPr/>
        </p:nvSpPr>
        <p:spPr bwMode="auto">
          <a:xfrm>
            <a:off x="5225148" y="5403298"/>
            <a:ext cx="2743200" cy="522490"/>
          </a:xfrm>
          <a:prstGeom prst="roundRect">
            <a:avLst>
              <a:gd name="adj" fmla="val 16667"/>
            </a:avLst>
          </a:prstGeom>
          <a:solidFill>
            <a:srgbClr val="3333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 eaLnBrk="0" hangingPunct="0">
              <a:defRPr/>
            </a:pPr>
            <a:r>
              <a:rPr lang="es-MX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Aumentó </a:t>
            </a:r>
          </a:p>
          <a:p>
            <a:pPr algn="ctr" eaLnBrk="0" hangingPunct="0">
              <a:defRPr/>
            </a:pPr>
            <a:r>
              <a:rPr lang="es-MX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2.0 millones de personas</a:t>
            </a:r>
            <a:endParaRPr lang="es-MX" sz="1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4344" y="1540812"/>
            <a:ext cx="7655781" cy="50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5724" y="1517063"/>
            <a:ext cx="7655781" cy="50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2138224" y="49388"/>
            <a:ext cx="6803896" cy="83306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Medición de la pobreza, según apoyo </a:t>
            </a:r>
          </a:p>
          <a:p>
            <a:pPr eaLnBrk="0" hangingPunct="0">
              <a:defRPr/>
            </a:pPr>
            <a:r>
              <a:rPr lang="es-MX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de transferencias gubernamentales, </a:t>
            </a:r>
          </a:p>
          <a:p>
            <a:pPr eaLnBrk="0" hangingPunct="0">
              <a:defRPr/>
            </a:pPr>
            <a:r>
              <a:rPr lang="es-MX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2010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954400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34 CuadroTexto"/>
          <p:cNvSpPr txBox="1">
            <a:spLocks noChangeArrowheads="1"/>
          </p:cNvSpPr>
          <p:nvPr/>
        </p:nvSpPr>
        <p:spPr bwMode="auto">
          <a:xfrm>
            <a:off x="570028" y="1417001"/>
            <a:ext cx="33725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800" b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Población en pobreza</a:t>
            </a:r>
          </a:p>
          <a:p>
            <a:pPr algn="ctr"/>
            <a:r>
              <a:rPr lang="es-MX" sz="1800" b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(millones de personas)</a:t>
            </a:r>
            <a:endParaRPr lang="es-ES" sz="1800" b="1" dirty="0">
              <a:solidFill>
                <a:schemeClr val="accent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34 CuadroTexto"/>
          <p:cNvSpPr txBox="1">
            <a:spLocks noChangeArrowheads="1"/>
          </p:cNvSpPr>
          <p:nvPr/>
        </p:nvSpPr>
        <p:spPr bwMode="auto">
          <a:xfrm>
            <a:off x="5272644" y="1438780"/>
            <a:ext cx="369124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800" b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Población en pobreza extrema</a:t>
            </a:r>
          </a:p>
          <a:p>
            <a:pPr algn="ctr"/>
            <a:r>
              <a:rPr lang="es-MX" sz="1800" b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(millones de personas)</a:t>
            </a:r>
            <a:endParaRPr lang="es-ES" sz="1800" b="1" dirty="0">
              <a:solidFill>
                <a:schemeClr val="accent2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2138224" y="180013"/>
            <a:ext cx="6803896" cy="83306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5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 Indicadores de la medición de pobreza, Estados Unidos Mexicanos, 2008-2010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954400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76" y="1127975"/>
            <a:ext cx="8154421" cy="5305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2138224" y="180013"/>
            <a:ext cx="6803896" cy="83306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5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 Indicadores de la medición de pobreza, Aguascalientes, 2008-2010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954400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201" y="1139850"/>
            <a:ext cx="7909701" cy="5305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4901" y="923313"/>
            <a:ext cx="8106121" cy="5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954400" y="66008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705450" y="1990600"/>
            <a:ext cx="1219200" cy="400110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latin typeface="Tahoma" pitchFamily="34" charset="0"/>
                <a:cs typeface="Tahoma" pitchFamily="34" charset="0"/>
              </a:rPr>
              <a:t>Pobreza</a:t>
            </a:r>
            <a:endParaRPr lang="en-US" sz="2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748144" y="3327400"/>
            <a:ext cx="2298555" cy="830997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 smtClean="0">
                <a:latin typeface="Tahoma" pitchFamily="34" charset="0"/>
                <a:cs typeface="Tahoma" pitchFamily="34" charset="0"/>
              </a:rPr>
              <a:t>Población con ingreso menor a la línea de bienestar</a:t>
            </a:r>
            <a:endParaRPr lang="en-US" sz="16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204050" y="4800600"/>
            <a:ext cx="2921000" cy="584775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latin typeface="Tahoma" pitchFamily="34" charset="0"/>
                <a:cs typeface="Tahoma" pitchFamily="34" charset="0"/>
              </a:rPr>
              <a:t>Población con al menos una carencia</a:t>
            </a:r>
            <a:endParaRPr lang="en-US" sz="16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2162008" y="381888"/>
            <a:ext cx="6791987" cy="83306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Cambio en el número de personas en pobreza, 2008-2010</a:t>
            </a:r>
          </a:p>
          <a:p>
            <a:pPr eaLnBrk="0" hangingPunct="0">
              <a:defRPr/>
            </a:pPr>
            <a:endParaRPr lang="es-ES" sz="2200" b="1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943050" y="1217247"/>
            <a:ext cx="52101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Millones de personas</a:t>
            </a:r>
            <a:endParaRPr lang="es-ES" sz="1800" b="1" u="sng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2138224" y="180013"/>
            <a:ext cx="6803896" cy="83306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5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 Indicadores de la medición de pobreza, Baja California, 2008-2010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954400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726" y="1187350"/>
            <a:ext cx="8154421" cy="5305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2138224" y="180013"/>
            <a:ext cx="6803896" cy="83306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5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 Indicadores de la medición de pobreza, Baja California Sur, 2008-2010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954400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476" y="1116100"/>
            <a:ext cx="8154421" cy="5305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2138224" y="180013"/>
            <a:ext cx="6803896" cy="83306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5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 Indicadores de la medición de pobreza, Campeche, 2008-2010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954400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851" y="1175475"/>
            <a:ext cx="8154421" cy="5305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2138224" y="180013"/>
            <a:ext cx="6803896" cy="83306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5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 Indicadores de la medición de pobreza, Coahuila, 2008-2010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954400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101" y="1163600"/>
            <a:ext cx="8154421" cy="5305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2138224" y="180013"/>
            <a:ext cx="6803896" cy="83306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5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 Indicadores de la medición de pobreza, Colima, 2008-2010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954400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476" y="1151725"/>
            <a:ext cx="8154421" cy="5305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2138224" y="180013"/>
            <a:ext cx="6803896" cy="83306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5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 Indicadores de la medición de pobreza, Chiapas, 2008-2010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954400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726" y="1163600"/>
            <a:ext cx="8154421" cy="5305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2138224" y="180013"/>
            <a:ext cx="6803896" cy="83306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5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 Indicadores de la medición de pobreza, Chihuahua, 2008-2010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954400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351" y="1127975"/>
            <a:ext cx="8154421" cy="5305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2138224" y="180013"/>
            <a:ext cx="6803896" cy="83306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5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 Indicadores de la medición de pobreza, Distrito Federal, 2008-2010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954400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726" y="1151725"/>
            <a:ext cx="8154421" cy="5305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2138224" y="180013"/>
            <a:ext cx="6803896" cy="83306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5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 Indicadores de la medición de pobreza, Durango, 2008-2010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954400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351" y="1127975"/>
            <a:ext cx="8154421" cy="5305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2138224" y="180013"/>
            <a:ext cx="6803896" cy="83306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5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 Indicadores de la medición de pobreza, Guanajuato, 2008-2010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954400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101" y="1139850"/>
            <a:ext cx="8154421" cy="5305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" y="724602"/>
            <a:ext cx="8213725" cy="5366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954400" y="66516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159000" y="2159000"/>
            <a:ext cx="2578100" cy="400110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latin typeface="Tahoma" pitchFamily="34" charset="0"/>
                <a:cs typeface="Tahoma" pitchFamily="34" charset="0"/>
              </a:rPr>
              <a:t>Pobreza extrema</a:t>
            </a:r>
            <a:endParaRPr lang="en-US" sz="2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244600" y="3238500"/>
            <a:ext cx="3556000" cy="584775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 smtClean="0">
                <a:latin typeface="Tahoma" pitchFamily="34" charset="0"/>
                <a:cs typeface="Tahoma" pitchFamily="34" charset="0"/>
              </a:rPr>
              <a:t>Población con ingreso menor a la línea de bienestar mínimo</a:t>
            </a:r>
            <a:endParaRPr lang="en-US" sz="16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003800" y="4762500"/>
            <a:ext cx="2844800" cy="584775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latin typeface="Tahoma" pitchFamily="34" charset="0"/>
                <a:cs typeface="Tahoma" pitchFamily="34" charset="0"/>
              </a:rPr>
              <a:t>Población con al menos tres carencias</a:t>
            </a:r>
            <a:endParaRPr lang="en-US" sz="16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2451175" y="1225608"/>
            <a:ext cx="521017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Millones de personas</a:t>
            </a:r>
            <a:endParaRPr lang="es-ES" sz="2000" b="1" u="sng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2162008" y="286888"/>
            <a:ext cx="6791987" cy="83306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Cambio en el número de personas en pobreza extrema,</a:t>
            </a:r>
            <a:r>
              <a:rPr lang="es-MX" sz="2200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2008-2010</a:t>
            </a:r>
          </a:p>
          <a:p>
            <a:pPr eaLnBrk="0" hangingPunct="0">
              <a:defRPr/>
            </a:pPr>
            <a:endParaRPr lang="es-ES" sz="2200" b="1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2138224" y="180013"/>
            <a:ext cx="6803896" cy="83306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5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 Indicadores de la medición de pobreza, Guerrero, 2008-2010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954400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226" y="1127975"/>
            <a:ext cx="8154421" cy="5305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2138224" y="180013"/>
            <a:ext cx="6803896" cy="83306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5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 Indicadores de la medición de pobreza, Hidalgo, 2008-2010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954400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476" y="1163600"/>
            <a:ext cx="8154421" cy="5305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2138224" y="180013"/>
            <a:ext cx="6803896" cy="83306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5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 Indicadores de la medición de pobreza, Jalisco, 2008-2010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954400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601" y="1151725"/>
            <a:ext cx="8154421" cy="5305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2138224" y="180013"/>
            <a:ext cx="6803896" cy="83306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5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 Indicadores de la medición de pobreza, Estado de México, 2008-2010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954400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163" y="1151725"/>
            <a:ext cx="8285521" cy="5305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2138224" y="180013"/>
            <a:ext cx="6803896" cy="83306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5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 Indicadores de la medición de pobreza, Michoacán, 2008-2010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954400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226" y="1127975"/>
            <a:ext cx="8154421" cy="5305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2138224" y="180013"/>
            <a:ext cx="6803896" cy="83306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5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 Indicadores de la medición de pobreza, Morelos, 2008-2010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954400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351" y="1127975"/>
            <a:ext cx="8154421" cy="5305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2138224" y="180013"/>
            <a:ext cx="6803896" cy="83306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5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 Indicadores de la medición de pobreza, Nayarit, 2008-2010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954400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351" y="1092350"/>
            <a:ext cx="8154421" cy="5305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2138224" y="180013"/>
            <a:ext cx="6803896" cy="83306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5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 Indicadores de la medición de pobreza, Nuevo León, 2008-2010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954400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601" y="1139850"/>
            <a:ext cx="8154421" cy="5305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2138224" y="180013"/>
            <a:ext cx="6803896" cy="83306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5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 Indicadores de la medición de pobreza, Oaxaca, 2008-2010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954400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851" y="1139850"/>
            <a:ext cx="8154421" cy="5305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2138224" y="180013"/>
            <a:ext cx="6803896" cy="83306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5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 Indicadores de la medición de pobreza, Puebla, 2008-2010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954400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351" y="1139850"/>
            <a:ext cx="8154421" cy="5305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Componentes de la pobreza por entidad federativa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2138224" y="180013"/>
            <a:ext cx="6803896" cy="83306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5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 Indicadores de la medición de pobreza, Querétaro, 2008-2010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954400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76" y="1104225"/>
            <a:ext cx="8154421" cy="5305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2138224" y="180013"/>
            <a:ext cx="6803896" cy="83306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5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 Indicadores de la medición de pobreza, Quintana Roo, 2008-2010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954400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976" y="1163600"/>
            <a:ext cx="8154421" cy="5305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2138224" y="180013"/>
            <a:ext cx="6803896" cy="83306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5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 Indicadores de la medición de pobreza, San Luis Potosí, 2008-2010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954400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226" y="1139850"/>
            <a:ext cx="8154421" cy="5305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2138224" y="180013"/>
            <a:ext cx="6803896" cy="83306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5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 Indicadores de la medición de pobreza, Sinaloa, 2008-2010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954400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976" y="1127975"/>
            <a:ext cx="8154421" cy="5305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2138224" y="180013"/>
            <a:ext cx="6803896" cy="83306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5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 Indicadores de la medición de pobreza, Sonora, 2008-2010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954400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226" y="1139850"/>
            <a:ext cx="8154421" cy="5305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2138224" y="180013"/>
            <a:ext cx="6803896" cy="83306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5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 Indicadores de la medición de pobreza, Tabasco, 2008-2010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954400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226" y="1139850"/>
            <a:ext cx="8154421" cy="5305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2138224" y="180013"/>
            <a:ext cx="6803896" cy="83306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5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 Indicadores de la medición de pobreza, Tamaulipas, 2008-2010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954400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351" y="1139850"/>
            <a:ext cx="8154421" cy="5305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2138224" y="180013"/>
            <a:ext cx="6803896" cy="83306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5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 Indicadores de la medición de pobreza, Tlaxcala, 2008-2010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954400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226" y="1104225"/>
            <a:ext cx="8154421" cy="5305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2138224" y="180013"/>
            <a:ext cx="6803896" cy="83306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5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 Indicadores de la medición de pobreza, Veracruz, 2008-2010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954400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351" y="1127975"/>
            <a:ext cx="8154421" cy="5305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2138224" y="180013"/>
            <a:ext cx="6803896" cy="83306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5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 Indicadores de la medición de pobreza, Yucatán, 2008-2010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954400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226" y="1092350"/>
            <a:ext cx="8154421" cy="5305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651" y="1255813"/>
            <a:ext cx="8106121" cy="5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2162008" y="191888"/>
            <a:ext cx="8038882" cy="83306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Cambio en el número de personas en pobreza</a:t>
            </a:r>
            <a:r>
              <a:rPr lang="es-MX" sz="2200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Aguascalientes, 2008-2010</a:t>
            </a:r>
          </a:p>
          <a:p>
            <a:pPr eaLnBrk="0" hangingPunct="0">
              <a:defRPr/>
            </a:pPr>
            <a:endParaRPr lang="es-ES" sz="2200" b="1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966275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867550" y="1495625"/>
            <a:ext cx="1155700" cy="369332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MX" sz="1800" b="1" dirty="0" smtClean="0">
                <a:latin typeface="Tahoma" pitchFamily="34" charset="0"/>
                <a:cs typeface="Tahoma" pitchFamily="34" charset="0"/>
              </a:rPr>
              <a:t>Pobreza</a:t>
            </a:r>
            <a:endParaRPr lang="en-US" sz="1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546750" y="2037275"/>
            <a:ext cx="26670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Población con ingreso menor a la línea de bienestar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610250" y="5692075"/>
            <a:ext cx="2921000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la alimentación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3141330" y="5036955"/>
            <a:ext cx="25527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los servicios básicos en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5340750" y="4404425"/>
            <a:ext cx="20066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Calidad y espacios de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5302650" y="3803400"/>
            <a:ext cx="21844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 la seguridad social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5328050" y="3206500"/>
            <a:ext cx="23241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servicios</a:t>
            </a:r>
          </a:p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 de salud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5340750" y="2698500"/>
            <a:ext cx="2921000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Rezago educativo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21 Cerrar llave"/>
          <p:cNvSpPr/>
          <p:nvPr/>
        </p:nvSpPr>
        <p:spPr bwMode="auto">
          <a:xfrm>
            <a:off x="7894950" y="2707573"/>
            <a:ext cx="346525" cy="3276601"/>
          </a:xfrm>
          <a:prstGeom prst="righ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Times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 rot="5400000">
            <a:off x="7620500" y="4371275"/>
            <a:ext cx="1905000" cy="400110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latin typeface="Tahoma" pitchFamily="34" charset="0"/>
                <a:cs typeface="Tahoma" pitchFamily="34" charset="0"/>
              </a:rPr>
              <a:t>Carencias</a:t>
            </a:r>
            <a:endParaRPr lang="en-US" sz="2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2748050" y="1027247"/>
            <a:ext cx="52101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Miles de personas</a:t>
            </a:r>
            <a:endParaRPr lang="es-ES" sz="1800" b="1" u="sng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2138224" y="180013"/>
            <a:ext cx="6803896" cy="83306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5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 Indicadores de la medición de pobreza, Zacatecas, 2008-2010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954400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726" y="1092350"/>
            <a:ext cx="8154421" cy="5305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2138224" y="180013"/>
            <a:ext cx="6803896" cy="83306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5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 Indicadores de la medición de pobreza Rural y urbano, 2008-2010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954400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2863" y="1194463"/>
            <a:ext cx="6640561" cy="5034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2138224" y="180013"/>
            <a:ext cx="6803896" cy="83306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5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 Indicadores de la medición de pobreza ZAP y nacional, 2008-2010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954400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8201" y="1149188"/>
            <a:ext cx="6499801" cy="5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2138224" y="180013"/>
            <a:ext cx="6803896" cy="83306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5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 Indicadores de la medición de pobreza Origen étnico y nacional, 2008-2010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954400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8213" y="1099025"/>
            <a:ext cx="7233409" cy="5383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2138224" y="180013"/>
            <a:ext cx="6803896" cy="83306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5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 Nota metodológica sobre los datos </a:t>
            </a:r>
          </a:p>
          <a:p>
            <a:pPr eaLnBrk="0" hangingPunct="0">
              <a:defRPr/>
            </a:pPr>
            <a:r>
              <a:rPr lang="es-MX" sz="25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de 2008</a:t>
            </a: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457200" y="1315200"/>
            <a:ext cx="8229600" cy="4848094"/>
          </a:xfrm>
          <a:prstGeom prst="rect">
            <a:avLst/>
          </a:prstGeom>
        </p:spPr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kumimoji="0" lang="es-MX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Los datos de </a:t>
            </a:r>
            <a:r>
              <a:rPr lang="es-MX" kern="0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la población total </a:t>
            </a:r>
            <a:r>
              <a:rPr kumimoji="0" lang="es-MX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correspondientes a 2006, 2008 y 2010 han sido ajustados por el </a:t>
            </a:r>
            <a:r>
              <a:rPr lang="es-MX" kern="0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Instituto de Estadística y Geografía (INEGI), derivadas de la estimación poblacional del Censo General de Población y Vivienda 2010.</a:t>
            </a:r>
            <a:endParaRPr kumimoji="0" lang="es-MX" b="0" i="0" u="none" strike="noStrike" kern="0" cap="none" spc="0" normalizeH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s-ES" kern="0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Las estimaciones poblacionales anteriores para 2006, 2008 y 2010 eran 104.8, 106.7 y 108.4 millones de personas respectivamente.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Las estimaciones poblacionales nuevas, en base a cálculos del INEGI son: 106.7, 109.7 y 112.6 millones de personas para 2006, 2008 y 2010 respectivamente.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9276" y="1243938"/>
            <a:ext cx="8106121" cy="5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2090723" y="227513"/>
            <a:ext cx="7207642" cy="83306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Cambio en el número de personas en pobreza</a:t>
            </a:r>
            <a:r>
              <a:rPr lang="es-MX" sz="2200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eaLnBrk="0" hangingPunct="0">
              <a:defRPr/>
            </a:pP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Baja California, 2008-2010</a:t>
            </a:r>
          </a:p>
          <a:p>
            <a:pPr eaLnBrk="0" hangingPunct="0">
              <a:defRPr/>
            </a:pPr>
            <a:endParaRPr lang="es-ES" sz="2200" b="1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966275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148175" y="1495625"/>
            <a:ext cx="1155700" cy="369332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MX" sz="1800" b="1" dirty="0" smtClean="0">
                <a:latin typeface="Tahoma" pitchFamily="34" charset="0"/>
                <a:cs typeface="Tahoma" pitchFamily="34" charset="0"/>
              </a:rPr>
              <a:t>Pobreza</a:t>
            </a:r>
            <a:endParaRPr lang="en-US" sz="1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0" y="1977900"/>
            <a:ext cx="2411250" cy="692497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Población con ingreso menor a la línea de bienestar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-61625" y="5692075"/>
            <a:ext cx="2921000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la alimentación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-136170" y="5013205"/>
            <a:ext cx="25527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los servicios básicos en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388733" y="4440056"/>
            <a:ext cx="20066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Calidad y espacios </a:t>
            </a:r>
          </a:p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de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243778" y="3803407"/>
            <a:ext cx="21844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 la seguridad social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558149" y="3194628"/>
            <a:ext cx="1833246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</a:t>
            </a:r>
          </a:p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servicios de salud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2538250" y="2698500"/>
            <a:ext cx="2921000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Rezago educativo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21 Cerrar llave"/>
          <p:cNvSpPr/>
          <p:nvPr/>
        </p:nvSpPr>
        <p:spPr bwMode="auto">
          <a:xfrm>
            <a:off x="7894950" y="2707573"/>
            <a:ext cx="346525" cy="3276601"/>
          </a:xfrm>
          <a:prstGeom prst="righ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Times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 rot="5400000">
            <a:off x="7620500" y="4371275"/>
            <a:ext cx="1905000" cy="400110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latin typeface="Tahoma" pitchFamily="34" charset="0"/>
                <a:cs typeface="Tahoma" pitchFamily="34" charset="0"/>
              </a:rPr>
              <a:t>Carencias</a:t>
            </a:r>
            <a:endParaRPr lang="en-US" sz="2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-42575" y="1003497"/>
            <a:ext cx="52101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Miles de personas</a:t>
            </a:r>
            <a:endParaRPr lang="es-ES" sz="1800" b="1" u="sng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151" y="1279563"/>
            <a:ext cx="8106121" cy="5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2162008" y="191888"/>
            <a:ext cx="8038882" cy="83306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Cambio en el número de personas en pobreza</a:t>
            </a:r>
            <a:r>
              <a:rPr lang="es-MX" sz="2200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es-MX" sz="2200" b="1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  <a:p>
            <a:pPr eaLnBrk="0" hangingPunct="0">
              <a:defRPr/>
            </a:pP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Baja California Sur, 2008-2010</a:t>
            </a:r>
          </a:p>
          <a:p>
            <a:pPr eaLnBrk="0" hangingPunct="0">
              <a:defRPr/>
            </a:pPr>
            <a:endParaRPr lang="es-ES" sz="2200" b="1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966275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015050" y="1495625"/>
            <a:ext cx="1155700" cy="369332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MX" sz="1800" b="1" dirty="0" smtClean="0">
                <a:latin typeface="Tahoma" pitchFamily="34" charset="0"/>
                <a:cs typeface="Tahoma" pitchFamily="34" charset="0"/>
              </a:rPr>
              <a:t>Pobreza</a:t>
            </a:r>
            <a:endParaRPr lang="en-US" sz="1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94250" y="2037275"/>
            <a:ext cx="26670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Población con ingreso menor a la línea de bienestar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734000" y="5751450"/>
            <a:ext cx="2921000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la alimentación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3402643" y="5036960"/>
            <a:ext cx="25527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los servicios básicos en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3488250" y="4404425"/>
            <a:ext cx="20066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Calidad y espacios de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450150" y="3803400"/>
            <a:ext cx="21844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 la seguridad social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3475550" y="3206500"/>
            <a:ext cx="23241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servicios</a:t>
            </a:r>
          </a:p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 de salud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377000" y="2722250"/>
            <a:ext cx="2921000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Rezago educativo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21 Cerrar llave"/>
          <p:cNvSpPr/>
          <p:nvPr/>
        </p:nvSpPr>
        <p:spPr bwMode="auto">
          <a:xfrm>
            <a:off x="7894950" y="2707573"/>
            <a:ext cx="346525" cy="3276601"/>
          </a:xfrm>
          <a:prstGeom prst="righ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Times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 rot="5400000">
            <a:off x="7620500" y="4371275"/>
            <a:ext cx="1905000" cy="400110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latin typeface="Tahoma" pitchFamily="34" charset="0"/>
                <a:cs typeface="Tahoma" pitchFamily="34" charset="0"/>
              </a:rPr>
              <a:t>Carencias</a:t>
            </a:r>
            <a:endParaRPr lang="en-US" sz="2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895550" y="1027247"/>
            <a:ext cx="52101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Miles de personas</a:t>
            </a:r>
            <a:endParaRPr lang="es-ES" sz="1800" b="1" u="sng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276" y="1220188"/>
            <a:ext cx="8106121" cy="5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2162008" y="191888"/>
            <a:ext cx="8038882" cy="83306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Cambio en el número de personas en pobreza</a:t>
            </a:r>
            <a:r>
              <a:rPr lang="es-MX" sz="2200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es-MX" sz="2200" b="1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  <a:p>
            <a:pPr eaLnBrk="0" hangingPunct="0">
              <a:defRPr/>
            </a:pP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Campeche, 2008-2010</a:t>
            </a:r>
          </a:p>
          <a:p>
            <a:pPr eaLnBrk="0" hangingPunct="0">
              <a:defRPr/>
            </a:pPr>
            <a:endParaRPr lang="es-ES" sz="2200" b="1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966275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623175" y="1495625"/>
            <a:ext cx="1155700" cy="369332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MX" sz="1800" b="1" dirty="0" smtClean="0">
                <a:latin typeface="Tahoma" pitchFamily="34" charset="0"/>
                <a:cs typeface="Tahoma" pitchFamily="34" charset="0"/>
              </a:rPr>
              <a:t>Pobreza</a:t>
            </a:r>
            <a:endParaRPr lang="en-US" sz="1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02375" y="2037275"/>
            <a:ext cx="26670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Población con ingreso menor a la línea de bienestar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42125" y="5751450"/>
            <a:ext cx="2921000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la alimentación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3010768" y="5036960"/>
            <a:ext cx="25527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los servicios básicos en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3096375" y="4404425"/>
            <a:ext cx="20066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Calidad y espacios de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058275" y="3803400"/>
            <a:ext cx="21844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 la seguridad social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3083675" y="3206500"/>
            <a:ext cx="23241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servicios</a:t>
            </a:r>
          </a:p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 de salud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-14875" y="2722250"/>
            <a:ext cx="2921000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Rezago educativo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21 Cerrar llave"/>
          <p:cNvSpPr/>
          <p:nvPr/>
        </p:nvSpPr>
        <p:spPr bwMode="auto">
          <a:xfrm>
            <a:off x="7894950" y="2707573"/>
            <a:ext cx="346525" cy="3276601"/>
          </a:xfrm>
          <a:prstGeom prst="righ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Times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 rot="5400000">
            <a:off x="7620500" y="4371275"/>
            <a:ext cx="1905000" cy="400110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latin typeface="Tahoma" pitchFamily="34" charset="0"/>
                <a:cs typeface="Tahoma" pitchFamily="34" charset="0"/>
              </a:rPr>
              <a:t>Carencias</a:t>
            </a:r>
            <a:endParaRPr lang="en-US" sz="2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503675" y="1027247"/>
            <a:ext cx="52101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Miles de personas</a:t>
            </a:r>
            <a:endParaRPr lang="es-ES" sz="1800" b="1" u="sng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526" y="1208313"/>
            <a:ext cx="8106121" cy="5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2162008" y="191888"/>
            <a:ext cx="8038882" cy="83306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Cambio en el número de personas en pobreza</a:t>
            </a:r>
            <a:r>
              <a:rPr lang="es-MX" sz="2200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es-MX" sz="2200" b="1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  <a:p>
            <a:pPr eaLnBrk="0" hangingPunct="0">
              <a:defRPr/>
            </a:pP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Coahuila, 2008-2010</a:t>
            </a:r>
          </a:p>
          <a:p>
            <a:pPr eaLnBrk="0" hangingPunct="0">
              <a:defRPr/>
            </a:pPr>
            <a:endParaRPr lang="es-ES" sz="2200" b="1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966275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496925" y="1412500"/>
            <a:ext cx="1155700" cy="369332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MX" sz="1800" b="1" dirty="0" smtClean="0">
                <a:latin typeface="Tahoma" pitchFamily="34" charset="0"/>
                <a:cs typeface="Tahoma" pitchFamily="34" charset="0"/>
              </a:rPr>
              <a:t>Pobreza</a:t>
            </a:r>
            <a:endParaRPr lang="en-US" sz="1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529875" y="1954150"/>
            <a:ext cx="26670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Población con ingreso menor a la línea de bienestar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1731500" y="5668325"/>
            <a:ext cx="2921000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la alimentación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400143" y="5036960"/>
            <a:ext cx="25527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los servicios básicos en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4485750" y="4404425"/>
            <a:ext cx="20066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Calidad y espacios de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4447650" y="3803400"/>
            <a:ext cx="21844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 la seguridad social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4473050" y="3206500"/>
            <a:ext cx="23241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servicios</a:t>
            </a:r>
          </a:p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 de salud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4485750" y="2722250"/>
            <a:ext cx="2921000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Rezago educativo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21 Cerrar llave"/>
          <p:cNvSpPr/>
          <p:nvPr/>
        </p:nvSpPr>
        <p:spPr bwMode="auto">
          <a:xfrm>
            <a:off x="7942450" y="2695698"/>
            <a:ext cx="346525" cy="3276601"/>
          </a:xfrm>
          <a:prstGeom prst="righ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Times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 rot="5400000">
            <a:off x="7668000" y="4359400"/>
            <a:ext cx="1905000" cy="400110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latin typeface="Tahoma" pitchFamily="34" charset="0"/>
                <a:cs typeface="Tahoma" pitchFamily="34" charset="0"/>
              </a:rPr>
              <a:t>Carencias</a:t>
            </a:r>
            <a:endParaRPr lang="en-US" sz="2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1869300" y="979747"/>
            <a:ext cx="52101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Miles de personas</a:t>
            </a:r>
            <a:endParaRPr lang="es-ES" sz="1800" b="1" u="sng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6151" y="1196438"/>
            <a:ext cx="8106121" cy="5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2162008" y="191888"/>
            <a:ext cx="8038882" cy="83306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Cambio en el número de personas en pobreza</a:t>
            </a:r>
            <a:r>
              <a:rPr lang="es-MX" sz="2200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es-MX" sz="2200" b="1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  <a:p>
            <a:pPr eaLnBrk="0" hangingPunct="0">
              <a:defRPr/>
            </a:pP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Colima, 2008-2010</a:t>
            </a:r>
          </a:p>
          <a:p>
            <a:pPr eaLnBrk="0" hangingPunct="0">
              <a:defRPr/>
            </a:pPr>
            <a:endParaRPr lang="es-ES" sz="2200" b="1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966275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744425" y="1412500"/>
            <a:ext cx="1155700" cy="369332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MX" sz="1800" b="1" dirty="0" smtClean="0">
                <a:latin typeface="Tahoma" pitchFamily="34" charset="0"/>
                <a:cs typeface="Tahoma" pitchFamily="34" charset="0"/>
              </a:rPr>
              <a:t>Pobreza</a:t>
            </a:r>
            <a:endParaRPr lang="en-US" sz="1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-403754" y="1930400"/>
            <a:ext cx="2411254" cy="692497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Población con ingreso menor a la línea de bienestar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25633" y="5561450"/>
            <a:ext cx="1814366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la alimentación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-492357" y="4965710"/>
            <a:ext cx="25527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los servicios básicos en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8875" y="4392550"/>
            <a:ext cx="20066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Calidad y espacios de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-100475" y="3791525"/>
            <a:ext cx="21844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 la seguridad social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2098049" y="3265875"/>
            <a:ext cx="3400225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servicios de salud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-846125" y="2651000"/>
            <a:ext cx="2921000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Rezago educativo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21 Cerrar llave"/>
          <p:cNvSpPr/>
          <p:nvPr/>
        </p:nvSpPr>
        <p:spPr bwMode="auto">
          <a:xfrm>
            <a:off x="7942450" y="2695698"/>
            <a:ext cx="346525" cy="3276601"/>
          </a:xfrm>
          <a:prstGeom prst="righ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Times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 rot="5400000">
            <a:off x="7668000" y="4359400"/>
            <a:ext cx="1905000" cy="400110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latin typeface="Tahoma" pitchFamily="34" charset="0"/>
                <a:cs typeface="Tahoma" pitchFamily="34" charset="0"/>
              </a:rPr>
              <a:t>Carencias</a:t>
            </a:r>
            <a:endParaRPr lang="en-US" sz="2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-244450" y="955997"/>
            <a:ext cx="52101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Miles de personas</a:t>
            </a:r>
            <a:endParaRPr lang="es-ES" sz="1800" b="1" u="sng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 l="72713" r="10083"/>
          <a:stretch>
            <a:fillRect/>
          </a:stretch>
        </p:blipFill>
        <p:spPr bwMode="auto">
          <a:xfrm>
            <a:off x="5474525" y="1576438"/>
            <a:ext cx="1270659" cy="482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" name="Picture 7"/>
          <p:cNvPicPr>
            <a:picLocks noChangeAspect="1" noChangeArrowheads="1"/>
          </p:cNvPicPr>
          <p:nvPr/>
        </p:nvPicPr>
        <p:blipFill>
          <a:blip r:embed="rId2" cstate="print"/>
          <a:srcRect l="89945"/>
          <a:stretch>
            <a:fillRect/>
          </a:stretch>
        </p:blipFill>
        <p:spPr bwMode="auto">
          <a:xfrm>
            <a:off x="6745226" y="1574463"/>
            <a:ext cx="742652" cy="482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 r="53014"/>
          <a:stretch>
            <a:fillRect/>
          </a:stretch>
        </p:blipFill>
        <p:spPr bwMode="auto">
          <a:xfrm>
            <a:off x="258651" y="1576438"/>
            <a:ext cx="3470201" cy="482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" name="Picture 6"/>
          <p:cNvPicPr>
            <a:picLocks noChangeAspect="1" noChangeArrowheads="1"/>
          </p:cNvPicPr>
          <p:nvPr/>
        </p:nvPicPr>
        <p:blipFill>
          <a:blip r:embed="rId3" cstate="print"/>
          <a:srcRect l="46531" r="28869"/>
          <a:stretch>
            <a:fillRect/>
          </a:stretch>
        </p:blipFill>
        <p:spPr bwMode="auto">
          <a:xfrm>
            <a:off x="3693288" y="1574463"/>
            <a:ext cx="1816863" cy="482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2209474" y="263138"/>
            <a:ext cx="7112630" cy="83306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Cambio en el número de personas en pobreza</a:t>
            </a:r>
            <a:r>
              <a:rPr lang="es-MX" sz="2200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, </a:t>
            </a:r>
          </a:p>
          <a:p>
            <a:pPr eaLnBrk="0" hangingPunct="0">
              <a:defRPr/>
            </a:pP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Estados Unidos Mexicanos, 2008-2010</a:t>
            </a:r>
            <a:endParaRPr lang="es-ES" sz="2200" b="1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966275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740745" y="1348525"/>
            <a:ext cx="1816911" cy="507831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900" b="1" dirty="0" smtClean="0">
                <a:latin typeface="Tahoma" pitchFamily="34" charset="0"/>
                <a:cs typeface="Tahoma" pitchFamily="34" charset="0"/>
              </a:rPr>
              <a:t>Población con ingreso menor a la línea de bienestar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2386971" y="1915709"/>
            <a:ext cx="1493640" cy="430887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100" b="1" dirty="0" smtClean="0">
                <a:latin typeface="Tahoma" pitchFamily="34" charset="0"/>
                <a:cs typeface="Tahoma" pitchFamily="34" charset="0"/>
              </a:rPr>
              <a:t>Acceso a la alimentación</a:t>
            </a:r>
            <a:endParaRPr lang="en-US" sz="11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942025" y="4740075"/>
            <a:ext cx="2552700" cy="430887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100" b="1" dirty="0" smtClean="0">
                <a:latin typeface="Tahoma" pitchFamily="34" charset="0"/>
                <a:cs typeface="Tahoma" pitchFamily="34" charset="0"/>
              </a:rPr>
              <a:t>Acceso a los servicios básicos en la vivienda</a:t>
            </a:r>
            <a:endParaRPr lang="en-US" sz="11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2561999" y="4356925"/>
            <a:ext cx="2010003" cy="430887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100" b="1" dirty="0" smtClean="0">
                <a:latin typeface="Tahoma" pitchFamily="34" charset="0"/>
                <a:cs typeface="Tahoma" pitchFamily="34" charset="0"/>
              </a:rPr>
              <a:t>Calidad y espacios de la vivienda</a:t>
            </a:r>
            <a:endParaRPr lang="en-US" sz="11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1170150" y="5264025"/>
            <a:ext cx="2184400" cy="430887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100" b="1" dirty="0" smtClean="0">
                <a:latin typeface="Tahoma" pitchFamily="34" charset="0"/>
                <a:cs typeface="Tahoma" pitchFamily="34" charset="0"/>
              </a:rPr>
              <a:t>Acceso a  la </a:t>
            </a:r>
          </a:p>
          <a:p>
            <a:r>
              <a:rPr lang="es-MX" sz="1100" b="1" dirty="0" smtClean="0">
                <a:latin typeface="Tahoma" pitchFamily="34" charset="0"/>
                <a:cs typeface="Tahoma" pitchFamily="34" charset="0"/>
              </a:rPr>
              <a:t>seguridad social</a:t>
            </a:r>
            <a:endParaRPr lang="en-US" sz="11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589797" y="6163682"/>
            <a:ext cx="3435946" cy="261610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100" b="1" dirty="0" smtClean="0">
                <a:latin typeface="Tahoma" pitchFamily="34" charset="0"/>
                <a:cs typeface="Tahoma" pitchFamily="34" charset="0"/>
              </a:rPr>
              <a:t>Acceso a servicios de salud</a:t>
            </a:r>
            <a:endParaRPr lang="en-US" sz="11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3072625" y="3886000"/>
            <a:ext cx="1618130" cy="261610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100" b="1" dirty="0" smtClean="0">
                <a:latin typeface="Tahoma" pitchFamily="34" charset="0"/>
                <a:cs typeface="Tahoma" pitchFamily="34" charset="0"/>
              </a:rPr>
              <a:t>Rezago educativo</a:t>
            </a:r>
            <a:endParaRPr lang="en-US" sz="11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2356242" y="991624"/>
            <a:ext cx="52101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Millones de personas</a:t>
            </a:r>
            <a:endParaRPr lang="es-ES" sz="1800" b="1" u="sng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29 Conector recto de flecha"/>
          <p:cNvCxnSpPr>
            <a:stCxn id="107" idx="2"/>
          </p:cNvCxnSpPr>
          <p:nvPr/>
        </p:nvCxnSpPr>
        <p:spPr bwMode="auto">
          <a:xfrm rot="16200000" flipH="1">
            <a:off x="1285937" y="4931660"/>
            <a:ext cx="700776" cy="494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42 Conector recto de flecha"/>
          <p:cNvCxnSpPr/>
          <p:nvPr/>
        </p:nvCxnSpPr>
        <p:spPr bwMode="auto">
          <a:xfrm rot="5400000">
            <a:off x="2096021" y="4595728"/>
            <a:ext cx="231562" cy="597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5" name="44 CuadroTexto"/>
          <p:cNvSpPr txBox="1"/>
          <p:nvPr/>
        </p:nvSpPr>
        <p:spPr>
          <a:xfrm>
            <a:off x="7356885" y="2930578"/>
            <a:ext cx="1072567" cy="584775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latin typeface="Tahoma" pitchFamily="34" charset="0"/>
                <a:cs typeface="Tahoma" pitchFamily="34" charset="0"/>
              </a:rPr>
              <a:t>Pobreza</a:t>
            </a:r>
          </a:p>
          <a:p>
            <a:r>
              <a:rPr lang="es-MX" sz="1600" b="1" dirty="0" smtClean="0">
                <a:latin typeface="Tahoma" pitchFamily="34" charset="0"/>
                <a:cs typeface="Tahoma" pitchFamily="34" charset="0"/>
              </a:rPr>
              <a:t>extrema</a:t>
            </a:r>
            <a:endParaRPr lang="en-US" sz="16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028860" y="3431303"/>
            <a:ext cx="1072567" cy="3539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700" b="1" dirty="0" smtClean="0">
                <a:latin typeface="Tahoma" pitchFamily="34" charset="0"/>
                <a:cs typeface="Tahoma" pitchFamily="34" charset="0"/>
              </a:rPr>
              <a:t>Pobreza</a:t>
            </a:r>
            <a:endParaRPr lang="en-US" sz="17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9" name="48 Elipse"/>
          <p:cNvSpPr/>
          <p:nvPr/>
        </p:nvSpPr>
        <p:spPr bwMode="auto">
          <a:xfrm flipV="1">
            <a:off x="5522001" y="4203887"/>
            <a:ext cx="1365661" cy="914399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50" name="49 CuadroTexto"/>
          <p:cNvSpPr txBox="1"/>
          <p:nvPr/>
        </p:nvSpPr>
        <p:spPr>
          <a:xfrm>
            <a:off x="5498250" y="4298892"/>
            <a:ext cx="15081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latin typeface="Tahoma" pitchFamily="34" charset="0"/>
                <a:cs typeface="Tahoma" pitchFamily="34" charset="0"/>
              </a:rPr>
              <a:t>2008</a:t>
            </a:r>
          </a:p>
          <a:p>
            <a:pPr algn="ctr"/>
            <a:r>
              <a:rPr lang="es-MX" sz="1200" b="1" dirty="0" smtClean="0">
                <a:latin typeface="Tahoma" pitchFamily="34" charset="0"/>
                <a:cs typeface="Tahoma" pitchFamily="34" charset="0"/>
              </a:rPr>
              <a:t>44.5 %</a:t>
            </a:r>
          </a:p>
          <a:p>
            <a:pPr algn="ctr"/>
            <a:r>
              <a:rPr lang="es-MX" sz="1200" b="1" dirty="0" smtClean="0">
                <a:latin typeface="Tahoma" pitchFamily="34" charset="0"/>
                <a:cs typeface="Tahoma" pitchFamily="34" charset="0"/>
              </a:rPr>
              <a:t>48.8 millones</a:t>
            </a:r>
            <a:endParaRPr lang="en-US" sz="1200" b="1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62" name="61 Conector recto de flecha"/>
          <p:cNvCxnSpPr>
            <a:stCxn id="11" idx="2"/>
          </p:cNvCxnSpPr>
          <p:nvPr/>
        </p:nvCxnSpPr>
        <p:spPr bwMode="auto">
          <a:xfrm rot="5400000">
            <a:off x="6243974" y="3811446"/>
            <a:ext cx="347370" cy="29497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3" name="62 Conector recto de flecha"/>
          <p:cNvCxnSpPr>
            <a:stCxn id="11" idx="2"/>
          </p:cNvCxnSpPr>
          <p:nvPr/>
        </p:nvCxnSpPr>
        <p:spPr bwMode="auto">
          <a:xfrm rot="16200000" flipH="1">
            <a:off x="6683361" y="3667029"/>
            <a:ext cx="442370" cy="67880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7" name="76 Elipse"/>
          <p:cNvSpPr/>
          <p:nvPr/>
        </p:nvSpPr>
        <p:spPr bwMode="auto">
          <a:xfrm flipV="1">
            <a:off x="7063776" y="4213787"/>
            <a:ext cx="1365661" cy="914399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78" name="77 CuadroTexto"/>
          <p:cNvSpPr txBox="1"/>
          <p:nvPr/>
        </p:nvSpPr>
        <p:spPr>
          <a:xfrm>
            <a:off x="7040025" y="4308792"/>
            <a:ext cx="15081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latin typeface="Tahoma" pitchFamily="34" charset="0"/>
                <a:cs typeface="Tahoma" pitchFamily="34" charset="0"/>
              </a:rPr>
              <a:t>2010</a:t>
            </a:r>
          </a:p>
          <a:p>
            <a:pPr algn="ctr"/>
            <a:r>
              <a:rPr lang="es-MX" sz="1200" b="1" dirty="0" smtClean="0">
                <a:latin typeface="Tahoma" pitchFamily="34" charset="0"/>
                <a:cs typeface="Tahoma" pitchFamily="34" charset="0"/>
              </a:rPr>
              <a:t>46.2 %</a:t>
            </a:r>
          </a:p>
          <a:p>
            <a:pPr algn="ctr"/>
            <a:r>
              <a:rPr lang="es-MX" sz="1200" b="1" dirty="0" smtClean="0">
                <a:latin typeface="Tahoma" pitchFamily="34" charset="0"/>
                <a:cs typeface="Tahoma" pitchFamily="34" charset="0"/>
              </a:rPr>
              <a:t>52.0 millones</a:t>
            </a:r>
            <a:endParaRPr lang="en-US" sz="12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9" name="78 Elipse"/>
          <p:cNvSpPr/>
          <p:nvPr/>
        </p:nvSpPr>
        <p:spPr bwMode="auto">
          <a:xfrm flipV="1">
            <a:off x="6778830" y="1078690"/>
            <a:ext cx="1365661" cy="914399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80" name="79 CuadroTexto"/>
          <p:cNvSpPr txBox="1"/>
          <p:nvPr/>
        </p:nvSpPr>
        <p:spPr>
          <a:xfrm>
            <a:off x="6743204" y="1173695"/>
            <a:ext cx="15081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latin typeface="Tahoma" pitchFamily="34" charset="0"/>
                <a:cs typeface="Tahoma" pitchFamily="34" charset="0"/>
              </a:rPr>
              <a:t>2008</a:t>
            </a:r>
          </a:p>
          <a:p>
            <a:pPr algn="ctr"/>
            <a:r>
              <a:rPr lang="es-MX" sz="1200" b="1" dirty="0" smtClean="0">
                <a:latin typeface="Tahoma" pitchFamily="34" charset="0"/>
                <a:cs typeface="Tahoma" pitchFamily="34" charset="0"/>
              </a:rPr>
              <a:t>10.6 %</a:t>
            </a:r>
          </a:p>
          <a:p>
            <a:pPr algn="ctr"/>
            <a:r>
              <a:rPr lang="es-MX" sz="1200" b="1" dirty="0" smtClean="0">
                <a:latin typeface="Tahoma" pitchFamily="34" charset="0"/>
                <a:cs typeface="Tahoma" pitchFamily="34" charset="0"/>
              </a:rPr>
              <a:t>11.7 millones</a:t>
            </a:r>
            <a:endParaRPr lang="en-US" sz="1200" b="1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81" name="80 Conector recto de flecha"/>
          <p:cNvCxnSpPr/>
          <p:nvPr/>
        </p:nvCxnSpPr>
        <p:spPr bwMode="auto">
          <a:xfrm rot="16200000" flipV="1">
            <a:off x="7059885" y="2381007"/>
            <a:ext cx="771887" cy="23750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2" name="81 Conector recto de flecha"/>
          <p:cNvCxnSpPr/>
          <p:nvPr/>
        </p:nvCxnSpPr>
        <p:spPr bwMode="auto">
          <a:xfrm flipV="1">
            <a:off x="7564581" y="2731325"/>
            <a:ext cx="249386" cy="14250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3" name="82 Elipse"/>
          <p:cNvSpPr/>
          <p:nvPr/>
        </p:nvSpPr>
        <p:spPr bwMode="auto">
          <a:xfrm flipV="1">
            <a:off x="7703105" y="1896090"/>
            <a:ext cx="1365661" cy="914399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84" name="83 CuadroTexto"/>
          <p:cNvSpPr txBox="1"/>
          <p:nvPr/>
        </p:nvSpPr>
        <p:spPr>
          <a:xfrm>
            <a:off x="7679354" y="1991095"/>
            <a:ext cx="15081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latin typeface="Tahoma" pitchFamily="34" charset="0"/>
                <a:cs typeface="Tahoma" pitchFamily="34" charset="0"/>
              </a:rPr>
              <a:t>2010</a:t>
            </a:r>
          </a:p>
          <a:p>
            <a:pPr algn="ctr"/>
            <a:r>
              <a:rPr lang="es-MX" sz="1200" b="1" dirty="0" smtClean="0">
                <a:latin typeface="Tahoma" pitchFamily="34" charset="0"/>
                <a:cs typeface="Tahoma" pitchFamily="34" charset="0"/>
              </a:rPr>
              <a:t>10.4%</a:t>
            </a:r>
          </a:p>
          <a:p>
            <a:pPr algn="ctr"/>
            <a:r>
              <a:rPr lang="es-MX" sz="1200" b="1" dirty="0" smtClean="0">
                <a:latin typeface="Tahoma" pitchFamily="34" charset="0"/>
                <a:cs typeface="Tahoma" pitchFamily="34" charset="0"/>
              </a:rPr>
              <a:t>11.7 millones</a:t>
            </a:r>
            <a:endParaRPr lang="en-US" sz="12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7" name="96 CuadroTexto"/>
          <p:cNvSpPr txBox="1"/>
          <p:nvPr/>
        </p:nvSpPr>
        <p:spPr>
          <a:xfrm>
            <a:off x="403758" y="1603161"/>
            <a:ext cx="22563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latin typeface="Tahoma" pitchFamily="34" charset="0"/>
                <a:cs typeface="Tahoma" pitchFamily="34" charset="0"/>
              </a:rPr>
              <a:t>6</a:t>
            </a:r>
            <a:endParaRPr lang="en-US" sz="12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8" name="97 CuadroTexto"/>
          <p:cNvSpPr txBox="1"/>
          <p:nvPr/>
        </p:nvSpPr>
        <p:spPr>
          <a:xfrm>
            <a:off x="401783" y="2135561"/>
            <a:ext cx="22563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latin typeface="Tahoma" pitchFamily="34" charset="0"/>
                <a:cs typeface="Tahoma" pitchFamily="34" charset="0"/>
              </a:rPr>
              <a:t>4</a:t>
            </a:r>
            <a:endParaRPr lang="en-US" sz="12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9" name="98 CuadroTexto"/>
          <p:cNvSpPr txBox="1"/>
          <p:nvPr/>
        </p:nvSpPr>
        <p:spPr>
          <a:xfrm>
            <a:off x="399808" y="2703586"/>
            <a:ext cx="22563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latin typeface="Tahoma" pitchFamily="34" charset="0"/>
                <a:cs typeface="Tahoma" pitchFamily="34" charset="0"/>
              </a:rPr>
              <a:t>2</a:t>
            </a:r>
            <a:endParaRPr lang="en-US" sz="12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0" name="99 CuadroTexto"/>
          <p:cNvSpPr txBox="1"/>
          <p:nvPr/>
        </p:nvSpPr>
        <p:spPr>
          <a:xfrm>
            <a:off x="433458" y="3283486"/>
            <a:ext cx="22563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latin typeface="Tahoma" pitchFamily="34" charset="0"/>
                <a:cs typeface="Tahoma" pitchFamily="34" charset="0"/>
              </a:rPr>
              <a:t>0</a:t>
            </a:r>
            <a:endParaRPr lang="en-US" sz="12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1" name="100 CuadroTexto"/>
          <p:cNvSpPr txBox="1"/>
          <p:nvPr/>
        </p:nvSpPr>
        <p:spPr>
          <a:xfrm>
            <a:off x="285001" y="3839636"/>
            <a:ext cx="36814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latin typeface="Tahoma" pitchFamily="34" charset="0"/>
                <a:cs typeface="Tahoma" pitchFamily="34" charset="0"/>
              </a:rPr>
              <a:t>-2</a:t>
            </a:r>
            <a:endParaRPr lang="en-US" sz="12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2" name="101 CuadroTexto"/>
          <p:cNvSpPr txBox="1"/>
          <p:nvPr/>
        </p:nvSpPr>
        <p:spPr>
          <a:xfrm>
            <a:off x="283026" y="4419536"/>
            <a:ext cx="36814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latin typeface="Tahoma" pitchFamily="34" charset="0"/>
                <a:cs typeface="Tahoma" pitchFamily="34" charset="0"/>
              </a:rPr>
              <a:t>-4</a:t>
            </a:r>
            <a:endParaRPr lang="en-US" sz="12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3" name="102 CuadroTexto"/>
          <p:cNvSpPr txBox="1"/>
          <p:nvPr/>
        </p:nvSpPr>
        <p:spPr>
          <a:xfrm>
            <a:off x="292926" y="4999436"/>
            <a:ext cx="36814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latin typeface="Tahoma" pitchFamily="34" charset="0"/>
                <a:cs typeface="Tahoma" pitchFamily="34" charset="0"/>
              </a:rPr>
              <a:t>-6</a:t>
            </a:r>
            <a:endParaRPr lang="en-US" sz="12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4" name="103 CuadroTexto"/>
          <p:cNvSpPr txBox="1"/>
          <p:nvPr/>
        </p:nvSpPr>
        <p:spPr>
          <a:xfrm>
            <a:off x="267201" y="5531836"/>
            <a:ext cx="36814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latin typeface="Tahoma" pitchFamily="34" charset="0"/>
                <a:cs typeface="Tahoma" pitchFamily="34" charset="0"/>
              </a:rPr>
              <a:t>-8</a:t>
            </a:r>
            <a:endParaRPr lang="en-US" sz="12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5" name="104 CuadroTexto"/>
          <p:cNvSpPr txBox="1"/>
          <p:nvPr/>
        </p:nvSpPr>
        <p:spPr>
          <a:xfrm>
            <a:off x="190006" y="6064236"/>
            <a:ext cx="47898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latin typeface="Tahoma" pitchFamily="34" charset="0"/>
                <a:cs typeface="Tahoma" pitchFamily="34" charset="0"/>
              </a:rPr>
              <a:t>-10</a:t>
            </a:r>
            <a:endParaRPr lang="en-US" sz="12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6" name="105 CuadroTexto"/>
          <p:cNvSpPr txBox="1"/>
          <p:nvPr/>
        </p:nvSpPr>
        <p:spPr>
          <a:xfrm>
            <a:off x="801619" y="5959344"/>
            <a:ext cx="52841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latin typeface="Tahoma" pitchFamily="34" charset="0"/>
                <a:cs typeface="Tahoma" pitchFamily="34" charset="0"/>
              </a:rPr>
              <a:t>-9.0</a:t>
            </a:r>
            <a:endParaRPr lang="en-US" sz="12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7" name="106 CuadroTexto"/>
          <p:cNvSpPr txBox="1"/>
          <p:nvPr/>
        </p:nvSpPr>
        <p:spPr>
          <a:xfrm>
            <a:off x="1369644" y="4306744"/>
            <a:ext cx="52841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latin typeface="Tahoma" pitchFamily="34" charset="0"/>
                <a:cs typeface="Tahoma" pitchFamily="34" charset="0"/>
              </a:rPr>
              <a:t>-2.9</a:t>
            </a:r>
            <a:endParaRPr lang="en-US" sz="12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8" name="107 CuadroTexto"/>
          <p:cNvSpPr txBox="1"/>
          <p:nvPr/>
        </p:nvSpPr>
        <p:spPr>
          <a:xfrm>
            <a:off x="1913919" y="4186019"/>
            <a:ext cx="52841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latin typeface="Tahoma" pitchFamily="34" charset="0"/>
                <a:cs typeface="Tahoma" pitchFamily="34" charset="0"/>
              </a:rPr>
              <a:t>-2.5</a:t>
            </a:r>
            <a:endParaRPr lang="en-US" sz="12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9" name="108 CuadroTexto"/>
          <p:cNvSpPr txBox="1"/>
          <p:nvPr/>
        </p:nvSpPr>
        <p:spPr>
          <a:xfrm>
            <a:off x="2588819" y="4089044"/>
            <a:ext cx="52841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latin typeface="Tahoma" pitchFamily="34" charset="0"/>
                <a:cs typeface="Tahoma" pitchFamily="34" charset="0"/>
              </a:rPr>
              <a:t>-2.3</a:t>
            </a:r>
            <a:endParaRPr lang="en-US" sz="12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0" name="109 CuadroTexto"/>
          <p:cNvSpPr txBox="1"/>
          <p:nvPr/>
        </p:nvSpPr>
        <p:spPr>
          <a:xfrm>
            <a:off x="3216219" y="3695194"/>
            <a:ext cx="52841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latin typeface="Tahoma" pitchFamily="34" charset="0"/>
                <a:cs typeface="Tahoma" pitchFamily="34" charset="0"/>
              </a:rPr>
              <a:t>-0.8</a:t>
            </a:r>
            <a:endParaRPr lang="en-US" sz="12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1" name="110 CuadroTexto"/>
          <p:cNvSpPr txBox="1"/>
          <p:nvPr/>
        </p:nvSpPr>
        <p:spPr>
          <a:xfrm>
            <a:off x="3784244" y="1935719"/>
            <a:ext cx="5284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latin typeface="Tahoma" pitchFamily="34" charset="0"/>
                <a:cs typeface="Tahoma" pitchFamily="34" charset="0"/>
              </a:rPr>
              <a:t>4.1</a:t>
            </a:r>
            <a:endParaRPr lang="en-US" sz="12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2" name="111 CuadroTexto"/>
          <p:cNvSpPr txBox="1"/>
          <p:nvPr/>
        </p:nvSpPr>
        <p:spPr>
          <a:xfrm>
            <a:off x="4969769" y="2099994"/>
            <a:ext cx="52841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latin typeface="Tahoma" pitchFamily="34" charset="0"/>
                <a:cs typeface="Tahoma" pitchFamily="34" charset="0"/>
              </a:rPr>
              <a:t>3.5</a:t>
            </a:r>
            <a:endParaRPr lang="en-US" sz="12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3" name="112 CuadroTexto"/>
          <p:cNvSpPr txBox="1"/>
          <p:nvPr/>
        </p:nvSpPr>
        <p:spPr>
          <a:xfrm>
            <a:off x="6202806" y="2121767"/>
            <a:ext cx="52841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latin typeface="Tahoma" pitchFamily="34" charset="0"/>
                <a:cs typeface="Tahoma" pitchFamily="34" charset="0"/>
              </a:rPr>
              <a:t>3.2</a:t>
            </a:r>
            <a:endParaRPr lang="en-US" sz="12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4" name="113 CuadroTexto"/>
          <p:cNvSpPr txBox="1"/>
          <p:nvPr/>
        </p:nvSpPr>
        <p:spPr>
          <a:xfrm>
            <a:off x="6842090" y="3034189"/>
            <a:ext cx="52841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latin typeface="Tahoma" pitchFamily="34" charset="0"/>
                <a:cs typeface="Tahoma" pitchFamily="34" charset="0"/>
              </a:rPr>
              <a:t>0.0</a:t>
            </a:r>
            <a:endParaRPr lang="en-US" sz="12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0" name="119 Cerrar llave"/>
          <p:cNvSpPr/>
          <p:nvPr/>
        </p:nvSpPr>
        <p:spPr bwMode="auto">
          <a:xfrm rot="16200000">
            <a:off x="2321630" y="77201"/>
            <a:ext cx="178130" cy="3016331"/>
          </a:xfrm>
          <a:prstGeom prst="righ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21" name="120 CuadroTexto"/>
          <p:cNvSpPr txBox="1"/>
          <p:nvPr/>
        </p:nvSpPr>
        <p:spPr>
          <a:xfrm>
            <a:off x="1816920" y="1104409"/>
            <a:ext cx="13181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latin typeface="Tahoma" pitchFamily="34" charset="0"/>
                <a:cs typeface="Tahoma" pitchFamily="34" charset="0"/>
              </a:rPr>
              <a:t>Carencias</a:t>
            </a:r>
            <a:endParaRPr lang="en-US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2" name="121 CuadroTexto"/>
          <p:cNvSpPr txBox="1"/>
          <p:nvPr/>
        </p:nvSpPr>
        <p:spPr>
          <a:xfrm>
            <a:off x="4372069" y="1775419"/>
            <a:ext cx="5284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latin typeface="Tahoma" pitchFamily="34" charset="0"/>
                <a:cs typeface="Tahoma" pitchFamily="34" charset="0"/>
              </a:rPr>
              <a:t>4.8</a:t>
            </a:r>
            <a:endParaRPr lang="en-US" sz="12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6" name="65 CuadroTexto"/>
          <p:cNvSpPr txBox="1"/>
          <p:nvPr/>
        </p:nvSpPr>
        <p:spPr>
          <a:xfrm>
            <a:off x="4522520" y="3424675"/>
            <a:ext cx="1367644" cy="646331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900" b="1" dirty="0" smtClean="0">
                <a:latin typeface="Tahoma" pitchFamily="34" charset="0"/>
                <a:cs typeface="Tahoma" pitchFamily="34" charset="0"/>
              </a:rPr>
              <a:t>Población con ingreso menor </a:t>
            </a:r>
          </a:p>
          <a:p>
            <a:pPr algn="ctr"/>
            <a:r>
              <a:rPr lang="es-MX" sz="900" b="1" dirty="0" smtClean="0">
                <a:latin typeface="Tahoma" pitchFamily="34" charset="0"/>
                <a:cs typeface="Tahoma" pitchFamily="34" charset="0"/>
              </a:rPr>
              <a:t>a la línea de bienestar mínimo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8" grpId="0"/>
      <p:bldP spid="19" grpId="0"/>
      <p:bldP spid="20" grpId="0"/>
      <p:bldP spid="21" grpId="0"/>
      <p:bldP spid="16" grpId="0"/>
      <p:bldP spid="45" grpId="0"/>
      <p:bldP spid="11" grpId="0"/>
      <p:bldP spid="49" grpId="0" animBg="1"/>
      <p:bldP spid="50" grpId="0"/>
      <p:bldP spid="77" grpId="0" animBg="1"/>
      <p:bldP spid="78" grpId="0"/>
      <p:bldP spid="79" grpId="0" animBg="1"/>
      <p:bldP spid="80" grpId="0"/>
      <p:bldP spid="83" grpId="0" animBg="1"/>
      <p:bldP spid="84" grpId="0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/>
      <p:bldP spid="112" grpId="0" animBg="1"/>
      <p:bldP spid="113" grpId="0" animBg="1"/>
      <p:bldP spid="114" grpId="0" animBg="1"/>
      <p:bldP spid="120" grpId="0" animBg="1"/>
      <p:bldP spid="121" grpId="0"/>
      <p:bldP spid="122" grpId="0"/>
      <p:bldP spid="6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026" y="1172688"/>
            <a:ext cx="8106121" cy="5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2162008" y="191888"/>
            <a:ext cx="8038882" cy="83306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Cambio en el número de personas en pobreza</a:t>
            </a:r>
            <a:r>
              <a:rPr lang="es-MX" sz="2200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es-MX" sz="2200" b="1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  <a:p>
            <a:pPr eaLnBrk="0" hangingPunct="0">
              <a:defRPr/>
            </a:pP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Chiapas, 2008-2010</a:t>
            </a:r>
          </a:p>
          <a:p>
            <a:pPr eaLnBrk="0" hangingPunct="0">
              <a:defRPr/>
            </a:pPr>
            <a:endParaRPr lang="es-ES" sz="2200" b="1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966275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081300" y="1412500"/>
            <a:ext cx="1155700" cy="369332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MX" sz="1800" b="1" dirty="0" smtClean="0">
                <a:latin typeface="Tahoma" pitchFamily="34" charset="0"/>
                <a:cs typeface="Tahoma" pitchFamily="34" charset="0"/>
              </a:rPr>
              <a:t>Pobreza</a:t>
            </a:r>
            <a:endParaRPr lang="en-US" sz="1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689250" y="1954150"/>
            <a:ext cx="26670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Población con ingreso menor a la línea de bienestar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883375" y="5668325"/>
            <a:ext cx="2921000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la alimentación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5492643" y="4930085"/>
            <a:ext cx="25527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los servicios básicos en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5483250" y="4333175"/>
            <a:ext cx="20066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Calidad y espacios de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260150" y="3767775"/>
            <a:ext cx="21844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 la seguridad social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5423050" y="3147125"/>
            <a:ext cx="23241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servicios</a:t>
            </a:r>
          </a:p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 de salud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5483250" y="2639125"/>
            <a:ext cx="2921000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Rezago educativo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21 Cerrar llave"/>
          <p:cNvSpPr/>
          <p:nvPr/>
        </p:nvSpPr>
        <p:spPr bwMode="auto">
          <a:xfrm>
            <a:off x="7942450" y="2695698"/>
            <a:ext cx="346525" cy="3276601"/>
          </a:xfrm>
          <a:prstGeom prst="righ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Times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 rot="5400000">
            <a:off x="7668000" y="4359400"/>
            <a:ext cx="1905000" cy="400110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latin typeface="Tahoma" pitchFamily="34" charset="0"/>
                <a:cs typeface="Tahoma" pitchFamily="34" charset="0"/>
              </a:rPr>
              <a:t>Carencias</a:t>
            </a:r>
            <a:endParaRPr lang="en-US" sz="2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2712425" y="979747"/>
            <a:ext cx="52101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Miles de personas</a:t>
            </a:r>
            <a:endParaRPr lang="es-ES" sz="1800" b="1" u="sng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276" y="1172688"/>
            <a:ext cx="8106121" cy="5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2162008" y="191888"/>
            <a:ext cx="8038882" cy="83306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Cambio en el número de personas en pobreza</a:t>
            </a:r>
            <a:r>
              <a:rPr lang="es-MX" sz="2200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es-MX" sz="2200" b="1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  <a:p>
            <a:pPr eaLnBrk="0" hangingPunct="0">
              <a:defRPr/>
            </a:pP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Chihuahua, 2008-2010</a:t>
            </a:r>
          </a:p>
          <a:p>
            <a:pPr eaLnBrk="0" hangingPunct="0">
              <a:defRPr/>
            </a:pPr>
            <a:endParaRPr lang="es-ES" sz="2200" b="1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966275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546925" y="1412500"/>
            <a:ext cx="1155700" cy="369332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MX" sz="1800" b="1" dirty="0" smtClean="0">
                <a:latin typeface="Tahoma" pitchFamily="34" charset="0"/>
                <a:cs typeface="Tahoma" pitchFamily="34" charset="0"/>
              </a:rPr>
              <a:t>Pobreza</a:t>
            </a:r>
            <a:endParaRPr lang="en-US" sz="1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154875" y="1954150"/>
            <a:ext cx="26670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Población con ingreso menor a la línea de bienestar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289625" y="5668325"/>
            <a:ext cx="2921000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la alimentación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851393" y="4930085"/>
            <a:ext cx="25527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los servicios básicos en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4842000" y="4333175"/>
            <a:ext cx="20066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Calidad y espacios de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4839525" y="3767775"/>
            <a:ext cx="21844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 la seguridad social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4841175" y="3147125"/>
            <a:ext cx="23241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servicios</a:t>
            </a:r>
          </a:p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 de salud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4865750" y="2639125"/>
            <a:ext cx="2921000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Rezago educativo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21 Cerrar llave"/>
          <p:cNvSpPr/>
          <p:nvPr/>
        </p:nvSpPr>
        <p:spPr bwMode="auto">
          <a:xfrm>
            <a:off x="7942450" y="2695698"/>
            <a:ext cx="346525" cy="3276601"/>
          </a:xfrm>
          <a:prstGeom prst="righ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Times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 rot="5400000">
            <a:off x="7668000" y="4359400"/>
            <a:ext cx="1905000" cy="400110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latin typeface="Tahoma" pitchFamily="34" charset="0"/>
                <a:cs typeface="Tahoma" pitchFamily="34" charset="0"/>
              </a:rPr>
              <a:t>Carencias</a:t>
            </a:r>
            <a:endParaRPr lang="en-US" sz="2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2712425" y="979747"/>
            <a:ext cx="52101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Miles de personas</a:t>
            </a:r>
            <a:endParaRPr lang="es-ES" sz="1800" b="1" u="sng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651" y="1220188"/>
            <a:ext cx="8106121" cy="5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2162008" y="191888"/>
            <a:ext cx="8038882" cy="83306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Cambio en el número de personas en pobreza</a:t>
            </a:r>
            <a:r>
              <a:rPr lang="es-MX" sz="2200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es-MX" sz="2200" b="1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  <a:p>
            <a:pPr eaLnBrk="0" hangingPunct="0">
              <a:defRPr/>
            </a:pP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Distrito Federal, 2008-2010</a:t>
            </a:r>
          </a:p>
          <a:p>
            <a:pPr eaLnBrk="0" hangingPunct="0">
              <a:defRPr/>
            </a:pPr>
            <a:endParaRPr lang="es-ES" sz="2200" b="1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966275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354425" y="1424375"/>
            <a:ext cx="1155700" cy="369332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MX" sz="1800" b="1" dirty="0" smtClean="0">
                <a:latin typeface="Tahoma" pitchFamily="34" charset="0"/>
                <a:cs typeface="Tahoma" pitchFamily="34" charset="0"/>
              </a:rPr>
              <a:t>Pobreza</a:t>
            </a:r>
            <a:endParaRPr lang="en-US" sz="1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962375" y="1966025"/>
            <a:ext cx="26670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Población con ingreso menor a la línea de bienestar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109000" y="5668325"/>
            <a:ext cx="2921000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la alimentación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5777643" y="4977585"/>
            <a:ext cx="25527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los servicios básicos en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3761375" y="4416300"/>
            <a:ext cx="20066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Calidad y espacios de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5801400" y="3803400"/>
            <a:ext cx="21844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 la seguridad social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5779300" y="3194625"/>
            <a:ext cx="23241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servicios</a:t>
            </a:r>
          </a:p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 de salud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5803873" y="2662876"/>
            <a:ext cx="2921000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Rezago educativo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21 Cerrar llave"/>
          <p:cNvSpPr/>
          <p:nvPr/>
        </p:nvSpPr>
        <p:spPr bwMode="auto">
          <a:xfrm>
            <a:off x="7942450" y="2695698"/>
            <a:ext cx="346525" cy="3276601"/>
          </a:xfrm>
          <a:prstGeom prst="righ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Times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 rot="5400000">
            <a:off x="7668000" y="4359400"/>
            <a:ext cx="1905000" cy="400110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latin typeface="Tahoma" pitchFamily="34" charset="0"/>
                <a:cs typeface="Tahoma" pitchFamily="34" charset="0"/>
              </a:rPr>
              <a:t>Carencias</a:t>
            </a:r>
            <a:endParaRPr lang="en-US" sz="2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2712425" y="979747"/>
            <a:ext cx="52101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Miles de personas</a:t>
            </a:r>
            <a:endParaRPr lang="es-ES" sz="1800" b="1" u="sng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526" y="1196438"/>
            <a:ext cx="8106121" cy="5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2162008" y="191888"/>
            <a:ext cx="8038882" cy="83306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Cambio en el número de personas en pobreza</a:t>
            </a:r>
            <a:r>
              <a:rPr lang="es-MX" sz="2200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es-MX" sz="2200" b="1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  <a:p>
            <a:pPr eaLnBrk="0" hangingPunct="0">
              <a:defRPr/>
            </a:pP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Durango, 2008-2010</a:t>
            </a:r>
          </a:p>
          <a:p>
            <a:pPr eaLnBrk="0" hangingPunct="0">
              <a:defRPr/>
            </a:pPr>
            <a:endParaRPr lang="es-ES" sz="2200" b="1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966275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354425" y="1424375"/>
            <a:ext cx="1155700" cy="369332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MX" sz="1800" b="1" dirty="0" smtClean="0">
                <a:latin typeface="Tahoma" pitchFamily="34" charset="0"/>
                <a:cs typeface="Tahoma" pitchFamily="34" charset="0"/>
              </a:rPr>
              <a:t>Pobreza</a:t>
            </a:r>
            <a:endParaRPr lang="en-US" sz="1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962375" y="1966025"/>
            <a:ext cx="26670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Población con ingreso menor a la línea de bienestar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674000" y="5668325"/>
            <a:ext cx="2921000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la alimentación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5777643" y="4977585"/>
            <a:ext cx="25527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los servicios básicos en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5768250" y="4416300"/>
            <a:ext cx="20066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Calidad y espacios de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485775" y="3803400"/>
            <a:ext cx="21844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 la seguridad social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5779300" y="3194625"/>
            <a:ext cx="23241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servicios</a:t>
            </a:r>
          </a:p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 de salud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5803873" y="2662876"/>
            <a:ext cx="2921000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Rezago educativo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21 Cerrar llave"/>
          <p:cNvSpPr/>
          <p:nvPr/>
        </p:nvSpPr>
        <p:spPr bwMode="auto">
          <a:xfrm>
            <a:off x="7942450" y="2695698"/>
            <a:ext cx="346525" cy="3276601"/>
          </a:xfrm>
          <a:prstGeom prst="righ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Times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 rot="5400000">
            <a:off x="7668000" y="4359400"/>
            <a:ext cx="1905000" cy="400110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latin typeface="Tahoma" pitchFamily="34" charset="0"/>
                <a:cs typeface="Tahoma" pitchFamily="34" charset="0"/>
              </a:rPr>
              <a:t>Carencias</a:t>
            </a:r>
            <a:endParaRPr lang="en-US" sz="2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2712425" y="979747"/>
            <a:ext cx="52101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Miles de personas</a:t>
            </a:r>
            <a:endParaRPr lang="es-ES" sz="1800" b="1" u="sng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026" y="1196438"/>
            <a:ext cx="8106121" cy="5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2162008" y="191888"/>
            <a:ext cx="8038882" cy="83306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Cambio en el número de personas en pobreza</a:t>
            </a:r>
            <a:r>
              <a:rPr lang="es-MX" sz="2200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es-MX" sz="2200" b="1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  <a:p>
            <a:pPr eaLnBrk="0" hangingPunct="0">
              <a:defRPr/>
            </a:pP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Guanajuato, 2008-2010</a:t>
            </a:r>
          </a:p>
          <a:p>
            <a:pPr eaLnBrk="0" hangingPunct="0">
              <a:defRPr/>
            </a:pPr>
            <a:endParaRPr lang="es-ES" sz="2200" b="1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966275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451925" y="1424375"/>
            <a:ext cx="1155700" cy="369332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MX" sz="1800" b="1" dirty="0" smtClean="0">
                <a:latin typeface="Tahoma" pitchFamily="34" charset="0"/>
                <a:cs typeface="Tahoma" pitchFamily="34" charset="0"/>
              </a:rPr>
              <a:t>Pobreza</a:t>
            </a:r>
            <a:endParaRPr lang="en-US" sz="1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059875" y="1966025"/>
            <a:ext cx="26670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Población con ingreso menor a la línea de bienestar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4866500" y="5668325"/>
            <a:ext cx="2921000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la alimentación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970143" y="4977585"/>
            <a:ext cx="25527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los servicios básicos en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4960750" y="4416300"/>
            <a:ext cx="20066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Calidad y espacios de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2535775" y="3803400"/>
            <a:ext cx="21844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 la seguridad social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4971800" y="3194625"/>
            <a:ext cx="23241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servicios</a:t>
            </a:r>
          </a:p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 de salud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4996373" y="2662876"/>
            <a:ext cx="2921000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Rezago educativo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21 Cerrar llave"/>
          <p:cNvSpPr/>
          <p:nvPr/>
        </p:nvSpPr>
        <p:spPr bwMode="auto">
          <a:xfrm>
            <a:off x="7942450" y="2695698"/>
            <a:ext cx="346525" cy="3276601"/>
          </a:xfrm>
          <a:prstGeom prst="righ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Times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 rot="5400000">
            <a:off x="7668000" y="4359400"/>
            <a:ext cx="1905000" cy="400110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latin typeface="Tahoma" pitchFamily="34" charset="0"/>
                <a:cs typeface="Tahoma" pitchFamily="34" charset="0"/>
              </a:rPr>
              <a:t>Carencias</a:t>
            </a:r>
            <a:endParaRPr lang="en-US" sz="2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2379925" y="967872"/>
            <a:ext cx="52101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Miles de personas</a:t>
            </a:r>
            <a:endParaRPr lang="es-ES" sz="1800" b="1" u="sng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401" y="1208313"/>
            <a:ext cx="8106121" cy="5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2162008" y="191888"/>
            <a:ext cx="8038882" cy="83306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Cambio en el número de personas en pobreza</a:t>
            </a:r>
            <a:r>
              <a:rPr lang="es-MX" sz="2200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es-MX" sz="2200" b="1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  <a:p>
            <a:pPr eaLnBrk="0" hangingPunct="0">
              <a:defRPr/>
            </a:pP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Guerrero, 2008-2010</a:t>
            </a:r>
          </a:p>
          <a:p>
            <a:pPr eaLnBrk="0" hangingPunct="0">
              <a:defRPr/>
            </a:pPr>
            <a:endParaRPr lang="es-ES" sz="2200" b="1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966275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784425" y="1436250"/>
            <a:ext cx="1155700" cy="369332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MX" sz="1800" b="1" dirty="0" smtClean="0">
                <a:latin typeface="Tahoma" pitchFamily="34" charset="0"/>
                <a:cs typeface="Tahoma" pitchFamily="34" charset="0"/>
              </a:rPr>
              <a:t>Pobreza</a:t>
            </a:r>
            <a:endParaRPr lang="en-US" sz="1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392375" y="1977900"/>
            <a:ext cx="26670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Población con ingreso menor a la línea de bienestar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990250" y="5668325"/>
            <a:ext cx="2921000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la alimentación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5302643" y="4977585"/>
            <a:ext cx="25527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los servicios básicos en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5293250" y="4416300"/>
            <a:ext cx="20066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Calidad y espacios de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5243275" y="3803400"/>
            <a:ext cx="21844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 la seguridad social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5268675" y="3194625"/>
            <a:ext cx="23241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servicios</a:t>
            </a:r>
          </a:p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 de salud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2170123" y="2662876"/>
            <a:ext cx="2921000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Rezago educativo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21 Cerrar llave"/>
          <p:cNvSpPr/>
          <p:nvPr/>
        </p:nvSpPr>
        <p:spPr bwMode="auto">
          <a:xfrm>
            <a:off x="7942450" y="2695698"/>
            <a:ext cx="346525" cy="3276601"/>
          </a:xfrm>
          <a:prstGeom prst="righ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Times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 rot="5400000">
            <a:off x="7668000" y="4359400"/>
            <a:ext cx="1905000" cy="400110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latin typeface="Tahoma" pitchFamily="34" charset="0"/>
                <a:cs typeface="Tahoma" pitchFamily="34" charset="0"/>
              </a:rPr>
              <a:t>Carencias</a:t>
            </a:r>
            <a:endParaRPr lang="en-US" sz="2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2379925" y="967872"/>
            <a:ext cx="52101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Miles de personas</a:t>
            </a:r>
            <a:endParaRPr lang="es-ES" sz="1800" b="1" u="sng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651" y="1255813"/>
            <a:ext cx="8106121" cy="5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2162008" y="191888"/>
            <a:ext cx="8038882" cy="83306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Cambio en el número de personas en pobreza</a:t>
            </a:r>
            <a:r>
              <a:rPr lang="es-MX" sz="2200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es-MX" sz="2200" b="1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  <a:p>
            <a:pPr eaLnBrk="0" hangingPunct="0">
              <a:defRPr/>
            </a:pP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Hidalgo, 2008-2010</a:t>
            </a:r>
          </a:p>
          <a:p>
            <a:pPr eaLnBrk="0" hangingPunct="0">
              <a:defRPr/>
            </a:pPr>
            <a:endParaRPr lang="es-ES" sz="2200" b="1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966275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437550" y="1448125"/>
            <a:ext cx="1155700" cy="369332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MX" sz="1800" b="1" dirty="0" smtClean="0">
                <a:latin typeface="Tahoma" pitchFamily="34" charset="0"/>
                <a:cs typeface="Tahoma" pitchFamily="34" charset="0"/>
              </a:rPr>
              <a:t>Pobreza</a:t>
            </a:r>
            <a:endParaRPr lang="en-US" sz="1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128625" y="2061025"/>
            <a:ext cx="26670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Población con ingreso menor a la línea de bienestar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643375" y="5680200"/>
            <a:ext cx="2921000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la alimentación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5908268" y="4977585"/>
            <a:ext cx="25527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los servicios básicos en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5910750" y="4428175"/>
            <a:ext cx="20066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Calidad y espacios de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5896400" y="3815275"/>
            <a:ext cx="21844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 la seguridad social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5921800" y="3206500"/>
            <a:ext cx="23241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servicios</a:t>
            </a:r>
          </a:p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 de salud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2906373" y="2746001"/>
            <a:ext cx="2921000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Rezago educativo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21 Cerrar llave"/>
          <p:cNvSpPr/>
          <p:nvPr/>
        </p:nvSpPr>
        <p:spPr bwMode="auto">
          <a:xfrm>
            <a:off x="7942450" y="2695698"/>
            <a:ext cx="346525" cy="3276601"/>
          </a:xfrm>
          <a:prstGeom prst="righ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Times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 rot="5400000">
            <a:off x="7668000" y="4359400"/>
            <a:ext cx="1905000" cy="400110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latin typeface="Tahoma" pitchFamily="34" charset="0"/>
                <a:cs typeface="Tahoma" pitchFamily="34" charset="0"/>
              </a:rPr>
              <a:t>Carencias</a:t>
            </a:r>
            <a:endParaRPr lang="en-US" sz="2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3187425" y="967872"/>
            <a:ext cx="52101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Miles de personas</a:t>
            </a:r>
            <a:endParaRPr lang="es-ES" sz="1800" b="1" u="sng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776" y="1184563"/>
            <a:ext cx="8106121" cy="5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2162008" y="191888"/>
            <a:ext cx="8038882" cy="83306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Cambio en el número de personas en pobreza</a:t>
            </a:r>
            <a:r>
              <a:rPr lang="es-MX" sz="2200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es-MX" sz="2200" b="1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  <a:p>
            <a:pPr eaLnBrk="0" hangingPunct="0">
              <a:defRPr/>
            </a:pP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Jalisco, 2008-2010</a:t>
            </a:r>
          </a:p>
          <a:p>
            <a:pPr eaLnBrk="0" hangingPunct="0">
              <a:defRPr/>
            </a:pPr>
            <a:endParaRPr lang="es-ES" sz="2200" b="1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966275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466300" y="1400625"/>
            <a:ext cx="1155700" cy="369332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MX" sz="1800" b="1" dirty="0" smtClean="0">
                <a:latin typeface="Tahoma" pitchFamily="34" charset="0"/>
                <a:cs typeface="Tahoma" pitchFamily="34" charset="0"/>
              </a:rPr>
              <a:t>Pobreza</a:t>
            </a:r>
            <a:endParaRPr lang="en-US" sz="1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157375" y="2013525"/>
            <a:ext cx="26670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Población con ingreso menor a la línea de bienestar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1577125" y="5680200"/>
            <a:ext cx="2921000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la alimentación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020143" y="4882585"/>
            <a:ext cx="25527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los servicios básicos en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4022625" y="4333175"/>
            <a:ext cx="20066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Calidad y espacios de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4008275" y="3720275"/>
            <a:ext cx="21844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 la seguridad social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4033675" y="3111500"/>
            <a:ext cx="23241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servicios</a:t>
            </a:r>
          </a:p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 de salud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2621373" y="2651001"/>
            <a:ext cx="2921000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Rezago educativo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21 Cerrar llave"/>
          <p:cNvSpPr/>
          <p:nvPr/>
        </p:nvSpPr>
        <p:spPr bwMode="auto">
          <a:xfrm>
            <a:off x="7942450" y="2695698"/>
            <a:ext cx="346525" cy="3276601"/>
          </a:xfrm>
          <a:prstGeom prst="righ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Times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 rot="5400000">
            <a:off x="7668000" y="4359400"/>
            <a:ext cx="1905000" cy="400110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latin typeface="Tahoma" pitchFamily="34" charset="0"/>
                <a:cs typeface="Tahoma" pitchFamily="34" charset="0"/>
              </a:rPr>
              <a:t>Carencias</a:t>
            </a:r>
            <a:endParaRPr lang="en-US" sz="2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1524925" y="967872"/>
            <a:ext cx="52101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Miles de personas</a:t>
            </a:r>
            <a:endParaRPr lang="es-ES" sz="1800" b="1" u="sng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9901" y="1208313"/>
            <a:ext cx="8106121" cy="5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2162008" y="191888"/>
            <a:ext cx="8038882" cy="83306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Cambio en el número de personas en pobreza</a:t>
            </a:r>
            <a:r>
              <a:rPr lang="es-MX" sz="2200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es-MX" sz="2200" b="1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  <a:p>
            <a:pPr eaLnBrk="0" hangingPunct="0">
              <a:defRPr/>
            </a:pP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Estado de México, 2008-2010</a:t>
            </a:r>
          </a:p>
          <a:p>
            <a:pPr eaLnBrk="0" hangingPunct="0">
              <a:defRPr/>
            </a:pPr>
            <a:endParaRPr lang="es-ES" sz="2200" b="1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966275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466300" y="1400625"/>
            <a:ext cx="1155700" cy="369332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MX" sz="1800" b="1" dirty="0" smtClean="0">
                <a:latin typeface="Tahoma" pitchFamily="34" charset="0"/>
                <a:cs typeface="Tahoma" pitchFamily="34" charset="0"/>
              </a:rPr>
              <a:t>Pobreza</a:t>
            </a:r>
            <a:endParaRPr lang="en-US" sz="1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157375" y="2013525"/>
            <a:ext cx="26670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Población con ingreso menor a la línea de bienestar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1577125" y="5680200"/>
            <a:ext cx="2921000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la alimentación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020143" y="4882585"/>
            <a:ext cx="25527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los servicios básicos en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4022625" y="4333175"/>
            <a:ext cx="20066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Calidad y espacios de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4008275" y="3720275"/>
            <a:ext cx="21844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 la seguridad social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4033675" y="3111500"/>
            <a:ext cx="23241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servicios</a:t>
            </a:r>
          </a:p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 de salud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875748" y="2651001"/>
            <a:ext cx="2921000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Rezago educativo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21 Cerrar llave"/>
          <p:cNvSpPr/>
          <p:nvPr/>
        </p:nvSpPr>
        <p:spPr bwMode="auto">
          <a:xfrm>
            <a:off x="7942450" y="2695698"/>
            <a:ext cx="346525" cy="3276601"/>
          </a:xfrm>
          <a:prstGeom prst="righ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Times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 rot="5400000">
            <a:off x="7668000" y="4359400"/>
            <a:ext cx="1905000" cy="400110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latin typeface="Tahoma" pitchFamily="34" charset="0"/>
                <a:cs typeface="Tahoma" pitchFamily="34" charset="0"/>
              </a:rPr>
              <a:t>Carencias</a:t>
            </a:r>
            <a:endParaRPr lang="en-US" sz="2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1524925" y="967872"/>
            <a:ext cx="52101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Miles de personas</a:t>
            </a:r>
            <a:endParaRPr lang="es-ES" sz="1800" b="1" u="sng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8224" y="1172688"/>
            <a:ext cx="8106121" cy="5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2162008" y="191888"/>
            <a:ext cx="8038882" cy="83306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Cambio en el número de personas en pobreza</a:t>
            </a:r>
            <a:r>
              <a:rPr lang="es-MX" sz="2200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es-MX" sz="2200" b="1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  <a:p>
            <a:pPr eaLnBrk="0" hangingPunct="0">
              <a:defRPr/>
            </a:pP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Michoacán, 2008-2010</a:t>
            </a:r>
          </a:p>
          <a:p>
            <a:pPr eaLnBrk="0" hangingPunct="0">
              <a:defRPr/>
            </a:pPr>
            <a:endParaRPr lang="es-ES" sz="2200" b="1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966275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385050" y="1400625"/>
            <a:ext cx="1155700" cy="369332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MX" sz="1800" b="1" dirty="0" smtClean="0">
                <a:latin typeface="Tahoma" pitchFamily="34" charset="0"/>
                <a:cs typeface="Tahoma" pitchFamily="34" charset="0"/>
              </a:rPr>
              <a:t>Pobreza</a:t>
            </a:r>
            <a:endParaRPr lang="en-US" sz="1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615500" y="2013525"/>
            <a:ext cx="26670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Población con ingreso menor a la línea de bienestar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339000" y="5680200"/>
            <a:ext cx="2921000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la alimentación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300143" y="4930085"/>
            <a:ext cx="25527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los servicios básicos en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4260125" y="4345050"/>
            <a:ext cx="20066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Calidad y espacios de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288275" y="3767775"/>
            <a:ext cx="21844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 la seguridad social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6313675" y="3159000"/>
            <a:ext cx="23241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servicios</a:t>
            </a:r>
          </a:p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 de salud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5055748" y="2651001"/>
            <a:ext cx="2921000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Rezago educativo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21 Cerrar llave"/>
          <p:cNvSpPr/>
          <p:nvPr/>
        </p:nvSpPr>
        <p:spPr bwMode="auto">
          <a:xfrm>
            <a:off x="8443356" y="2695698"/>
            <a:ext cx="273119" cy="3336967"/>
          </a:xfrm>
          <a:prstGeom prst="righ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Times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 rot="5400000">
            <a:off x="7953000" y="4359400"/>
            <a:ext cx="1905000" cy="400110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latin typeface="Tahoma" pitchFamily="34" charset="0"/>
                <a:cs typeface="Tahoma" pitchFamily="34" charset="0"/>
              </a:rPr>
              <a:t>Carencias</a:t>
            </a:r>
            <a:endParaRPr lang="en-US" sz="2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3816800" y="955997"/>
            <a:ext cx="52101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Miles de personas</a:t>
            </a:r>
            <a:endParaRPr lang="es-ES" sz="1800" b="1" u="sng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15 Rectángulo"/>
          <p:cNvSpPr>
            <a:spLocks noChangeArrowheads="1"/>
          </p:cNvSpPr>
          <p:nvPr/>
        </p:nvSpPr>
        <p:spPr bwMode="auto">
          <a:xfrm>
            <a:off x="1454648" y="3250658"/>
            <a:ext cx="4555001" cy="1428750"/>
          </a:xfrm>
          <a:prstGeom prst="rect">
            <a:avLst/>
          </a:prstGeom>
          <a:solidFill>
            <a:srgbClr val="DE6B14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s-ES"/>
          </a:p>
        </p:txBody>
      </p:sp>
      <p:sp>
        <p:nvSpPr>
          <p:cNvPr id="49" name="15 Rectángulo"/>
          <p:cNvSpPr>
            <a:spLocks noChangeArrowheads="1"/>
          </p:cNvSpPr>
          <p:nvPr/>
        </p:nvSpPr>
        <p:spPr bwMode="auto">
          <a:xfrm>
            <a:off x="1413759" y="3265526"/>
            <a:ext cx="4629343" cy="1428750"/>
          </a:xfrm>
          <a:prstGeom prst="rect">
            <a:avLst/>
          </a:prstGeom>
          <a:solidFill>
            <a:srgbClr val="DE6B14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s-ES"/>
          </a:p>
        </p:txBody>
      </p:sp>
      <p:grpSp>
        <p:nvGrpSpPr>
          <p:cNvPr id="2" name="32 Grupo"/>
          <p:cNvGrpSpPr>
            <a:grpSpLocks/>
          </p:cNvGrpSpPr>
          <p:nvPr/>
        </p:nvGrpSpPr>
        <p:grpSpPr bwMode="auto">
          <a:xfrm>
            <a:off x="1449563" y="3264662"/>
            <a:ext cx="4560887" cy="1419225"/>
            <a:chOff x="2554288" y="4602163"/>
            <a:chExt cx="4560887" cy="1418877"/>
          </a:xfrm>
          <a:solidFill>
            <a:srgbClr val="DE9832"/>
          </a:solidFill>
        </p:grpSpPr>
        <p:sp>
          <p:nvSpPr>
            <p:cNvPr id="6182" name="15 Rectángulo"/>
            <p:cNvSpPr>
              <a:spLocks noChangeArrowheads="1"/>
            </p:cNvSpPr>
            <p:nvPr/>
          </p:nvSpPr>
          <p:spPr bwMode="auto">
            <a:xfrm>
              <a:off x="5375196" y="4602163"/>
              <a:ext cx="1739282" cy="1418877"/>
            </a:xfrm>
            <a:prstGeom prst="rect">
              <a:avLst/>
            </a:prstGeom>
            <a:grpFill/>
            <a:ln w="2857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83" name="15 Rectángulo"/>
            <p:cNvSpPr>
              <a:spLocks noChangeArrowheads="1"/>
            </p:cNvSpPr>
            <p:nvPr/>
          </p:nvSpPr>
          <p:spPr bwMode="auto">
            <a:xfrm>
              <a:off x="2554288" y="4615986"/>
              <a:ext cx="4560887" cy="557561"/>
            </a:xfrm>
            <a:prstGeom prst="rect">
              <a:avLst/>
            </a:prstGeom>
            <a:grpFill/>
            <a:ln w="2857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76" name="29 Rectángulo"/>
          <p:cNvSpPr>
            <a:spLocks noChangeArrowheads="1"/>
          </p:cNvSpPr>
          <p:nvPr/>
        </p:nvSpPr>
        <p:spPr bwMode="auto">
          <a:xfrm>
            <a:off x="6019561" y="1586969"/>
            <a:ext cx="781050" cy="1642006"/>
          </a:xfrm>
          <a:prstGeom prst="rect">
            <a:avLst/>
          </a:prstGeom>
          <a:solidFill>
            <a:srgbClr val="00B050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s-ES"/>
          </a:p>
        </p:txBody>
      </p:sp>
      <p:sp>
        <p:nvSpPr>
          <p:cNvPr id="59" name="58 Rectángulo"/>
          <p:cNvSpPr>
            <a:spLocks noChangeArrowheads="1"/>
          </p:cNvSpPr>
          <p:nvPr/>
        </p:nvSpPr>
        <p:spPr bwMode="auto">
          <a:xfrm>
            <a:off x="1458325" y="3813175"/>
            <a:ext cx="2800350" cy="863600"/>
          </a:xfrm>
          <a:prstGeom prst="rect">
            <a:avLst/>
          </a:prstGeom>
          <a:solidFill>
            <a:srgbClr val="8B1F17"/>
          </a:solidFill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eaLnBrk="0" hangingPunct="0"/>
            <a:endParaRPr lang="es-ES"/>
          </a:p>
        </p:txBody>
      </p:sp>
      <p:cxnSp>
        <p:nvCxnSpPr>
          <p:cNvPr id="6151" name="134 Conector recto de flecha"/>
          <p:cNvCxnSpPr>
            <a:cxnSpLocks noChangeShapeType="1"/>
          </p:cNvCxnSpPr>
          <p:nvPr/>
        </p:nvCxnSpPr>
        <p:spPr bwMode="auto">
          <a:xfrm rot="10800000">
            <a:off x="667750" y="4705350"/>
            <a:ext cx="6156325" cy="1588"/>
          </a:xfrm>
          <a:prstGeom prst="straightConnector1">
            <a:avLst/>
          </a:prstGeom>
          <a:noFill/>
          <a:ln w="793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6152" name="9 Rectángulo"/>
          <p:cNvSpPr>
            <a:spLocks noChangeArrowheads="1"/>
          </p:cNvSpPr>
          <p:nvPr/>
        </p:nvSpPr>
        <p:spPr bwMode="auto">
          <a:xfrm>
            <a:off x="1437688" y="1560513"/>
            <a:ext cx="5353050" cy="3155950"/>
          </a:xfrm>
          <a:prstGeom prst="rect">
            <a:avLst/>
          </a:prstGeom>
          <a:noFill/>
          <a:ln w="825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s-ES"/>
          </a:p>
        </p:txBody>
      </p:sp>
      <p:sp>
        <p:nvSpPr>
          <p:cNvPr id="6153" name="Rectangle 8"/>
          <p:cNvSpPr>
            <a:spLocks noChangeArrowheads="1"/>
          </p:cNvSpPr>
          <p:nvPr/>
        </p:nvSpPr>
        <p:spPr bwMode="auto">
          <a:xfrm>
            <a:off x="2318750" y="5737088"/>
            <a:ext cx="4029075" cy="3063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rIns="0" anchor="ctr"/>
          <a:lstStyle/>
          <a:p>
            <a:pPr algn="ctr"/>
            <a:r>
              <a:rPr lang="es-MX" sz="2800" b="1" dirty="0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Derechos </a:t>
            </a:r>
            <a:r>
              <a:rPr lang="es-MX" sz="2800" b="1" dirty="0" smtClean="0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sociales</a:t>
            </a:r>
            <a:r>
              <a:rPr lang="es-MX" sz="2200" b="1" dirty="0" smtClean="0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es-ES" sz="2200" b="1" dirty="0">
              <a:solidFill>
                <a:srgbClr val="33339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154" name="Rectangle 25"/>
          <p:cNvSpPr>
            <a:spLocks noChangeArrowheads="1"/>
          </p:cNvSpPr>
          <p:nvPr/>
        </p:nvSpPr>
        <p:spPr bwMode="auto">
          <a:xfrm rot="-5400000">
            <a:off x="4039600" y="4697276"/>
            <a:ext cx="369887" cy="1592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 wrap="none" lIns="0" rIns="0">
            <a:spAutoFit/>
          </a:bodyPr>
          <a:lstStyle/>
          <a:p>
            <a:pPr algn="ctr"/>
            <a:r>
              <a:rPr lang="es-MX" b="1" dirty="0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Carencias</a:t>
            </a:r>
            <a:endParaRPr lang="es-ES" b="1" dirty="0">
              <a:solidFill>
                <a:srgbClr val="333399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6157" name="122 Conector recto de flecha"/>
          <p:cNvCxnSpPr>
            <a:cxnSpLocks noChangeShapeType="1"/>
          </p:cNvCxnSpPr>
          <p:nvPr/>
        </p:nvCxnSpPr>
        <p:spPr bwMode="auto">
          <a:xfrm rot="16200000" flipV="1">
            <a:off x="-828376" y="3165537"/>
            <a:ext cx="4471988" cy="11112"/>
          </a:xfrm>
          <a:prstGeom prst="straightConnector1">
            <a:avLst/>
          </a:prstGeom>
          <a:noFill/>
          <a:ln w="6794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44" name="43 CuadroTexto"/>
          <p:cNvSpPr txBox="1">
            <a:spLocks noChangeArrowheads="1"/>
          </p:cNvSpPr>
          <p:nvPr/>
        </p:nvSpPr>
        <p:spPr bwMode="auto">
          <a:xfrm>
            <a:off x="769350" y="3067050"/>
            <a:ext cx="7350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800" b="1" i="1" dirty="0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LBE</a:t>
            </a:r>
            <a:endParaRPr lang="es-ES" sz="1800" b="1" i="1" dirty="0">
              <a:solidFill>
                <a:srgbClr val="333399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58" name="18 Conector recto"/>
          <p:cNvCxnSpPr>
            <a:cxnSpLocks noChangeShapeType="1"/>
          </p:cNvCxnSpPr>
          <p:nvPr/>
        </p:nvCxnSpPr>
        <p:spPr bwMode="auto">
          <a:xfrm rot="16200000" flipH="1">
            <a:off x="3815763" y="4278313"/>
            <a:ext cx="863600" cy="0"/>
          </a:xfrm>
          <a:prstGeom prst="line">
            <a:avLst/>
          </a:prstGeom>
          <a:noFill/>
          <a:ln w="31750" algn="ctr">
            <a:solidFill>
              <a:schemeClr val="tx1"/>
            </a:solidFill>
            <a:prstDash val="dash"/>
            <a:round/>
            <a:headEnd/>
            <a:tailEnd/>
          </a:ln>
        </p:spPr>
      </p:cxnSp>
      <p:grpSp>
        <p:nvGrpSpPr>
          <p:cNvPr id="3" name="102 Grupo"/>
          <p:cNvGrpSpPr>
            <a:grpSpLocks/>
          </p:cNvGrpSpPr>
          <p:nvPr/>
        </p:nvGrpSpPr>
        <p:grpSpPr bwMode="auto">
          <a:xfrm>
            <a:off x="3980035" y="4741860"/>
            <a:ext cx="3009140" cy="492128"/>
            <a:chOff x="5126924" y="5032372"/>
            <a:chExt cx="2203250" cy="492128"/>
          </a:xfrm>
        </p:grpSpPr>
        <p:sp>
          <p:nvSpPr>
            <p:cNvPr id="6178" name="22 CuadroTexto"/>
            <p:cNvSpPr txBox="1">
              <a:spLocks noChangeArrowheads="1"/>
            </p:cNvSpPr>
            <p:nvPr/>
          </p:nvSpPr>
          <p:spPr bwMode="auto">
            <a:xfrm>
              <a:off x="6526899" y="5062538"/>
              <a:ext cx="803275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MX" dirty="0" smtClean="0">
                  <a:latin typeface="Tahoma" pitchFamily="34" charset="0"/>
                  <a:cs typeface="Tahoma" pitchFamily="34" charset="0"/>
                </a:rPr>
                <a:t>      0</a:t>
              </a:r>
              <a:endParaRPr lang="es-ES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6179" name="26 CuadroTexto"/>
            <p:cNvSpPr txBox="1">
              <a:spLocks noChangeArrowheads="1"/>
            </p:cNvSpPr>
            <p:nvPr/>
          </p:nvSpPr>
          <p:spPr bwMode="auto">
            <a:xfrm>
              <a:off x="5126924" y="5032372"/>
              <a:ext cx="25512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MX" dirty="0" smtClean="0">
                  <a:latin typeface="Tahoma" pitchFamily="34" charset="0"/>
                  <a:cs typeface="Tahoma" pitchFamily="34" charset="0"/>
                </a:rPr>
                <a:t>3</a:t>
              </a:r>
              <a:endParaRPr lang="es-ES" dirty="0"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81" name="34 CuadroTexto"/>
          <p:cNvSpPr txBox="1">
            <a:spLocks noChangeArrowheads="1"/>
          </p:cNvSpPr>
          <p:nvPr/>
        </p:nvSpPr>
        <p:spPr bwMode="auto">
          <a:xfrm>
            <a:off x="1828811" y="1765300"/>
            <a:ext cx="3800104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600" b="1" dirty="0">
                <a:latin typeface="Tahoma" pitchFamily="34" charset="0"/>
                <a:cs typeface="Tahoma" pitchFamily="34" charset="0"/>
              </a:rPr>
              <a:t>Vulnerables por carencia </a:t>
            </a:r>
            <a:r>
              <a:rPr lang="es-MX" sz="1600" b="1" dirty="0" smtClean="0">
                <a:latin typeface="Tahoma" pitchFamily="34" charset="0"/>
                <a:cs typeface="Tahoma" pitchFamily="34" charset="0"/>
              </a:rPr>
              <a:t>social</a:t>
            </a:r>
          </a:p>
          <a:p>
            <a:pPr algn="ctr"/>
            <a:r>
              <a:rPr lang="es-MX" sz="1400" b="1" dirty="0" smtClean="0">
                <a:latin typeface="Tahoma" pitchFamily="34" charset="0"/>
                <a:cs typeface="Tahoma" pitchFamily="34" charset="0"/>
              </a:rPr>
              <a:t>32.3millones</a:t>
            </a:r>
          </a:p>
          <a:p>
            <a:pPr algn="ctr"/>
            <a:r>
              <a:rPr lang="es-MX" sz="1400" b="1" dirty="0" smtClean="0">
                <a:latin typeface="Tahoma" pitchFamily="34" charset="0"/>
                <a:cs typeface="Tahoma" pitchFamily="34" charset="0"/>
              </a:rPr>
              <a:t>28.7%</a:t>
            </a:r>
          </a:p>
          <a:p>
            <a:pPr algn="ctr"/>
            <a:r>
              <a:rPr lang="es-MX" sz="1400" b="1" dirty="0" smtClean="0">
                <a:latin typeface="Tahoma" pitchFamily="34" charset="0"/>
                <a:cs typeface="Tahoma" pitchFamily="34" charset="0"/>
              </a:rPr>
              <a:t>1.9 carencias promedio</a:t>
            </a:r>
            <a:endParaRPr lang="es-ES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2" name="34 CuadroTexto"/>
          <p:cNvSpPr txBox="1">
            <a:spLocks noChangeArrowheads="1"/>
          </p:cNvSpPr>
          <p:nvPr/>
        </p:nvSpPr>
        <p:spPr bwMode="auto">
          <a:xfrm>
            <a:off x="6794488" y="3572388"/>
            <a:ext cx="19081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600" b="1" dirty="0">
                <a:latin typeface="Tahoma" pitchFamily="34" charset="0"/>
                <a:cs typeface="Tahoma" pitchFamily="34" charset="0"/>
              </a:rPr>
              <a:t>Vulnerables por </a:t>
            </a:r>
            <a:r>
              <a:rPr lang="es-MX" sz="1600" b="1" dirty="0" smtClean="0">
                <a:latin typeface="Tahoma" pitchFamily="34" charset="0"/>
                <a:cs typeface="Tahoma" pitchFamily="34" charset="0"/>
              </a:rPr>
              <a:t>ingreso</a:t>
            </a:r>
          </a:p>
          <a:p>
            <a:pPr algn="ctr"/>
            <a:r>
              <a:rPr lang="es-MX" sz="1400" b="1" dirty="0" smtClean="0">
                <a:latin typeface="Tahoma" pitchFamily="34" charset="0"/>
                <a:cs typeface="Tahoma" pitchFamily="34" charset="0"/>
              </a:rPr>
              <a:t>6.5 millones</a:t>
            </a:r>
          </a:p>
          <a:p>
            <a:pPr algn="ctr"/>
            <a:r>
              <a:rPr lang="es-MX" sz="1400" b="1" dirty="0" smtClean="0">
                <a:latin typeface="Tahoma" pitchFamily="34" charset="0"/>
                <a:cs typeface="Tahoma" pitchFamily="34" charset="0"/>
              </a:rPr>
              <a:t>5.8%</a:t>
            </a:r>
            <a:endParaRPr lang="es-ES" sz="1400" b="1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83" name="82 Conector recto de flecha"/>
          <p:cNvCxnSpPr>
            <a:cxnSpLocks noChangeShapeType="1"/>
          </p:cNvCxnSpPr>
          <p:nvPr/>
        </p:nvCxnSpPr>
        <p:spPr bwMode="auto">
          <a:xfrm rot="10800000">
            <a:off x="6540425" y="3954975"/>
            <a:ext cx="411163" cy="4763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43" name="22 CuadroTexto"/>
          <p:cNvSpPr txBox="1">
            <a:spLocks noChangeArrowheads="1"/>
          </p:cNvSpPr>
          <p:nvPr/>
        </p:nvSpPr>
        <p:spPr bwMode="auto">
          <a:xfrm>
            <a:off x="2226723" y="4760652"/>
            <a:ext cx="409434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dirty="0" smtClean="0">
                <a:latin typeface="Tahoma" pitchFamily="34" charset="0"/>
                <a:cs typeface="Tahoma" pitchFamily="34" charset="0"/>
              </a:rPr>
              <a:t>5</a:t>
            </a:r>
            <a:endParaRPr lang="es-E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5" name="22 CuadroTexto"/>
          <p:cNvSpPr txBox="1">
            <a:spLocks noChangeArrowheads="1"/>
          </p:cNvSpPr>
          <p:nvPr/>
        </p:nvSpPr>
        <p:spPr bwMode="auto">
          <a:xfrm>
            <a:off x="4849366" y="4776577"/>
            <a:ext cx="409434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dirty="0" smtClean="0">
                <a:latin typeface="Tahoma" pitchFamily="34" charset="0"/>
                <a:cs typeface="Tahoma" pitchFamily="34" charset="0"/>
              </a:rPr>
              <a:t>2</a:t>
            </a:r>
            <a:endParaRPr lang="es-E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6" name="22 CuadroTexto"/>
          <p:cNvSpPr txBox="1">
            <a:spLocks noChangeArrowheads="1"/>
          </p:cNvSpPr>
          <p:nvPr/>
        </p:nvSpPr>
        <p:spPr bwMode="auto">
          <a:xfrm>
            <a:off x="3061497" y="4762927"/>
            <a:ext cx="409434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dirty="0" smtClean="0">
                <a:latin typeface="Tahoma" pitchFamily="34" charset="0"/>
                <a:cs typeface="Tahoma" pitchFamily="34" charset="0"/>
              </a:rPr>
              <a:t>4</a:t>
            </a:r>
            <a:endParaRPr lang="es-E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7" name="22 CuadroTexto"/>
          <p:cNvSpPr txBox="1">
            <a:spLocks noChangeArrowheads="1"/>
          </p:cNvSpPr>
          <p:nvPr/>
        </p:nvSpPr>
        <p:spPr bwMode="auto">
          <a:xfrm>
            <a:off x="5769287" y="4774300"/>
            <a:ext cx="409434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dirty="0" smtClean="0">
                <a:latin typeface="Tahoma" pitchFamily="34" charset="0"/>
                <a:cs typeface="Tahoma" pitchFamily="34" charset="0"/>
              </a:rPr>
              <a:t>1</a:t>
            </a:r>
            <a:endParaRPr lang="es-E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0" name="22 CuadroTexto"/>
          <p:cNvSpPr txBox="1">
            <a:spLocks noChangeArrowheads="1"/>
          </p:cNvSpPr>
          <p:nvPr/>
        </p:nvSpPr>
        <p:spPr bwMode="auto">
          <a:xfrm>
            <a:off x="1505665" y="4762928"/>
            <a:ext cx="409434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dirty="0" smtClean="0">
                <a:latin typeface="Tahoma" pitchFamily="34" charset="0"/>
                <a:cs typeface="Tahoma" pitchFamily="34" charset="0"/>
              </a:rPr>
              <a:t>6</a:t>
            </a:r>
            <a:endParaRPr lang="es-E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1" name="34 CuadroTexto"/>
          <p:cNvSpPr txBox="1">
            <a:spLocks noChangeArrowheads="1"/>
          </p:cNvSpPr>
          <p:nvPr/>
        </p:nvSpPr>
        <p:spPr bwMode="auto">
          <a:xfrm>
            <a:off x="6895437" y="1675325"/>
            <a:ext cx="1868563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600" b="1" dirty="0" smtClean="0">
                <a:latin typeface="Tahoma" pitchFamily="34" charset="0"/>
                <a:cs typeface="Tahoma" pitchFamily="34" charset="0"/>
              </a:rPr>
              <a:t>Población no pobre y no vulnerable</a:t>
            </a:r>
          </a:p>
          <a:p>
            <a:pPr algn="ctr"/>
            <a:r>
              <a:rPr lang="es-MX" sz="1400" b="1" dirty="0" smtClean="0">
                <a:latin typeface="Tahoma" pitchFamily="34" charset="0"/>
                <a:cs typeface="Tahoma" pitchFamily="34" charset="0"/>
              </a:rPr>
              <a:t>21.8 millones</a:t>
            </a:r>
          </a:p>
          <a:p>
            <a:pPr algn="ctr"/>
            <a:r>
              <a:rPr lang="es-MX" sz="1400" b="1" dirty="0" smtClean="0">
                <a:latin typeface="Tahoma" pitchFamily="34" charset="0"/>
                <a:cs typeface="Tahoma" pitchFamily="34" charset="0"/>
              </a:rPr>
              <a:t>19.3%</a:t>
            </a:r>
          </a:p>
          <a:p>
            <a:pPr algn="ctr"/>
            <a:endParaRPr lang="es-MX" sz="1800" b="1" dirty="0" smtClean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54" name="53 Conector recto de flecha"/>
          <p:cNvCxnSpPr>
            <a:cxnSpLocks noChangeShapeType="1"/>
          </p:cNvCxnSpPr>
          <p:nvPr/>
        </p:nvCxnSpPr>
        <p:spPr bwMode="auto">
          <a:xfrm rot="10800000">
            <a:off x="6512927" y="2382973"/>
            <a:ext cx="411163" cy="4763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61" name="60 CuadroTexto"/>
          <p:cNvSpPr txBox="1">
            <a:spLocks noChangeArrowheads="1"/>
          </p:cNvSpPr>
          <p:nvPr/>
        </p:nvSpPr>
        <p:spPr bwMode="auto">
          <a:xfrm>
            <a:off x="689739" y="3642531"/>
            <a:ext cx="7350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800" b="1" i="1" dirty="0" smtClean="0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LBM</a:t>
            </a:r>
            <a:endParaRPr lang="es-ES" sz="1800" b="1" i="1" dirty="0">
              <a:solidFill>
                <a:srgbClr val="33339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8" name="Rectangle 11"/>
          <p:cNvSpPr>
            <a:spLocks noChangeArrowheads="1"/>
          </p:cNvSpPr>
          <p:nvPr/>
        </p:nvSpPr>
        <p:spPr bwMode="auto">
          <a:xfrm rot="-5400000">
            <a:off x="-1300184" y="2385941"/>
            <a:ext cx="3024188" cy="485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rIns="0" anchor="ctr"/>
          <a:lstStyle/>
          <a:p>
            <a:r>
              <a:rPr lang="es-MX" sz="2800" b="1" dirty="0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Bienestar</a:t>
            </a:r>
            <a:endParaRPr lang="es-ES" sz="2800" b="1" dirty="0">
              <a:solidFill>
                <a:srgbClr val="33339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2" name="Rectangle 24"/>
          <p:cNvSpPr>
            <a:spLocks noChangeArrowheads="1"/>
          </p:cNvSpPr>
          <p:nvPr/>
        </p:nvSpPr>
        <p:spPr bwMode="auto">
          <a:xfrm rot="-5400000">
            <a:off x="-432053" y="3077298"/>
            <a:ext cx="1878012" cy="3286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rIns="0" anchor="ctr"/>
          <a:lstStyle/>
          <a:p>
            <a:pPr algn="ctr"/>
            <a:r>
              <a:rPr lang="es-MX" b="1" dirty="0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Ingreso</a:t>
            </a:r>
            <a:endParaRPr lang="es-ES" b="1" dirty="0">
              <a:solidFill>
                <a:srgbClr val="33339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6" name="Text Box 5"/>
          <p:cNvSpPr txBox="1">
            <a:spLocks noChangeArrowheads="1"/>
          </p:cNvSpPr>
          <p:nvPr/>
        </p:nvSpPr>
        <p:spPr bwMode="auto">
          <a:xfrm>
            <a:off x="2131375" y="389063"/>
            <a:ext cx="69532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2800" b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Indicadores de pobreza, 2010</a:t>
            </a:r>
            <a:endParaRPr lang="es-ES_tradnl" sz="2800" b="1" dirty="0">
              <a:solidFill>
                <a:schemeClr val="accent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0" name="59 CuadroTexto"/>
          <p:cNvSpPr txBox="1">
            <a:spLocks noChangeArrowheads="1"/>
          </p:cNvSpPr>
          <p:nvPr/>
        </p:nvSpPr>
        <p:spPr bwMode="auto">
          <a:xfrm>
            <a:off x="3671200" y="3649525"/>
            <a:ext cx="301148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40.3 millones</a:t>
            </a:r>
          </a:p>
          <a:p>
            <a:pPr algn="ctr"/>
            <a:r>
              <a:rPr lang="es-MX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35.8%</a:t>
            </a:r>
          </a:p>
          <a:p>
            <a:pPr algn="ctr"/>
            <a:r>
              <a:rPr lang="es-ES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2.1 carencias</a:t>
            </a:r>
            <a:endParaRPr lang="es-ES" sz="1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4" name="Rectangle 12"/>
          <p:cNvSpPr>
            <a:spLocks noChangeArrowheads="1"/>
          </p:cNvSpPr>
          <p:nvPr/>
        </p:nvSpPr>
        <p:spPr bwMode="auto">
          <a:xfrm>
            <a:off x="1918775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62 Elipse"/>
          <p:cNvSpPr/>
          <p:nvPr/>
        </p:nvSpPr>
        <p:spPr bwMode="auto">
          <a:xfrm>
            <a:off x="905852" y="3714752"/>
            <a:ext cx="4572032" cy="1143008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64 Elipse"/>
          <p:cNvSpPr/>
          <p:nvPr/>
        </p:nvSpPr>
        <p:spPr bwMode="auto">
          <a:xfrm>
            <a:off x="1318359" y="3206338"/>
            <a:ext cx="4714908" cy="169873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6" name="38 Conector recto de flecha"/>
          <p:cNvCxnSpPr>
            <a:cxnSpLocks noChangeShapeType="1"/>
          </p:cNvCxnSpPr>
          <p:nvPr/>
        </p:nvCxnSpPr>
        <p:spPr bwMode="auto">
          <a:xfrm rot="10800000">
            <a:off x="5605164" y="4762006"/>
            <a:ext cx="1282534" cy="534391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67" name="34 CuadroTexto"/>
          <p:cNvSpPr txBox="1">
            <a:spLocks noChangeArrowheads="1"/>
          </p:cNvSpPr>
          <p:nvPr/>
        </p:nvSpPr>
        <p:spPr bwMode="auto">
          <a:xfrm>
            <a:off x="6286888" y="5024010"/>
            <a:ext cx="25717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20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Pobreza</a:t>
            </a:r>
            <a:endParaRPr lang="es-ES" sz="20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8" name="46 CuadroTexto"/>
          <p:cNvSpPr txBox="1">
            <a:spLocks noChangeArrowheads="1"/>
          </p:cNvSpPr>
          <p:nvPr/>
        </p:nvSpPr>
        <p:spPr bwMode="auto">
          <a:xfrm>
            <a:off x="6823111" y="5350255"/>
            <a:ext cx="1786510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sz="1600" b="1" dirty="0">
                <a:latin typeface="Tahoma" pitchFamily="34" charset="0"/>
                <a:cs typeface="Tahoma" pitchFamily="34" charset="0"/>
              </a:rPr>
              <a:t>  </a:t>
            </a:r>
            <a:r>
              <a:rPr lang="es-MX" sz="1600" b="1" dirty="0" smtClean="0">
                <a:latin typeface="Tahoma" pitchFamily="34" charset="0"/>
                <a:cs typeface="Tahoma" pitchFamily="34" charset="0"/>
              </a:rPr>
              <a:t>46.2 </a:t>
            </a:r>
            <a:r>
              <a:rPr lang="es-MX" sz="1600" b="1" dirty="0">
                <a:latin typeface="Tahoma" pitchFamily="34" charset="0"/>
                <a:cs typeface="Tahoma" pitchFamily="34" charset="0"/>
              </a:rPr>
              <a:t>%</a:t>
            </a:r>
          </a:p>
          <a:p>
            <a:r>
              <a:rPr lang="es-MX" sz="1600" b="1" dirty="0">
                <a:latin typeface="Tahoma" pitchFamily="34" charset="0"/>
                <a:cs typeface="Tahoma" pitchFamily="34" charset="0"/>
              </a:rPr>
              <a:t>  </a:t>
            </a:r>
            <a:r>
              <a:rPr lang="es-MX" sz="1600" b="1" dirty="0" smtClean="0">
                <a:latin typeface="Tahoma" pitchFamily="34" charset="0"/>
                <a:cs typeface="Tahoma" pitchFamily="34" charset="0"/>
              </a:rPr>
              <a:t>52.0 millones</a:t>
            </a:r>
          </a:p>
          <a:p>
            <a:r>
              <a:rPr lang="es-MX" sz="1600" b="1" dirty="0" smtClean="0">
                <a:latin typeface="Tahoma" pitchFamily="34" charset="0"/>
                <a:cs typeface="Tahoma" pitchFamily="34" charset="0"/>
              </a:rPr>
              <a:t>     2.5 </a:t>
            </a:r>
            <a:r>
              <a:rPr lang="es-MX" sz="1600" dirty="0" smtClean="0">
                <a:latin typeface="Tahoma" pitchFamily="34" charset="0"/>
                <a:cs typeface="Tahoma" pitchFamily="34" charset="0"/>
              </a:rPr>
              <a:t>carencias</a:t>
            </a:r>
          </a:p>
          <a:p>
            <a:r>
              <a:rPr lang="es-MX" sz="1100" b="1" dirty="0" smtClean="0">
                <a:latin typeface="Tahoma" pitchFamily="34" charset="0"/>
                <a:cs typeface="Tahoma" pitchFamily="34" charset="0"/>
              </a:rPr>
              <a:t>                  </a:t>
            </a:r>
            <a:r>
              <a:rPr lang="es-MX" sz="1000" b="1" dirty="0" smtClean="0">
                <a:latin typeface="Tahoma" pitchFamily="34" charset="0"/>
                <a:cs typeface="Tahoma" pitchFamily="34" charset="0"/>
              </a:rPr>
              <a:t>promedio</a:t>
            </a:r>
            <a:endParaRPr lang="es-MX" sz="1000" b="1" dirty="0">
              <a:latin typeface="Tahoma" pitchFamily="34" charset="0"/>
              <a:cs typeface="Tahoma" pitchFamily="34" charset="0"/>
            </a:endParaRPr>
          </a:p>
          <a:p>
            <a:endParaRPr lang="es-ES" sz="1600" dirty="0"/>
          </a:p>
        </p:txBody>
      </p:sp>
      <p:cxnSp>
        <p:nvCxnSpPr>
          <p:cNvPr id="41" name="40 Conector recto"/>
          <p:cNvCxnSpPr>
            <a:cxnSpLocks noChangeShapeType="1"/>
          </p:cNvCxnSpPr>
          <p:nvPr/>
        </p:nvCxnSpPr>
        <p:spPr bwMode="auto">
          <a:xfrm rot="10800000" flipH="1">
            <a:off x="1448800" y="3249613"/>
            <a:ext cx="5353050" cy="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34" name="30 Conector recto"/>
          <p:cNvCxnSpPr>
            <a:cxnSpLocks noChangeShapeType="1"/>
          </p:cNvCxnSpPr>
          <p:nvPr/>
        </p:nvCxnSpPr>
        <p:spPr bwMode="auto">
          <a:xfrm rot="5400000">
            <a:off x="4445206" y="3140869"/>
            <a:ext cx="3144838" cy="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70" name="69 CuadroTexto"/>
          <p:cNvSpPr txBox="1"/>
          <p:nvPr/>
        </p:nvSpPr>
        <p:spPr>
          <a:xfrm>
            <a:off x="1579414" y="3574470"/>
            <a:ext cx="25888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Urbano = $978 Rural = $684</a:t>
            </a:r>
            <a:endParaRPr lang="es-E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70 CuadroTexto"/>
          <p:cNvSpPr txBox="1"/>
          <p:nvPr/>
        </p:nvSpPr>
        <p:spPr>
          <a:xfrm>
            <a:off x="1577439" y="2990620"/>
            <a:ext cx="25888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Urbano = $2,114  Rural = $1,329</a:t>
            </a:r>
            <a:endParaRPr lang="es-E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56 CuadroTexto"/>
          <p:cNvSpPr txBox="1">
            <a:spLocks noChangeArrowheads="1"/>
          </p:cNvSpPr>
          <p:nvPr/>
        </p:nvSpPr>
        <p:spPr bwMode="auto">
          <a:xfrm>
            <a:off x="3326825" y="3340775"/>
            <a:ext cx="30114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Pobres moderados</a:t>
            </a:r>
            <a:endParaRPr lang="es-ES" sz="16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5" name="54 CuadroTexto"/>
          <p:cNvSpPr txBox="1">
            <a:spLocks noChangeArrowheads="1"/>
          </p:cNvSpPr>
          <p:nvPr/>
        </p:nvSpPr>
        <p:spPr bwMode="auto">
          <a:xfrm>
            <a:off x="1321925" y="3758375"/>
            <a:ext cx="3011488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Pobres extremos</a:t>
            </a:r>
          </a:p>
          <a:p>
            <a:pPr algn="ctr"/>
            <a:r>
              <a:rPr lang="es-MX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11.7 millones</a:t>
            </a:r>
          </a:p>
          <a:p>
            <a:pPr algn="ctr"/>
            <a:r>
              <a:rPr lang="es-MX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10.4%</a:t>
            </a:r>
          </a:p>
          <a:p>
            <a:pPr algn="ctr"/>
            <a:r>
              <a:rPr lang="es-ES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3.7 carencias promedio</a:t>
            </a:r>
            <a:endParaRPr lang="es-ES" sz="1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6349" y="1211284"/>
            <a:ext cx="8047081" cy="5260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2162008" y="191888"/>
            <a:ext cx="8038882" cy="83306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Cambio en el número de personas en pobreza</a:t>
            </a:r>
            <a:r>
              <a:rPr lang="es-MX" sz="2200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es-MX" sz="2200" b="1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  <a:p>
            <a:pPr eaLnBrk="0" hangingPunct="0">
              <a:defRPr/>
            </a:pP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Morelos, 2008-2010</a:t>
            </a:r>
          </a:p>
          <a:p>
            <a:pPr eaLnBrk="0" hangingPunct="0">
              <a:defRPr/>
            </a:pPr>
            <a:endParaRPr lang="es-ES" sz="2200" b="1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966275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978800" y="1400625"/>
            <a:ext cx="1155700" cy="369332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MX" sz="1800" b="1" dirty="0" smtClean="0">
                <a:latin typeface="Tahoma" pitchFamily="34" charset="0"/>
                <a:cs typeface="Tahoma" pitchFamily="34" charset="0"/>
              </a:rPr>
              <a:t>Pobreza</a:t>
            </a:r>
            <a:endParaRPr lang="en-US" sz="1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928625" y="1930400"/>
            <a:ext cx="2096625" cy="692497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Población con ingreso menor a la línea de bienestar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932750" y="5573325"/>
            <a:ext cx="2044979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la alimentación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941393" y="4846960"/>
            <a:ext cx="2552700" cy="692497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los </a:t>
            </a:r>
          </a:p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servicios básicos </a:t>
            </a:r>
          </a:p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en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4937000" y="4368800"/>
            <a:ext cx="20066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Calidad y espacios de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917650" y="3767775"/>
            <a:ext cx="21844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 la</a:t>
            </a:r>
          </a:p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 seguridad social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6907425" y="3159000"/>
            <a:ext cx="23241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servicios</a:t>
            </a:r>
          </a:p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 de salud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6314498" y="2651001"/>
            <a:ext cx="2211951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Rezago educativo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21 Cerrar llave"/>
          <p:cNvSpPr/>
          <p:nvPr/>
        </p:nvSpPr>
        <p:spPr bwMode="auto">
          <a:xfrm>
            <a:off x="8443356" y="2648198"/>
            <a:ext cx="308758" cy="3396342"/>
          </a:xfrm>
          <a:prstGeom prst="righ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Times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 rot="5400000">
            <a:off x="8024250" y="4359400"/>
            <a:ext cx="1905000" cy="400110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latin typeface="Tahoma" pitchFamily="34" charset="0"/>
                <a:cs typeface="Tahoma" pitchFamily="34" charset="0"/>
              </a:rPr>
              <a:t>Carencias</a:t>
            </a:r>
            <a:endParaRPr lang="en-US" sz="2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3816800" y="955997"/>
            <a:ext cx="52101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Miles de personas</a:t>
            </a:r>
            <a:endParaRPr lang="es-ES" sz="1800" b="1" u="sng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776" y="1196438"/>
            <a:ext cx="8106121" cy="5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2162008" y="191888"/>
            <a:ext cx="8038882" cy="83306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Cambio en el número de personas en pobreza</a:t>
            </a:r>
            <a:r>
              <a:rPr lang="es-MX" sz="2200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es-MX" sz="2200" b="1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  <a:p>
            <a:pPr eaLnBrk="0" hangingPunct="0">
              <a:defRPr/>
            </a:pP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Nayarit, 2008-2010</a:t>
            </a:r>
          </a:p>
          <a:p>
            <a:pPr eaLnBrk="0" hangingPunct="0">
              <a:defRPr/>
            </a:pPr>
            <a:endParaRPr lang="es-ES" sz="2200" b="1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966275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665675" y="1412500"/>
            <a:ext cx="1155700" cy="369332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MX" sz="1800" b="1" dirty="0" smtClean="0">
                <a:latin typeface="Tahoma" pitchFamily="34" charset="0"/>
                <a:cs typeface="Tahoma" pitchFamily="34" charset="0"/>
              </a:rPr>
              <a:t>Pobreza</a:t>
            </a:r>
            <a:endParaRPr lang="en-US" sz="1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226125" y="1977900"/>
            <a:ext cx="26670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Población con ingreso menor a la línea de bienestar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729000" y="5680200"/>
            <a:ext cx="2921000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la alimentación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958268" y="4930085"/>
            <a:ext cx="25527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los servicios básicos en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2953875" y="4345050"/>
            <a:ext cx="20066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Calidad y espacios de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4910775" y="3767775"/>
            <a:ext cx="21844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 la seguridad social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4936175" y="3159000"/>
            <a:ext cx="23241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servicios</a:t>
            </a:r>
          </a:p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 de salud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3678248" y="2651001"/>
            <a:ext cx="2921000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Rezago educativo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21 Cerrar llave"/>
          <p:cNvSpPr/>
          <p:nvPr/>
        </p:nvSpPr>
        <p:spPr bwMode="auto">
          <a:xfrm>
            <a:off x="8310575" y="2695698"/>
            <a:ext cx="346525" cy="3276601"/>
          </a:xfrm>
          <a:prstGeom prst="righ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Times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 rot="5400000">
            <a:off x="7953000" y="4359400"/>
            <a:ext cx="1905000" cy="400110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latin typeface="Tahoma" pitchFamily="34" charset="0"/>
                <a:cs typeface="Tahoma" pitchFamily="34" charset="0"/>
              </a:rPr>
              <a:t>Carencias</a:t>
            </a:r>
            <a:endParaRPr lang="en-US" sz="2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2522425" y="955997"/>
            <a:ext cx="52101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Miles de personas</a:t>
            </a:r>
            <a:endParaRPr lang="es-ES" sz="1800" b="1" u="sng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8026" y="1220188"/>
            <a:ext cx="8106121" cy="5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2162008" y="191888"/>
            <a:ext cx="8038882" cy="83306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Cambio en el número de personas en pobreza</a:t>
            </a:r>
            <a:r>
              <a:rPr lang="es-MX" sz="2200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es-MX" sz="2200" b="1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  <a:p>
            <a:pPr eaLnBrk="0" hangingPunct="0">
              <a:defRPr/>
            </a:pP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Nuevo León, 2008-2010</a:t>
            </a:r>
          </a:p>
          <a:p>
            <a:pPr eaLnBrk="0" hangingPunct="0">
              <a:defRPr/>
            </a:pPr>
            <a:endParaRPr lang="es-ES" sz="2200" b="1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966275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665675" y="1412500"/>
            <a:ext cx="1155700" cy="369332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MX" sz="1800" b="1" dirty="0" smtClean="0">
                <a:latin typeface="Tahoma" pitchFamily="34" charset="0"/>
                <a:cs typeface="Tahoma" pitchFamily="34" charset="0"/>
              </a:rPr>
              <a:t>Pobreza</a:t>
            </a:r>
            <a:endParaRPr lang="en-US" sz="1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226125" y="1977900"/>
            <a:ext cx="26670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Población con ingreso menor a la línea de bienestar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729000" y="5680200"/>
            <a:ext cx="2921000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la alimentación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946393" y="4930085"/>
            <a:ext cx="25527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los servicios básicos en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4937000" y="4392550"/>
            <a:ext cx="20066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Calidad y espacios de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4910775" y="3767775"/>
            <a:ext cx="21844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 la seguridad social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4936175" y="3159000"/>
            <a:ext cx="23241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servicios</a:t>
            </a:r>
          </a:p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 de salud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3678248" y="2651001"/>
            <a:ext cx="2921000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Rezago educativo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21 Cerrar llave"/>
          <p:cNvSpPr/>
          <p:nvPr/>
        </p:nvSpPr>
        <p:spPr bwMode="auto">
          <a:xfrm>
            <a:off x="8358075" y="2695698"/>
            <a:ext cx="346525" cy="3276601"/>
          </a:xfrm>
          <a:prstGeom prst="righ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Times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 rot="5400000">
            <a:off x="7953000" y="4359400"/>
            <a:ext cx="1905000" cy="400110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latin typeface="Tahoma" pitchFamily="34" charset="0"/>
                <a:cs typeface="Tahoma" pitchFamily="34" charset="0"/>
              </a:rPr>
              <a:t>Carencias</a:t>
            </a:r>
            <a:endParaRPr lang="en-US" sz="2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2522425" y="955997"/>
            <a:ext cx="52101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Miles de personas</a:t>
            </a:r>
            <a:endParaRPr lang="es-ES" sz="1800" b="1" u="sng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401" y="1196438"/>
            <a:ext cx="8106121" cy="5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2162008" y="191888"/>
            <a:ext cx="8038882" cy="83306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Cambio en el número de personas en pobreza</a:t>
            </a:r>
            <a:r>
              <a:rPr lang="es-MX" sz="2200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es-MX" sz="2200" b="1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  <a:p>
            <a:pPr eaLnBrk="0" hangingPunct="0">
              <a:defRPr/>
            </a:pP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Oaxaca, 2008-2010</a:t>
            </a:r>
          </a:p>
          <a:p>
            <a:pPr eaLnBrk="0" hangingPunct="0">
              <a:defRPr/>
            </a:pPr>
            <a:endParaRPr lang="es-ES" sz="2200" b="1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966275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841300" y="1436250"/>
            <a:ext cx="1155700" cy="369332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MX" sz="1800" b="1" dirty="0" smtClean="0">
                <a:latin typeface="Tahoma" pitchFamily="34" charset="0"/>
                <a:cs typeface="Tahoma" pitchFamily="34" charset="0"/>
              </a:rPr>
              <a:t>Pobreza</a:t>
            </a:r>
            <a:endParaRPr lang="en-US" sz="1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401750" y="2001650"/>
            <a:ext cx="26670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Población con ingreso menor a la línea de bienestar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160875" y="5680200"/>
            <a:ext cx="2921000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la alimentación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181393" y="4941960"/>
            <a:ext cx="25527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los servicios básicos en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6172000" y="4404425"/>
            <a:ext cx="20066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Calidad y espacios de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853900" y="3779650"/>
            <a:ext cx="21844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 la seguridad social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6171175" y="3170875"/>
            <a:ext cx="23241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servicios</a:t>
            </a:r>
          </a:p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 de salud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3250748" y="2662876"/>
            <a:ext cx="2921000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Rezago educativo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21 Cerrar llave"/>
          <p:cNvSpPr/>
          <p:nvPr/>
        </p:nvSpPr>
        <p:spPr bwMode="auto">
          <a:xfrm>
            <a:off x="8358075" y="2695698"/>
            <a:ext cx="346525" cy="3276601"/>
          </a:xfrm>
          <a:prstGeom prst="righ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Times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 rot="5400000">
            <a:off x="7953000" y="4359400"/>
            <a:ext cx="1905000" cy="400110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latin typeface="Tahoma" pitchFamily="34" charset="0"/>
                <a:cs typeface="Tahoma" pitchFamily="34" charset="0"/>
              </a:rPr>
              <a:t>Carencias</a:t>
            </a:r>
            <a:endParaRPr lang="en-US" sz="2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3662425" y="955997"/>
            <a:ext cx="52101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Miles de personas</a:t>
            </a:r>
            <a:endParaRPr lang="es-ES" sz="1800" b="1" u="sng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401" y="1208313"/>
            <a:ext cx="8106121" cy="5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2162008" y="191888"/>
            <a:ext cx="8038882" cy="83306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Cambio en el número de personas en pobreza</a:t>
            </a:r>
            <a:r>
              <a:rPr lang="es-MX" sz="2200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es-MX" sz="2200" b="1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  <a:p>
            <a:pPr eaLnBrk="0" hangingPunct="0">
              <a:defRPr/>
            </a:pP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Puebla, 2008-2010</a:t>
            </a:r>
          </a:p>
          <a:p>
            <a:pPr eaLnBrk="0" hangingPunct="0">
              <a:defRPr/>
            </a:pPr>
            <a:endParaRPr lang="es-ES" sz="2200" b="1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966275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634425" y="1436250"/>
            <a:ext cx="1155700" cy="369332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MX" sz="1800" b="1" dirty="0" smtClean="0">
                <a:latin typeface="Tahoma" pitchFamily="34" charset="0"/>
                <a:cs typeface="Tahoma" pitchFamily="34" charset="0"/>
              </a:rPr>
              <a:t>Pobreza</a:t>
            </a:r>
            <a:endParaRPr lang="en-US" sz="1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584250" y="2001650"/>
            <a:ext cx="26670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Población con ingreso menor a la línea de bienestar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4344000" y="5680200"/>
            <a:ext cx="2921000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la alimentación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573268" y="4953835"/>
            <a:ext cx="25527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los servicios básicos en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6575750" y="4392550"/>
            <a:ext cx="20066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Calidad y espacios de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573275" y="3779650"/>
            <a:ext cx="21844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 la </a:t>
            </a:r>
          </a:p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seguridad social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6563050" y="3170875"/>
            <a:ext cx="23241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servicios</a:t>
            </a:r>
          </a:p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 de salud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5257623" y="2662876"/>
            <a:ext cx="2921000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Rezago educativo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21 Cerrar llave"/>
          <p:cNvSpPr/>
          <p:nvPr/>
        </p:nvSpPr>
        <p:spPr bwMode="auto">
          <a:xfrm>
            <a:off x="8431480" y="2695698"/>
            <a:ext cx="296870" cy="3276601"/>
          </a:xfrm>
          <a:prstGeom prst="righ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Times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 rot="5400000">
            <a:off x="7953000" y="4359400"/>
            <a:ext cx="1905000" cy="400110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latin typeface="Tahoma" pitchFamily="34" charset="0"/>
                <a:cs typeface="Tahoma" pitchFamily="34" charset="0"/>
              </a:rPr>
              <a:t>Carencias</a:t>
            </a:r>
            <a:endParaRPr lang="en-US" sz="2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3662425" y="955997"/>
            <a:ext cx="52101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Miles de personas</a:t>
            </a:r>
            <a:endParaRPr lang="es-ES" sz="1800" b="1" u="sng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901" y="1291438"/>
            <a:ext cx="8106121" cy="5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2162008" y="191888"/>
            <a:ext cx="8038882" cy="83306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Cambio en el número de personas en pobreza</a:t>
            </a:r>
            <a:r>
              <a:rPr lang="es-MX" sz="2200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es-MX" sz="2200" b="1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  <a:p>
            <a:pPr eaLnBrk="0" hangingPunct="0">
              <a:defRPr/>
            </a:pP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Querétaro, 2008-2010</a:t>
            </a:r>
          </a:p>
          <a:p>
            <a:pPr eaLnBrk="0" hangingPunct="0">
              <a:defRPr/>
            </a:pPr>
            <a:endParaRPr lang="es-ES" sz="2200" b="1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966275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300050" y="1483750"/>
            <a:ext cx="1155700" cy="369332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MX" sz="1800" b="1" dirty="0" smtClean="0">
                <a:latin typeface="Tahoma" pitchFamily="34" charset="0"/>
                <a:cs typeface="Tahoma" pitchFamily="34" charset="0"/>
              </a:rPr>
              <a:t>Pobreza</a:t>
            </a:r>
            <a:endParaRPr lang="en-US" sz="1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908000" y="2049150"/>
            <a:ext cx="26670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Población con ingreso menor a la línea de bienestar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1399000" y="5739575"/>
            <a:ext cx="2921000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la alimentación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003893" y="5036960"/>
            <a:ext cx="25527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los servicios básicos en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3666375" y="4475675"/>
            <a:ext cx="20066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Calidad y espacios de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1336400" y="3839025"/>
            <a:ext cx="21844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 la </a:t>
            </a:r>
          </a:p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seguridad social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3653675" y="3254000"/>
            <a:ext cx="23241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servicios</a:t>
            </a:r>
          </a:p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 de salud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614498" y="2734126"/>
            <a:ext cx="2921000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Rezago educativo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21 Cerrar llave"/>
          <p:cNvSpPr/>
          <p:nvPr/>
        </p:nvSpPr>
        <p:spPr bwMode="auto">
          <a:xfrm>
            <a:off x="7894950" y="2695698"/>
            <a:ext cx="346525" cy="3276601"/>
          </a:xfrm>
          <a:prstGeom prst="righ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Times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 rot="5400000">
            <a:off x="7597900" y="4366909"/>
            <a:ext cx="1889981" cy="400110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latin typeface="Tahoma" pitchFamily="34" charset="0"/>
                <a:cs typeface="Tahoma" pitchFamily="34" charset="0"/>
              </a:rPr>
              <a:t>Carencias</a:t>
            </a:r>
            <a:endParaRPr lang="en-US" sz="2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1263675" y="955997"/>
            <a:ext cx="52101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Miles de personas</a:t>
            </a:r>
            <a:endParaRPr lang="es-ES" sz="1800" b="1" u="sng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526" y="1291438"/>
            <a:ext cx="8106121" cy="5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2162008" y="191888"/>
            <a:ext cx="8038882" cy="83306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Cambio en el número de personas en pobreza</a:t>
            </a:r>
            <a:r>
              <a:rPr lang="es-MX" sz="2200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es-MX" sz="2200" b="1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  <a:p>
            <a:pPr eaLnBrk="0" hangingPunct="0">
              <a:defRPr/>
            </a:pP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Quintana Roo, 2008-2010</a:t>
            </a:r>
          </a:p>
          <a:p>
            <a:pPr eaLnBrk="0" hangingPunct="0">
              <a:defRPr/>
            </a:pPr>
            <a:endParaRPr lang="es-ES" sz="2200" b="1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966275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048175" y="1483750"/>
            <a:ext cx="1155700" cy="369332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MX" sz="1800" b="1" dirty="0" smtClean="0">
                <a:latin typeface="Tahoma" pitchFamily="34" charset="0"/>
                <a:cs typeface="Tahoma" pitchFamily="34" charset="0"/>
              </a:rPr>
              <a:t>Pobreza</a:t>
            </a:r>
            <a:endParaRPr lang="en-US" sz="1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668000" y="2049150"/>
            <a:ext cx="26670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Población con ingreso menor a la línea de bienestar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064000" y="5715825"/>
            <a:ext cx="2921000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la alimentación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447643" y="5072585"/>
            <a:ext cx="25527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los servicios básicos en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4450125" y="4511300"/>
            <a:ext cx="20066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Calidad y espacios de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4447650" y="3898400"/>
            <a:ext cx="21844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 la </a:t>
            </a:r>
          </a:p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seguridad social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4437425" y="3289625"/>
            <a:ext cx="23241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servicios</a:t>
            </a:r>
          </a:p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 de salud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1386373" y="2757876"/>
            <a:ext cx="2921000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Rezago educativo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21 Cerrar llave"/>
          <p:cNvSpPr/>
          <p:nvPr/>
        </p:nvSpPr>
        <p:spPr bwMode="auto">
          <a:xfrm>
            <a:off x="8358075" y="2695698"/>
            <a:ext cx="346525" cy="3276601"/>
          </a:xfrm>
          <a:prstGeom prst="righ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Times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 rot="5400000">
            <a:off x="7953000" y="4359400"/>
            <a:ext cx="1905000" cy="400110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latin typeface="Tahoma" pitchFamily="34" charset="0"/>
                <a:cs typeface="Tahoma" pitchFamily="34" charset="0"/>
              </a:rPr>
              <a:t>Carencias</a:t>
            </a:r>
            <a:endParaRPr lang="en-US" sz="2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1738675" y="955997"/>
            <a:ext cx="52101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Miles de personas</a:t>
            </a:r>
            <a:endParaRPr lang="es-ES" sz="1800" b="1" u="sng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51" y="1255813"/>
            <a:ext cx="8106121" cy="5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2162008" y="191888"/>
            <a:ext cx="8038882" cy="83306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Cambio en el número de personas en pobreza</a:t>
            </a:r>
            <a:r>
              <a:rPr lang="es-MX" sz="2200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es-MX" sz="2200" b="1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  <a:p>
            <a:pPr eaLnBrk="0" hangingPunct="0">
              <a:defRPr/>
            </a:pP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San Luis Potosí, 2008-2010</a:t>
            </a:r>
          </a:p>
          <a:p>
            <a:pPr eaLnBrk="0" hangingPunct="0">
              <a:defRPr/>
            </a:pPr>
            <a:endParaRPr lang="es-ES" sz="2200" b="1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966275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295050" y="1483750"/>
            <a:ext cx="1155700" cy="369332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MX" sz="1800" b="1" dirty="0" smtClean="0">
                <a:latin typeface="Tahoma" pitchFamily="34" charset="0"/>
                <a:cs typeface="Tahoma" pitchFamily="34" charset="0"/>
              </a:rPr>
              <a:t>Pobreza</a:t>
            </a:r>
            <a:endParaRPr lang="en-US" sz="1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914875" y="2049150"/>
            <a:ext cx="26670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Población con ingreso menor a la línea de bienestar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310875" y="5739575"/>
            <a:ext cx="2921000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la alimentación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951393" y="5084460"/>
            <a:ext cx="25527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los servicios básicos en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5578250" y="4511300"/>
            <a:ext cx="20066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Calidad y espacios de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5575775" y="3898400"/>
            <a:ext cx="21844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 la </a:t>
            </a:r>
          </a:p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seguridad social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5565550" y="3289625"/>
            <a:ext cx="23241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servicios</a:t>
            </a:r>
          </a:p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 de salud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4283873" y="2698501"/>
            <a:ext cx="2921000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Rezago educativo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21 Cerrar llave"/>
          <p:cNvSpPr/>
          <p:nvPr/>
        </p:nvSpPr>
        <p:spPr bwMode="auto">
          <a:xfrm>
            <a:off x="8358075" y="2755073"/>
            <a:ext cx="346525" cy="3276601"/>
          </a:xfrm>
          <a:prstGeom prst="righ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Times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 rot="5400000">
            <a:off x="7953000" y="4359400"/>
            <a:ext cx="1905000" cy="400110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latin typeface="Tahoma" pitchFamily="34" charset="0"/>
                <a:cs typeface="Tahoma" pitchFamily="34" charset="0"/>
              </a:rPr>
              <a:t>Carencias</a:t>
            </a:r>
            <a:endParaRPr lang="en-US" sz="2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3092425" y="955997"/>
            <a:ext cx="52101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Miles de personas</a:t>
            </a:r>
            <a:endParaRPr lang="es-ES" sz="1800" b="1" u="sng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901" y="1267688"/>
            <a:ext cx="8106121" cy="5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2162008" y="191888"/>
            <a:ext cx="8038882" cy="83306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Cambio en el número de personas en pobreza</a:t>
            </a:r>
            <a:r>
              <a:rPr lang="es-MX" sz="2200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es-MX" sz="2200" b="1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  <a:p>
            <a:pPr eaLnBrk="0" hangingPunct="0">
              <a:defRPr/>
            </a:pP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Sinaloa, 2008-2010</a:t>
            </a:r>
          </a:p>
          <a:p>
            <a:pPr eaLnBrk="0" hangingPunct="0">
              <a:defRPr/>
            </a:pPr>
            <a:endParaRPr lang="es-ES" sz="2200" b="1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966275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024425" y="1483750"/>
            <a:ext cx="1155700" cy="369332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MX" sz="1800" b="1" dirty="0" smtClean="0">
                <a:latin typeface="Tahoma" pitchFamily="34" charset="0"/>
                <a:cs typeface="Tahoma" pitchFamily="34" charset="0"/>
              </a:rPr>
              <a:t>Pobreza</a:t>
            </a:r>
            <a:endParaRPr lang="en-US" sz="1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644250" y="2049150"/>
            <a:ext cx="26670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Población con ingreso menor a la línea de bienestar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052125" y="5739575"/>
            <a:ext cx="2921000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la alimentación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412018" y="5025085"/>
            <a:ext cx="25527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los servicios básicos en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4378875" y="4451925"/>
            <a:ext cx="20066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Calidad y espacios de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4376400" y="3839025"/>
            <a:ext cx="21844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 la seguridad social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4366175" y="3230250"/>
            <a:ext cx="23241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servicios</a:t>
            </a:r>
          </a:p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 de salud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3084498" y="2698501"/>
            <a:ext cx="2921000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Rezago educativo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21 Cerrar llave"/>
          <p:cNvSpPr/>
          <p:nvPr/>
        </p:nvSpPr>
        <p:spPr bwMode="auto">
          <a:xfrm>
            <a:off x="8298700" y="2766948"/>
            <a:ext cx="346525" cy="3276601"/>
          </a:xfrm>
          <a:prstGeom prst="righ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Times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 rot="5400000">
            <a:off x="7953000" y="4359400"/>
            <a:ext cx="1905000" cy="400110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latin typeface="Tahoma" pitchFamily="34" charset="0"/>
                <a:cs typeface="Tahoma" pitchFamily="34" charset="0"/>
              </a:rPr>
              <a:t>Carencias</a:t>
            </a:r>
            <a:endParaRPr lang="en-US" sz="2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2130550" y="955997"/>
            <a:ext cx="52101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Miles de personas</a:t>
            </a:r>
            <a:endParaRPr lang="es-ES" sz="1800" b="1" u="sng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526" y="1303313"/>
            <a:ext cx="8106121" cy="5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2162008" y="191888"/>
            <a:ext cx="8038882" cy="83306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Cambio en el número de personas en pobreza</a:t>
            </a:r>
            <a:r>
              <a:rPr lang="es-MX" sz="2200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es-MX" sz="2200" b="1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  <a:p>
            <a:pPr eaLnBrk="0" hangingPunct="0">
              <a:defRPr/>
            </a:pP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Sonora, 2008-2010</a:t>
            </a:r>
          </a:p>
          <a:p>
            <a:pPr eaLnBrk="0" hangingPunct="0">
              <a:defRPr/>
            </a:pPr>
            <a:endParaRPr lang="es-ES" sz="2200" b="1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966275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421300" y="1507500"/>
            <a:ext cx="1155700" cy="369332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MX" sz="1800" b="1" dirty="0" smtClean="0">
                <a:latin typeface="Tahoma" pitchFamily="34" charset="0"/>
                <a:cs typeface="Tahoma" pitchFamily="34" charset="0"/>
              </a:rPr>
              <a:t>Pobreza</a:t>
            </a:r>
            <a:endParaRPr lang="en-US" sz="1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1125" y="2072900"/>
            <a:ext cx="26670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Población con ingreso menor a la línea de bienestar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484625" y="5763325"/>
            <a:ext cx="2921000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la alimentación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60670" y="5120092"/>
            <a:ext cx="25527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los servicios básicos en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2799500" y="4451925"/>
            <a:ext cx="20066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Calidad y espacios de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2797025" y="3839025"/>
            <a:ext cx="21844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 la seguridad social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340478" y="3265876"/>
            <a:ext cx="23241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servicios</a:t>
            </a:r>
          </a:p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 de salud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1433873" y="2769751"/>
            <a:ext cx="2921000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Rezago educativo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21 Cerrar llave"/>
          <p:cNvSpPr/>
          <p:nvPr/>
        </p:nvSpPr>
        <p:spPr bwMode="auto">
          <a:xfrm>
            <a:off x="8358075" y="2778823"/>
            <a:ext cx="346525" cy="3276601"/>
          </a:xfrm>
          <a:prstGeom prst="righ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Times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 rot="5400000">
            <a:off x="7953000" y="4359400"/>
            <a:ext cx="1905000" cy="400110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latin typeface="Tahoma" pitchFamily="34" charset="0"/>
                <a:cs typeface="Tahoma" pitchFamily="34" charset="0"/>
              </a:rPr>
              <a:t>Carencias</a:t>
            </a:r>
            <a:endParaRPr lang="en-US" sz="2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230550" y="991622"/>
            <a:ext cx="52101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Miles de personas</a:t>
            </a:r>
            <a:endParaRPr lang="es-ES" sz="1800" b="1" u="sng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Evolución de la pobreza por entidad federativa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526" y="1243938"/>
            <a:ext cx="8106121" cy="5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2162008" y="191888"/>
            <a:ext cx="8038882" cy="83306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Cambio en el número de personas en pobreza</a:t>
            </a:r>
            <a:r>
              <a:rPr lang="es-MX" sz="2200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es-MX" sz="2200" b="1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  <a:p>
            <a:pPr eaLnBrk="0" hangingPunct="0">
              <a:defRPr/>
            </a:pP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Tabasco, 2008-2010</a:t>
            </a:r>
          </a:p>
          <a:p>
            <a:pPr eaLnBrk="0" hangingPunct="0">
              <a:defRPr/>
            </a:pPr>
            <a:endParaRPr lang="es-ES" sz="2200" b="1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966275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228800" y="1507500"/>
            <a:ext cx="1155700" cy="369332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MX" sz="1800" b="1" dirty="0" smtClean="0">
                <a:latin typeface="Tahoma" pitchFamily="34" charset="0"/>
                <a:cs typeface="Tahoma" pitchFamily="34" charset="0"/>
              </a:rPr>
              <a:t>Pobreza</a:t>
            </a:r>
            <a:endParaRPr lang="en-US" sz="1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848625" y="2072900"/>
            <a:ext cx="26670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Población con ingreso menor a la línea de bienestar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572125" y="5715825"/>
            <a:ext cx="2921000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la alimentación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003795" y="5013217"/>
            <a:ext cx="25527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los servicios básicos en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1540750" y="4404425"/>
            <a:ext cx="20066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Calidad y espacios de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616400" y="3886525"/>
            <a:ext cx="3627548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 la seguridad social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3582353" y="3337126"/>
            <a:ext cx="3542842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servicios de salud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2300748" y="2686626"/>
            <a:ext cx="2921000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Rezago educativo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21 Cerrar llave"/>
          <p:cNvSpPr/>
          <p:nvPr/>
        </p:nvSpPr>
        <p:spPr bwMode="auto">
          <a:xfrm>
            <a:off x="8061200" y="2695698"/>
            <a:ext cx="346525" cy="3276601"/>
          </a:xfrm>
          <a:prstGeom prst="righ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Times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 rot="5400000">
            <a:off x="7656125" y="4359400"/>
            <a:ext cx="1905000" cy="400110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latin typeface="Tahoma" pitchFamily="34" charset="0"/>
                <a:cs typeface="Tahoma" pitchFamily="34" charset="0"/>
              </a:rPr>
              <a:t>Carencias</a:t>
            </a:r>
            <a:endParaRPr lang="en-US" sz="2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1323050" y="955997"/>
            <a:ext cx="52101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Miles de personas</a:t>
            </a:r>
            <a:endParaRPr lang="es-ES" sz="1800" b="1" u="sng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651" y="1279563"/>
            <a:ext cx="8106121" cy="5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2162008" y="191888"/>
            <a:ext cx="8038882" cy="83306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Cambio en el número de personas en pobreza</a:t>
            </a:r>
            <a:r>
              <a:rPr lang="es-MX" sz="2200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es-MX" sz="2200" b="1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  <a:p>
            <a:pPr eaLnBrk="0" hangingPunct="0">
              <a:defRPr/>
            </a:pP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Tamaulipas, 2008-2010</a:t>
            </a:r>
          </a:p>
          <a:p>
            <a:pPr eaLnBrk="0" hangingPunct="0">
              <a:defRPr/>
            </a:pPr>
            <a:endParaRPr lang="es-ES" sz="2200" b="1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966275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228800" y="1507500"/>
            <a:ext cx="1155700" cy="369332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MX" sz="1800" b="1" dirty="0" smtClean="0">
                <a:latin typeface="Tahoma" pitchFamily="34" charset="0"/>
                <a:cs typeface="Tahoma" pitchFamily="34" charset="0"/>
              </a:rPr>
              <a:t>Pobreza</a:t>
            </a:r>
            <a:endParaRPr lang="en-US" sz="1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848625" y="2072900"/>
            <a:ext cx="26670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Población con ingreso menor a la línea de bienestar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1327750" y="5715825"/>
            <a:ext cx="2921000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la alimentación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003795" y="5013217"/>
            <a:ext cx="25527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los servicios básicos en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3535750" y="4523175"/>
            <a:ext cx="4016902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Calidad y espacios de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568900" y="3922150"/>
            <a:ext cx="3627548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 la seguridad social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3546728" y="3372751"/>
            <a:ext cx="3542842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servicios de salud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2288873" y="2757876"/>
            <a:ext cx="2921000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Rezago educativo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21 Cerrar llave"/>
          <p:cNvSpPr/>
          <p:nvPr/>
        </p:nvSpPr>
        <p:spPr bwMode="auto">
          <a:xfrm>
            <a:off x="8061200" y="2695698"/>
            <a:ext cx="346525" cy="3276601"/>
          </a:xfrm>
          <a:prstGeom prst="righ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Times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 rot="5400000">
            <a:off x="7656125" y="4359400"/>
            <a:ext cx="1905000" cy="400110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latin typeface="Tahoma" pitchFamily="34" charset="0"/>
                <a:cs typeface="Tahoma" pitchFamily="34" charset="0"/>
              </a:rPr>
              <a:t>Carencias</a:t>
            </a:r>
            <a:endParaRPr lang="en-US" sz="2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1323050" y="955997"/>
            <a:ext cx="52101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Miles de personas</a:t>
            </a:r>
            <a:endParaRPr lang="es-ES" sz="1800" b="1" u="sng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026" y="1267688"/>
            <a:ext cx="8106121" cy="5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2162008" y="191888"/>
            <a:ext cx="8038882" cy="83306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Cambio en el número de personas en pobreza</a:t>
            </a:r>
            <a:r>
              <a:rPr lang="es-MX" sz="2200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es-MX" sz="2200" b="1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  <a:p>
            <a:pPr eaLnBrk="0" hangingPunct="0">
              <a:defRPr/>
            </a:pP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Tlaxcala, 2008-2010</a:t>
            </a:r>
          </a:p>
          <a:p>
            <a:pPr eaLnBrk="0" hangingPunct="0">
              <a:defRPr/>
            </a:pPr>
            <a:endParaRPr lang="es-ES" sz="2200" b="1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966275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116925" y="1507500"/>
            <a:ext cx="1155700" cy="369332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MX" sz="1800" b="1" dirty="0" smtClean="0">
                <a:latin typeface="Tahoma" pitchFamily="34" charset="0"/>
                <a:cs typeface="Tahoma" pitchFamily="34" charset="0"/>
              </a:rPr>
              <a:t>Pobreza</a:t>
            </a:r>
            <a:endParaRPr lang="en-US" sz="1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736750" y="2072900"/>
            <a:ext cx="26670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Población con ingreso menor a la línea de bienestar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251500" y="5715825"/>
            <a:ext cx="2921000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la alimentación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5528170" y="5025092"/>
            <a:ext cx="25527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los servicios básicos en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5495125" y="4463800"/>
            <a:ext cx="218821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Calidad y espacios de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5528275" y="3827150"/>
            <a:ext cx="1976109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 la seguridad social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5506103" y="3277751"/>
            <a:ext cx="1929966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servicios de salud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5530748" y="2746001"/>
            <a:ext cx="2128801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Rezago educativo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21 Cerrar llave"/>
          <p:cNvSpPr/>
          <p:nvPr/>
        </p:nvSpPr>
        <p:spPr bwMode="auto">
          <a:xfrm>
            <a:off x="8061200" y="2695698"/>
            <a:ext cx="346525" cy="3276601"/>
          </a:xfrm>
          <a:prstGeom prst="righ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Times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 rot="5400000">
            <a:off x="7656125" y="4359400"/>
            <a:ext cx="1905000" cy="400110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latin typeface="Tahoma" pitchFamily="34" charset="0"/>
                <a:cs typeface="Tahoma" pitchFamily="34" charset="0"/>
              </a:rPr>
              <a:t>Carencias</a:t>
            </a:r>
            <a:endParaRPr lang="en-US" sz="2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3056800" y="955997"/>
            <a:ext cx="52101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Miles de personas</a:t>
            </a:r>
            <a:endParaRPr lang="es-ES" sz="1800" b="1" u="sng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276" y="1232063"/>
            <a:ext cx="8106121" cy="5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2162008" y="191888"/>
            <a:ext cx="8038882" cy="83306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Cambio en el número de personas en pobreza</a:t>
            </a:r>
            <a:r>
              <a:rPr lang="es-MX" sz="2200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es-MX" sz="2200" b="1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  <a:p>
            <a:pPr eaLnBrk="0" hangingPunct="0">
              <a:defRPr/>
            </a:pP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Veracruz, 2008-2010</a:t>
            </a:r>
          </a:p>
          <a:p>
            <a:pPr eaLnBrk="0" hangingPunct="0">
              <a:defRPr/>
            </a:pPr>
            <a:endParaRPr lang="es-ES" sz="2200" b="1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966275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929425" y="1471875"/>
            <a:ext cx="1155700" cy="369332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MX" sz="1800" b="1" dirty="0" smtClean="0">
                <a:latin typeface="Tahoma" pitchFamily="34" charset="0"/>
                <a:cs typeface="Tahoma" pitchFamily="34" charset="0"/>
              </a:rPr>
              <a:t>Pobreza</a:t>
            </a:r>
            <a:endParaRPr lang="en-US" sz="1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549250" y="2037275"/>
            <a:ext cx="26670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Población con ingreso menor a la línea de bienestar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016500" y="5715825"/>
            <a:ext cx="2921000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la alimentación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233795" y="5072592"/>
            <a:ext cx="3912678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los servicios básicos en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4188874" y="4487550"/>
            <a:ext cx="3660715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Calidad y espacios de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4222025" y="3898400"/>
            <a:ext cx="2630037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 la seguridad social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4199852" y="3277751"/>
            <a:ext cx="2699711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servicios de salud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4224498" y="2746001"/>
            <a:ext cx="2128801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Rezago educativo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21 Cerrar llave"/>
          <p:cNvSpPr/>
          <p:nvPr/>
        </p:nvSpPr>
        <p:spPr bwMode="auto">
          <a:xfrm>
            <a:off x="8061200" y="2695698"/>
            <a:ext cx="346525" cy="3276601"/>
          </a:xfrm>
          <a:prstGeom prst="righ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Times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 rot="5400000">
            <a:off x="7656125" y="4359400"/>
            <a:ext cx="1905000" cy="400110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latin typeface="Tahoma" pitchFamily="34" charset="0"/>
                <a:cs typeface="Tahoma" pitchFamily="34" charset="0"/>
              </a:rPr>
              <a:t>Carencias</a:t>
            </a:r>
            <a:endParaRPr lang="en-US" sz="2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3056800" y="955997"/>
            <a:ext cx="52101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Miles de personas</a:t>
            </a:r>
            <a:endParaRPr lang="es-ES" sz="1800" b="1" u="sng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526" y="1232063"/>
            <a:ext cx="8106121" cy="5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2162008" y="191888"/>
            <a:ext cx="8038882" cy="83306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Cambio en el número de personas en pobreza</a:t>
            </a:r>
            <a:r>
              <a:rPr lang="es-MX" sz="2200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es-MX" sz="2200" b="1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  <a:p>
            <a:pPr eaLnBrk="0" hangingPunct="0">
              <a:defRPr/>
            </a:pP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Yucatán, 2008-2010</a:t>
            </a:r>
          </a:p>
          <a:p>
            <a:pPr eaLnBrk="0" hangingPunct="0">
              <a:defRPr/>
            </a:pPr>
            <a:endParaRPr lang="es-ES" sz="2200" b="1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966275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736925" y="1471875"/>
            <a:ext cx="1155700" cy="369332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MX" sz="1800" b="1" dirty="0" smtClean="0">
                <a:latin typeface="Tahoma" pitchFamily="34" charset="0"/>
                <a:cs typeface="Tahoma" pitchFamily="34" charset="0"/>
              </a:rPr>
              <a:t>Pobreza</a:t>
            </a:r>
            <a:endParaRPr lang="en-US" sz="1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333000" y="2001650"/>
            <a:ext cx="26670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Población con ingreso menor a la línea de bienestar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800250" y="5715825"/>
            <a:ext cx="2921000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la alimentación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5041295" y="5013217"/>
            <a:ext cx="3189823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los servicios básicos en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4996375" y="4428175"/>
            <a:ext cx="2984410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Calidad y espacios de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5029526" y="3839025"/>
            <a:ext cx="2144146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 la seguridad social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5007353" y="3218376"/>
            <a:ext cx="2200948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servicios de salud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5031998" y="2686626"/>
            <a:ext cx="2128801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Rezago educativo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21 Cerrar llave"/>
          <p:cNvSpPr/>
          <p:nvPr/>
        </p:nvSpPr>
        <p:spPr bwMode="auto">
          <a:xfrm>
            <a:off x="8061200" y="2695698"/>
            <a:ext cx="346525" cy="3276601"/>
          </a:xfrm>
          <a:prstGeom prst="righ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Times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 rot="5400000">
            <a:off x="7656125" y="4359400"/>
            <a:ext cx="1905000" cy="400110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latin typeface="Tahoma" pitchFamily="34" charset="0"/>
                <a:cs typeface="Tahoma" pitchFamily="34" charset="0"/>
              </a:rPr>
              <a:t>Carencias</a:t>
            </a:r>
            <a:endParaRPr lang="en-US" sz="2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2783675" y="955997"/>
            <a:ext cx="52101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Miles de personas</a:t>
            </a:r>
            <a:endParaRPr lang="es-ES" sz="1800" b="1" u="sng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51" y="1255812"/>
            <a:ext cx="8106121" cy="5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2162008" y="191888"/>
            <a:ext cx="8038882" cy="83306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Cambio en el número de personas en pobreza</a:t>
            </a:r>
            <a:r>
              <a:rPr lang="es-MX" sz="2200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es-MX" sz="2200" b="1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  <a:p>
            <a:pPr eaLnBrk="0" hangingPunct="0">
              <a:defRPr/>
            </a:pP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Zacatecas, 2008-2010</a:t>
            </a:r>
          </a:p>
          <a:p>
            <a:pPr eaLnBrk="0" hangingPunct="0">
              <a:defRPr/>
            </a:pPr>
            <a:endParaRPr lang="es-ES" sz="2200" b="1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966275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893800" y="1471875"/>
            <a:ext cx="1155700" cy="369332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MX" sz="1800" b="1" dirty="0" smtClean="0">
                <a:latin typeface="Tahoma" pitchFamily="34" charset="0"/>
                <a:cs typeface="Tahoma" pitchFamily="34" charset="0"/>
              </a:rPr>
              <a:t>Pobreza</a:t>
            </a:r>
            <a:endParaRPr lang="en-US" sz="1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489875" y="2001650"/>
            <a:ext cx="26670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Población con ingreso menor a la línea de bienestar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004625" y="5715825"/>
            <a:ext cx="2921000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la alimentación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597546" y="5025092"/>
            <a:ext cx="2535162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los servicios básicos en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4331375" y="4428175"/>
            <a:ext cx="2984410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Calidad y espacios de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4364526" y="3839025"/>
            <a:ext cx="2144146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 la seguridad social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4342353" y="3218376"/>
            <a:ext cx="2200948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servicios de salud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4366998" y="2686626"/>
            <a:ext cx="2128801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Rezago educativo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21 Cerrar llave"/>
          <p:cNvSpPr/>
          <p:nvPr/>
        </p:nvSpPr>
        <p:spPr bwMode="auto">
          <a:xfrm>
            <a:off x="8061200" y="2695698"/>
            <a:ext cx="346525" cy="3276601"/>
          </a:xfrm>
          <a:prstGeom prst="righ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Times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 rot="5400000">
            <a:off x="7656125" y="4359400"/>
            <a:ext cx="1905000" cy="400110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latin typeface="Tahoma" pitchFamily="34" charset="0"/>
                <a:cs typeface="Tahoma" pitchFamily="34" charset="0"/>
              </a:rPr>
              <a:t>Carencias</a:t>
            </a:r>
            <a:endParaRPr lang="en-US" sz="2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2783675" y="955997"/>
            <a:ext cx="52101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Miles de personas</a:t>
            </a:r>
            <a:endParaRPr lang="es-ES" sz="1800" b="1" u="sng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Componentes de la Pobreza extrema por entidad federativa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901" y="1327063"/>
            <a:ext cx="8106121" cy="5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2162008" y="191888"/>
            <a:ext cx="6791987" cy="83306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Cambio en el número de personas en pobreza extrema,</a:t>
            </a:r>
            <a:r>
              <a:rPr lang="es-MX" sz="2200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Aguascalientes, 2008-2010</a:t>
            </a:r>
          </a:p>
          <a:p>
            <a:pPr eaLnBrk="0" hangingPunct="0">
              <a:defRPr/>
            </a:pPr>
            <a:endParaRPr lang="es-ES" sz="2200" b="1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966275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068203" y="1566875"/>
            <a:ext cx="2185047" cy="369332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MX" sz="1800" b="1" dirty="0" smtClean="0">
                <a:latin typeface="Tahoma" pitchFamily="34" charset="0"/>
                <a:cs typeface="Tahoma" pitchFamily="34" charset="0"/>
              </a:rPr>
              <a:t>Pobreza extrema</a:t>
            </a:r>
            <a:endParaRPr lang="en-US" sz="1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873812" y="2108525"/>
            <a:ext cx="2933688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Población con ingreso menor a la línea de bienestar mínimo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370250" y="5763325"/>
            <a:ext cx="2921000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la alimentación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3901330" y="5108205"/>
            <a:ext cx="25527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los servicios básicos en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6100750" y="4475675"/>
            <a:ext cx="20066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Calidad y espacios de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062650" y="3874650"/>
            <a:ext cx="21844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 la seguridad social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6088050" y="3277750"/>
            <a:ext cx="23241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servicios</a:t>
            </a:r>
          </a:p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 de salud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6100750" y="2769750"/>
            <a:ext cx="2921000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Rezago educativo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21 Cerrar llave"/>
          <p:cNvSpPr/>
          <p:nvPr/>
        </p:nvSpPr>
        <p:spPr bwMode="auto">
          <a:xfrm>
            <a:off x="7894950" y="2707573"/>
            <a:ext cx="346525" cy="3276601"/>
          </a:xfrm>
          <a:prstGeom prst="righ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Times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 rot="5400000">
            <a:off x="7620500" y="4371275"/>
            <a:ext cx="1905000" cy="400110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latin typeface="Tahoma" pitchFamily="34" charset="0"/>
                <a:cs typeface="Tahoma" pitchFamily="34" charset="0"/>
              </a:rPr>
              <a:t>Carencias</a:t>
            </a:r>
            <a:endParaRPr lang="en-US" sz="2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3413050" y="1027247"/>
            <a:ext cx="52101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Miles de personas</a:t>
            </a:r>
            <a:endParaRPr lang="es-ES" sz="1800" b="1" u="sng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8651" y="1243938"/>
            <a:ext cx="8106121" cy="5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966275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-61625" y="5692075"/>
            <a:ext cx="2921000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la alimentación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-136170" y="5013205"/>
            <a:ext cx="25527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los servicios básicos en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388733" y="4440056"/>
            <a:ext cx="20066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Calidad y espacios </a:t>
            </a:r>
          </a:p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de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243778" y="3803407"/>
            <a:ext cx="21844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 la seguridad social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558149" y="3194628"/>
            <a:ext cx="1833246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</a:t>
            </a:r>
          </a:p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servicios de salud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2538250" y="2698500"/>
            <a:ext cx="2921000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Rezago educativo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21 Cerrar llave"/>
          <p:cNvSpPr/>
          <p:nvPr/>
        </p:nvSpPr>
        <p:spPr bwMode="auto">
          <a:xfrm>
            <a:off x="8191825" y="2743198"/>
            <a:ext cx="346525" cy="3276601"/>
          </a:xfrm>
          <a:prstGeom prst="righ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Times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 rot="5400000">
            <a:off x="7917375" y="4406900"/>
            <a:ext cx="1905000" cy="400110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latin typeface="Tahoma" pitchFamily="34" charset="0"/>
                <a:cs typeface="Tahoma" pitchFamily="34" charset="0"/>
              </a:rPr>
              <a:t>Carencias</a:t>
            </a:r>
            <a:endParaRPr lang="en-US" sz="2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-42575" y="1003497"/>
            <a:ext cx="52101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Miles de personas</a:t>
            </a:r>
            <a:endParaRPr lang="es-ES" sz="1800" b="1" u="sng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 Título"/>
          <p:cNvSpPr txBox="1">
            <a:spLocks/>
          </p:cNvSpPr>
          <p:nvPr/>
        </p:nvSpPr>
        <p:spPr>
          <a:xfrm>
            <a:off x="2162008" y="191888"/>
            <a:ext cx="6791987" cy="83306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Cambio en el número de personas en pobreza extrema,</a:t>
            </a:r>
            <a:r>
              <a:rPr lang="es-MX" sz="2200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Baja California, 2008-2010</a:t>
            </a:r>
          </a:p>
          <a:p>
            <a:pPr eaLnBrk="0" hangingPunct="0">
              <a:defRPr/>
            </a:pPr>
            <a:endParaRPr lang="es-ES" sz="2200" b="1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2660078" y="1495625"/>
            <a:ext cx="2185047" cy="369332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MX" sz="1800" b="1" dirty="0" smtClean="0">
                <a:latin typeface="Tahoma" pitchFamily="34" charset="0"/>
                <a:cs typeface="Tahoma" pitchFamily="34" charset="0"/>
              </a:rPr>
              <a:t>Pobreza extrema</a:t>
            </a:r>
            <a:endParaRPr lang="en-US" sz="1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166260" y="1977900"/>
            <a:ext cx="2316240" cy="692497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Población con ingreso menor a la línea de bienestar mínimo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4901" y="1243938"/>
            <a:ext cx="8106121" cy="5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966275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734000" y="5751450"/>
            <a:ext cx="2921000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la alimentación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3402643" y="5036960"/>
            <a:ext cx="25527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los servicios básicos en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3488250" y="4404425"/>
            <a:ext cx="20066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Calidad y espacios de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450150" y="3803400"/>
            <a:ext cx="21844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 la seguridad social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3475550" y="3206500"/>
            <a:ext cx="23241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servicios</a:t>
            </a:r>
          </a:p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 de salud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377000" y="2722250"/>
            <a:ext cx="2921000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Rezago educativo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21 Cerrar llave"/>
          <p:cNvSpPr/>
          <p:nvPr/>
        </p:nvSpPr>
        <p:spPr bwMode="auto">
          <a:xfrm>
            <a:off x="7894950" y="2707573"/>
            <a:ext cx="346525" cy="3276601"/>
          </a:xfrm>
          <a:prstGeom prst="righ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Times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 rot="5400000">
            <a:off x="7620500" y="4371275"/>
            <a:ext cx="1905000" cy="400110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latin typeface="Tahoma" pitchFamily="34" charset="0"/>
                <a:cs typeface="Tahoma" pitchFamily="34" charset="0"/>
              </a:rPr>
              <a:t>Carencias</a:t>
            </a:r>
            <a:endParaRPr lang="en-US" sz="2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895550" y="1027247"/>
            <a:ext cx="52101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Miles de personas</a:t>
            </a:r>
            <a:endParaRPr lang="es-ES" sz="1800" b="1" u="sng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1 Título"/>
          <p:cNvSpPr txBox="1">
            <a:spLocks/>
          </p:cNvSpPr>
          <p:nvPr/>
        </p:nvSpPr>
        <p:spPr>
          <a:xfrm>
            <a:off x="2162008" y="191888"/>
            <a:ext cx="6791987" cy="83306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Cambio en el número de personas en pobreza extrema,</a:t>
            </a:r>
            <a:r>
              <a:rPr lang="es-MX" sz="2200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Baja California Sur, 2008-2010</a:t>
            </a:r>
          </a:p>
          <a:p>
            <a:pPr eaLnBrk="0" hangingPunct="0">
              <a:defRPr/>
            </a:pPr>
            <a:endParaRPr lang="es-ES" sz="2200" b="1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985703" y="1495625"/>
            <a:ext cx="2185047" cy="369332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MX" sz="1800" b="1" dirty="0" smtClean="0">
                <a:latin typeface="Tahoma" pitchFamily="34" charset="0"/>
                <a:cs typeface="Tahoma" pitchFamily="34" charset="0"/>
              </a:rPr>
              <a:t>Pobreza extrema</a:t>
            </a:r>
            <a:endParaRPr lang="en-US" sz="1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344437" y="2037275"/>
            <a:ext cx="2933688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Población con ingreso menor a la línea de bienestar mínimo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2150098" y="203763"/>
            <a:ext cx="7214717" cy="59188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Cambio en el número de personas en pobreza, según entidad federativa, 2008-2010</a:t>
            </a:r>
            <a:endParaRPr lang="es-ES" sz="2200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54400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20 Grupo"/>
          <p:cNvGrpSpPr/>
          <p:nvPr/>
        </p:nvGrpSpPr>
        <p:grpSpPr>
          <a:xfrm>
            <a:off x="320632" y="1104405"/>
            <a:ext cx="8206071" cy="5405158"/>
            <a:chOff x="261257" y="1140031"/>
            <a:chExt cx="8206071" cy="5369532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1738" t="1792"/>
            <a:stretch>
              <a:fillRect/>
            </a:stretch>
          </p:blipFill>
          <p:spPr bwMode="auto">
            <a:xfrm>
              <a:off x="261257" y="1140031"/>
              <a:ext cx="8206071" cy="5369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85903" t="85082" b="2212"/>
            <a:stretch>
              <a:fillRect/>
            </a:stretch>
          </p:blipFill>
          <p:spPr bwMode="auto">
            <a:xfrm>
              <a:off x="2066320" y="5712030"/>
              <a:ext cx="1187380" cy="700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-493825" y="9709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Miles de personas</a:t>
            </a:r>
            <a:endParaRPr lang="es-ES" sz="1000" b="1" u="sng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5787119" y="3839774"/>
          <a:ext cx="2786820" cy="13572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7948"/>
                <a:gridCol w="831350"/>
                <a:gridCol w="807522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Tahoma" pitchFamily="34" charset="0"/>
                          <a:cs typeface="Tahoma" pitchFamily="34" charset="0"/>
                        </a:rPr>
                        <a:t>2008</a:t>
                      </a:r>
                      <a:endParaRPr 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Tahoma" pitchFamily="34" charset="0"/>
                          <a:cs typeface="Tahoma" pitchFamily="34" charset="0"/>
                        </a:rPr>
                        <a:t>2010</a:t>
                      </a:r>
                      <a:endParaRPr 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468283"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Tahoma" pitchFamily="34" charset="0"/>
                          <a:cs typeface="Tahoma" pitchFamily="34" charset="0"/>
                        </a:rPr>
                        <a:t>Porcentaje</a:t>
                      </a:r>
                      <a:endParaRPr 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latin typeface="Tahoma" pitchFamily="34" charset="0"/>
                          <a:cs typeface="Tahoma" pitchFamily="34" charset="0"/>
                        </a:rPr>
                        <a:t>44.5</a:t>
                      </a:r>
                      <a:endParaRPr lang="en-US" sz="14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latin typeface="Tahoma" pitchFamily="34" charset="0"/>
                          <a:cs typeface="Tahoma" pitchFamily="34" charset="0"/>
                        </a:rPr>
                        <a:t>46.2</a:t>
                      </a:r>
                      <a:endParaRPr lang="en-US" sz="14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07807"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Tahoma" pitchFamily="34" charset="0"/>
                          <a:cs typeface="Tahoma" pitchFamily="34" charset="0"/>
                        </a:rPr>
                        <a:t>Millones de personas</a:t>
                      </a:r>
                      <a:endParaRPr 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latin typeface="Tahoma" pitchFamily="34" charset="0"/>
                          <a:cs typeface="Tahoma" pitchFamily="34" charset="0"/>
                        </a:rPr>
                        <a:t>48.8</a:t>
                      </a:r>
                      <a:endParaRPr lang="en-US" sz="14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latin typeface="Tahoma" pitchFamily="34" charset="0"/>
                          <a:cs typeface="Tahoma" pitchFamily="34" charset="0"/>
                        </a:rPr>
                        <a:t>52.0</a:t>
                      </a:r>
                      <a:endParaRPr lang="en-US" sz="14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34 CuadroTexto"/>
          <p:cNvSpPr txBox="1">
            <a:spLocks noChangeArrowheads="1"/>
          </p:cNvSpPr>
          <p:nvPr/>
        </p:nvSpPr>
        <p:spPr bwMode="auto">
          <a:xfrm>
            <a:off x="5510104" y="3245791"/>
            <a:ext cx="33725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400" b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Población en pobreza en los Estados Unidos Mexicanos</a:t>
            </a:r>
            <a:endParaRPr lang="es-ES" sz="1400" b="1" dirty="0">
              <a:solidFill>
                <a:schemeClr val="accent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6068287" y="5332041"/>
            <a:ext cx="2398816" cy="605622"/>
          </a:xfrm>
          <a:prstGeom prst="roundRect">
            <a:avLst>
              <a:gd name="adj" fmla="val 16667"/>
            </a:avLst>
          </a:prstGeom>
          <a:solidFill>
            <a:srgbClr val="3333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 eaLnBrk="0" hangingPunct="0">
              <a:defRPr/>
            </a:pPr>
            <a:r>
              <a:rPr lang="es-MX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Aumentó </a:t>
            </a:r>
          </a:p>
          <a:p>
            <a:pPr algn="ctr" eaLnBrk="0" hangingPunct="0">
              <a:defRPr/>
            </a:pPr>
            <a:r>
              <a:rPr lang="es-MX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3.2 millones personas </a:t>
            </a:r>
            <a:endParaRPr lang="es-MX" sz="1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966275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42125" y="5751450"/>
            <a:ext cx="2921000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la alimentación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3010768" y="5036960"/>
            <a:ext cx="25527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los servicios básicos en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3096375" y="4404425"/>
            <a:ext cx="20066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Calidad y espacios de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058275" y="3803400"/>
            <a:ext cx="21844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 la seguridad social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3083675" y="3206500"/>
            <a:ext cx="23241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servicios</a:t>
            </a:r>
          </a:p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 de salud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-14875" y="2722250"/>
            <a:ext cx="2921000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Rezago educativo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21 Cerrar llave"/>
          <p:cNvSpPr/>
          <p:nvPr/>
        </p:nvSpPr>
        <p:spPr bwMode="auto">
          <a:xfrm>
            <a:off x="7894950" y="2707573"/>
            <a:ext cx="346525" cy="3276601"/>
          </a:xfrm>
          <a:prstGeom prst="righ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Times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 rot="5400000">
            <a:off x="7620500" y="4371275"/>
            <a:ext cx="1905000" cy="400110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latin typeface="Tahoma" pitchFamily="34" charset="0"/>
                <a:cs typeface="Tahoma" pitchFamily="34" charset="0"/>
              </a:rPr>
              <a:t>Carencias</a:t>
            </a:r>
            <a:endParaRPr lang="en-US" sz="2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503675" y="1027247"/>
            <a:ext cx="52101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Miles de personas</a:t>
            </a:r>
            <a:endParaRPr lang="es-ES" sz="1800" b="1" u="sng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 Título"/>
          <p:cNvSpPr txBox="1">
            <a:spLocks/>
          </p:cNvSpPr>
          <p:nvPr/>
        </p:nvSpPr>
        <p:spPr>
          <a:xfrm>
            <a:off x="2162008" y="191888"/>
            <a:ext cx="6791987" cy="83306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Cambio en el número de personas en pobreza extrema,</a:t>
            </a:r>
            <a:r>
              <a:rPr lang="es-MX" sz="2200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Campeche, 2008-2010</a:t>
            </a:r>
          </a:p>
          <a:p>
            <a:pPr eaLnBrk="0" hangingPunct="0">
              <a:defRPr/>
            </a:pPr>
            <a:endParaRPr lang="es-ES" sz="2200" b="1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641328" y="1495625"/>
            <a:ext cx="2185047" cy="369332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MX" sz="1800" b="1" dirty="0" smtClean="0">
                <a:latin typeface="Tahoma" pitchFamily="34" charset="0"/>
                <a:cs typeface="Tahoma" pitchFamily="34" charset="0"/>
              </a:rPr>
              <a:t>Pobreza extrema</a:t>
            </a:r>
            <a:endParaRPr lang="en-US" sz="1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62" y="2037275"/>
            <a:ext cx="2933688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Población con ingreso menor a la línea de bienestar mínimo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0526" y="1303313"/>
            <a:ext cx="8106121" cy="5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401" y="1255813"/>
            <a:ext cx="8106121" cy="5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966275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1731500" y="5668325"/>
            <a:ext cx="2921000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la alimentación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400143" y="5036960"/>
            <a:ext cx="25527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los servicios básicos en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4485750" y="4404425"/>
            <a:ext cx="20066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Calidad y espacios de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4447650" y="3803400"/>
            <a:ext cx="21844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 la seguridad social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4473050" y="3206500"/>
            <a:ext cx="23241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servicios</a:t>
            </a:r>
          </a:p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 de salud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4485750" y="2722250"/>
            <a:ext cx="2921000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Rezago educativo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21 Cerrar llave"/>
          <p:cNvSpPr/>
          <p:nvPr/>
        </p:nvSpPr>
        <p:spPr bwMode="auto">
          <a:xfrm>
            <a:off x="7942450" y="2695698"/>
            <a:ext cx="346525" cy="3276601"/>
          </a:xfrm>
          <a:prstGeom prst="righ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Times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 rot="5400000">
            <a:off x="7668000" y="4359400"/>
            <a:ext cx="1905000" cy="400110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latin typeface="Tahoma" pitchFamily="34" charset="0"/>
                <a:cs typeface="Tahoma" pitchFamily="34" charset="0"/>
              </a:rPr>
              <a:t>Carencias</a:t>
            </a:r>
            <a:endParaRPr lang="en-US" sz="2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1869300" y="979747"/>
            <a:ext cx="52101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Miles de personas</a:t>
            </a:r>
            <a:endParaRPr lang="es-ES" sz="1800" b="1" u="sng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 Título"/>
          <p:cNvSpPr txBox="1">
            <a:spLocks/>
          </p:cNvSpPr>
          <p:nvPr/>
        </p:nvSpPr>
        <p:spPr>
          <a:xfrm>
            <a:off x="2162008" y="191888"/>
            <a:ext cx="6791987" cy="83306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Cambio en el número de personas en pobreza extrema,</a:t>
            </a:r>
            <a:r>
              <a:rPr lang="es-MX" sz="2200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Coahuila, 2008-2010</a:t>
            </a:r>
          </a:p>
          <a:p>
            <a:pPr eaLnBrk="0" hangingPunct="0">
              <a:defRPr/>
            </a:pPr>
            <a:endParaRPr lang="es-ES" sz="2200" b="1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4536328" y="1483750"/>
            <a:ext cx="2185047" cy="369332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MX" sz="1800" b="1" dirty="0" smtClean="0">
                <a:latin typeface="Tahoma" pitchFamily="34" charset="0"/>
                <a:cs typeface="Tahoma" pitchFamily="34" charset="0"/>
              </a:rPr>
              <a:t>Pobreza extrema</a:t>
            </a:r>
            <a:endParaRPr lang="en-US" sz="1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1235062" y="2037275"/>
            <a:ext cx="2933688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Población con ingreso menor a la línea de bienestar mínimo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5526" y="1232063"/>
            <a:ext cx="8106121" cy="5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966275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25633" y="5561450"/>
            <a:ext cx="1814366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la alimentación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-492357" y="4965710"/>
            <a:ext cx="25527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los servicios básicos en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8875" y="4392550"/>
            <a:ext cx="20066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Calidad y espacios de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-100475" y="3791525"/>
            <a:ext cx="21844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 la seguridad social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2098049" y="3265875"/>
            <a:ext cx="3400225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servicios de salud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-846125" y="2651000"/>
            <a:ext cx="2921000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Rezago educativo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21 Cerrar llave"/>
          <p:cNvSpPr/>
          <p:nvPr/>
        </p:nvSpPr>
        <p:spPr bwMode="auto">
          <a:xfrm>
            <a:off x="8372104" y="2695698"/>
            <a:ext cx="273121" cy="3276601"/>
          </a:xfrm>
          <a:prstGeom prst="righ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Times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 rot="5400000">
            <a:off x="8024250" y="4359400"/>
            <a:ext cx="1905000" cy="400110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latin typeface="Tahoma" pitchFamily="34" charset="0"/>
                <a:cs typeface="Tahoma" pitchFamily="34" charset="0"/>
              </a:rPr>
              <a:t>Carencias</a:t>
            </a:r>
            <a:endParaRPr lang="en-US" sz="2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-244450" y="955997"/>
            <a:ext cx="52101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Miles de personas</a:t>
            </a:r>
            <a:endParaRPr lang="es-ES" sz="1800" b="1" u="sng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 Título"/>
          <p:cNvSpPr txBox="1">
            <a:spLocks/>
          </p:cNvSpPr>
          <p:nvPr/>
        </p:nvSpPr>
        <p:spPr>
          <a:xfrm>
            <a:off x="2162008" y="191888"/>
            <a:ext cx="6791987" cy="83306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Cambio en el número de personas en pobreza extrema,</a:t>
            </a:r>
            <a:r>
              <a:rPr lang="es-MX" sz="2200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Colima, 2008-2010</a:t>
            </a:r>
          </a:p>
          <a:p>
            <a:pPr eaLnBrk="0" hangingPunct="0">
              <a:defRPr/>
            </a:pPr>
            <a:endParaRPr lang="es-ES" sz="2200" b="1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724397" y="1305625"/>
            <a:ext cx="1282534" cy="646331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MX" sz="1800" b="1" dirty="0" smtClean="0">
                <a:latin typeface="Tahoma" pitchFamily="34" charset="0"/>
                <a:cs typeface="Tahoma" pitchFamily="34" charset="0"/>
              </a:rPr>
              <a:t>Pobreza extrema</a:t>
            </a:r>
            <a:endParaRPr lang="en-US" sz="1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1" y="1930400"/>
            <a:ext cx="2042556" cy="692497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Población con ingreso menor a la línea de bienestar mínimo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026" y="1196438"/>
            <a:ext cx="8106121" cy="5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966275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334625" y="5680200"/>
            <a:ext cx="2921000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la alimentación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5932018" y="4930085"/>
            <a:ext cx="25527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los servicios básicos en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5934500" y="4345050"/>
            <a:ext cx="20066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Calidad y espacios de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711400" y="3779650"/>
            <a:ext cx="21844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 la seguridad social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5874300" y="3159000"/>
            <a:ext cx="23241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servicios</a:t>
            </a:r>
          </a:p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 de salud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5922625" y="2639125"/>
            <a:ext cx="2921000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Rezago educativo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21 Cerrar llave"/>
          <p:cNvSpPr/>
          <p:nvPr/>
        </p:nvSpPr>
        <p:spPr bwMode="auto">
          <a:xfrm>
            <a:off x="7942450" y="2695698"/>
            <a:ext cx="346525" cy="3276601"/>
          </a:xfrm>
          <a:prstGeom prst="righ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Times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 rot="5400000">
            <a:off x="7668000" y="4359400"/>
            <a:ext cx="1905000" cy="400110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latin typeface="Tahoma" pitchFamily="34" charset="0"/>
                <a:cs typeface="Tahoma" pitchFamily="34" charset="0"/>
              </a:rPr>
              <a:t>Carencias</a:t>
            </a:r>
            <a:endParaRPr lang="en-US" sz="2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2712425" y="979747"/>
            <a:ext cx="52101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Miles de personas</a:t>
            </a:r>
            <a:endParaRPr lang="es-ES" sz="1800" b="1" u="sng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 Título"/>
          <p:cNvSpPr txBox="1">
            <a:spLocks/>
          </p:cNvSpPr>
          <p:nvPr/>
        </p:nvSpPr>
        <p:spPr>
          <a:xfrm>
            <a:off x="2162008" y="191888"/>
            <a:ext cx="6791987" cy="83306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Cambio en el número de personas en pobreza extrema,</a:t>
            </a:r>
            <a:r>
              <a:rPr lang="es-MX" sz="2200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Chiapas, 2008-2010</a:t>
            </a:r>
          </a:p>
          <a:p>
            <a:pPr eaLnBrk="0" hangingPunct="0">
              <a:defRPr/>
            </a:pPr>
            <a:endParaRPr lang="es-ES" sz="2200" b="1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5949550" y="1424378"/>
            <a:ext cx="2185047" cy="369332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MX" sz="1800" b="1" dirty="0" smtClean="0">
                <a:latin typeface="Tahoma" pitchFamily="34" charset="0"/>
                <a:cs typeface="Tahoma" pitchFamily="34" charset="0"/>
              </a:rPr>
              <a:t>Pobreza extrema</a:t>
            </a:r>
            <a:endParaRPr lang="en-US" sz="1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2731312" y="1942275"/>
            <a:ext cx="2933688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Población con ingreso menor a la línea de bienestar mínimo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8651" y="1232063"/>
            <a:ext cx="8106121" cy="5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966275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289625" y="5668325"/>
            <a:ext cx="2921000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la alimentación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851393" y="4930085"/>
            <a:ext cx="25527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los servicios básicos en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4842000" y="4333175"/>
            <a:ext cx="20066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Calidad y espacios de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4839525" y="3767775"/>
            <a:ext cx="21844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 la seguridad social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4841175" y="3147125"/>
            <a:ext cx="23241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servicios</a:t>
            </a:r>
          </a:p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 de salud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4865750" y="2639125"/>
            <a:ext cx="2921000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Rezago educativo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21 Cerrar llave"/>
          <p:cNvSpPr/>
          <p:nvPr/>
        </p:nvSpPr>
        <p:spPr bwMode="auto">
          <a:xfrm>
            <a:off x="7942450" y="2695698"/>
            <a:ext cx="346525" cy="3276601"/>
          </a:xfrm>
          <a:prstGeom prst="righ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Times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 rot="5400000">
            <a:off x="7668000" y="4359400"/>
            <a:ext cx="1905000" cy="400110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latin typeface="Tahoma" pitchFamily="34" charset="0"/>
                <a:cs typeface="Tahoma" pitchFamily="34" charset="0"/>
              </a:rPr>
              <a:t>Carencias</a:t>
            </a:r>
            <a:endParaRPr lang="en-US" sz="2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2712425" y="979747"/>
            <a:ext cx="52101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Miles de personas</a:t>
            </a:r>
            <a:endParaRPr lang="es-ES" sz="1800" b="1" u="sng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 Título"/>
          <p:cNvSpPr txBox="1">
            <a:spLocks/>
          </p:cNvSpPr>
          <p:nvPr/>
        </p:nvSpPr>
        <p:spPr>
          <a:xfrm>
            <a:off x="2162008" y="191888"/>
            <a:ext cx="6791987" cy="83306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Cambio en el número de personas en pobreza extrema,</a:t>
            </a:r>
            <a:r>
              <a:rPr lang="es-MX" sz="2200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Chihuahua, 2008-2010</a:t>
            </a:r>
          </a:p>
          <a:p>
            <a:pPr eaLnBrk="0" hangingPunct="0">
              <a:defRPr/>
            </a:pPr>
            <a:endParaRPr lang="es-ES" sz="2200" b="1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2410703" y="1471875"/>
            <a:ext cx="2185047" cy="369332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MX" sz="1800" b="1" dirty="0" smtClean="0">
                <a:latin typeface="Tahoma" pitchFamily="34" charset="0"/>
                <a:cs typeface="Tahoma" pitchFamily="34" charset="0"/>
              </a:rPr>
              <a:t>Pobreza extrema</a:t>
            </a:r>
            <a:endParaRPr lang="en-US" sz="1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1710062" y="1954150"/>
            <a:ext cx="2933688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Población con ingreso menor a la línea de bienestar mínimo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026" y="1267688"/>
            <a:ext cx="8106121" cy="5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966275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109000" y="5668325"/>
            <a:ext cx="2921000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la alimentación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5777643" y="4977585"/>
            <a:ext cx="25527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los servicios básicos en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3761375" y="4416300"/>
            <a:ext cx="20066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Calidad y espacios de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5801400" y="3803400"/>
            <a:ext cx="21844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 la seguridad social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5779300" y="3194625"/>
            <a:ext cx="23241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servicios</a:t>
            </a:r>
          </a:p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 de salud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5803873" y="2662876"/>
            <a:ext cx="2921000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Rezago educativo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21 Cerrar llave"/>
          <p:cNvSpPr/>
          <p:nvPr/>
        </p:nvSpPr>
        <p:spPr bwMode="auto">
          <a:xfrm>
            <a:off x="7942450" y="2695698"/>
            <a:ext cx="346525" cy="3276601"/>
          </a:xfrm>
          <a:prstGeom prst="righ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Times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 rot="5400000">
            <a:off x="7668000" y="4359400"/>
            <a:ext cx="1905000" cy="400110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latin typeface="Tahoma" pitchFamily="34" charset="0"/>
                <a:cs typeface="Tahoma" pitchFamily="34" charset="0"/>
              </a:rPr>
              <a:t>Carencias</a:t>
            </a:r>
            <a:endParaRPr lang="en-US" sz="2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2712425" y="979747"/>
            <a:ext cx="52101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Miles de personas</a:t>
            </a:r>
            <a:endParaRPr lang="es-ES" sz="1800" b="1" u="sng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 Título"/>
          <p:cNvSpPr txBox="1">
            <a:spLocks/>
          </p:cNvSpPr>
          <p:nvPr/>
        </p:nvSpPr>
        <p:spPr>
          <a:xfrm>
            <a:off x="2162008" y="191888"/>
            <a:ext cx="6791987" cy="83306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Cambio en el número de personas en pobreza extrema,</a:t>
            </a:r>
            <a:r>
              <a:rPr lang="es-MX" sz="2200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Distrito Federal, 2008-2010</a:t>
            </a:r>
          </a:p>
          <a:p>
            <a:pPr eaLnBrk="0" hangingPunct="0">
              <a:defRPr/>
            </a:pPr>
            <a:endParaRPr lang="es-ES" sz="2200" b="1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3301328" y="1495625"/>
            <a:ext cx="2185047" cy="369332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MX" sz="1800" b="1" dirty="0" smtClean="0">
                <a:latin typeface="Tahoma" pitchFamily="34" charset="0"/>
                <a:cs typeface="Tahoma" pitchFamily="34" charset="0"/>
              </a:rPr>
              <a:t>Pobreza extrema</a:t>
            </a:r>
            <a:endParaRPr lang="en-US" sz="1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2660062" y="2037275"/>
            <a:ext cx="2933688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Población con ingreso menor a la línea de bienestar mínimo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776" y="1267688"/>
            <a:ext cx="8106121" cy="5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966275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674000" y="5668325"/>
            <a:ext cx="2921000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la alimentación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5777643" y="4977585"/>
            <a:ext cx="25527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los servicios básicos en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5768250" y="4416300"/>
            <a:ext cx="20066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Calidad y espacios de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485775" y="3803400"/>
            <a:ext cx="21844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 la seguridad social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5779300" y="3194625"/>
            <a:ext cx="23241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servicios</a:t>
            </a:r>
          </a:p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 de salud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5803873" y="2662876"/>
            <a:ext cx="2921000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Rezago educativo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21 Cerrar llave"/>
          <p:cNvSpPr/>
          <p:nvPr/>
        </p:nvSpPr>
        <p:spPr bwMode="auto">
          <a:xfrm>
            <a:off x="7942450" y="2695698"/>
            <a:ext cx="346525" cy="3276601"/>
          </a:xfrm>
          <a:prstGeom prst="righ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Times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 rot="5400000">
            <a:off x="7668000" y="4359400"/>
            <a:ext cx="1905000" cy="400110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latin typeface="Tahoma" pitchFamily="34" charset="0"/>
                <a:cs typeface="Tahoma" pitchFamily="34" charset="0"/>
              </a:rPr>
              <a:t>Carencias</a:t>
            </a:r>
            <a:endParaRPr lang="en-US" sz="2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2712425" y="979747"/>
            <a:ext cx="52101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Miles de personas</a:t>
            </a:r>
            <a:endParaRPr lang="es-ES" sz="1800" b="1" u="sng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 Título"/>
          <p:cNvSpPr txBox="1">
            <a:spLocks/>
          </p:cNvSpPr>
          <p:nvPr/>
        </p:nvSpPr>
        <p:spPr>
          <a:xfrm>
            <a:off x="2162008" y="191888"/>
            <a:ext cx="6791987" cy="83306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Cambio en el número de personas en pobreza extrema,</a:t>
            </a:r>
            <a:r>
              <a:rPr lang="es-MX" sz="2200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Durango, 2008-2010</a:t>
            </a:r>
          </a:p>
          <a:p>
            <a:pPr eaLnBrk="0" hangingPunct="0">
              <a:defRPr/>
            </a:pPr>
            <a:endParaRPr lang="es-ES" sz="2200" b="1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5925703" y="1483750"/>
            <a:ext cx="2185047" cy="369332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MX" sz="1800" b="1" dirty="0" smtClean="0">
                <a:latin typeface="Tahoma" pitchFamily="34" charset="0"/>
                <a:cs typeface="Tahoma" pitchFamily="34" charset="0"/>
              </a:rPr>
              <a:t>Pobreza extrema</a:t>
            </a:r>
            <a:endParaRPr lang="en-US" sz="1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2683812" y="1966025"/>
            <a:ext cx="2933688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Población con ingreso menor a la línea de bienestar mínimo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526" y="1184563"/>
            <a:ext cx="8106121" cy="5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966275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662125" y="5668325"/>
            <a:ext cx="2921000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la alimentación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5765768" y="4977585"/>
            <a:ext cx="25527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los servicios básicos en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5756375" y="4416300"/>
            <a:ext cx="20066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Calidad y espacios de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331400" y="3803400"/>
            <a:ext cx="21844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 la seguridad social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5767425" y="3194625"/>
            <a:ext cx="23241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servicios</a:t>
            </a:r>
          </a:p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 de salud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5791998" y="2662876"/>
            <a:ext cx="2921000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Rezago educativo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21 Cerrar llave"/>
          <p:cNvSpPr/>
          <p:nvPr/>
        </p:nvSpPr>
        <p:spPr bwMode="auto">
          <a:xfrm>
            <a:off x="7942450" y="2695698"/>
            <a:ext cx="346525" cy="3276601"/>
          </a:xfrm>
          <a:prstGeom prst="righ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Times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 rot="5400000">
            <a:off x="7668000" y="4359400"/>
            <a:ext cx="1905000" cy="400110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latin typeface="Tahoma" pitchFamily="34" charset="0"/>
                <a:cs typeface="Tahoma" pitchFamily="34" charset="0"/>
              </a:rPr>
              <a:t>Carencias</a:t>
            </a:r>
            <a:endParaRPr lang="en-US" sz="2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2379925" y="967872"/>
            <a:ext cx="52101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Miles de personas</a:t>
            </a:r>
            <a:endParaRPr lang="es-ES" sz="1800" b="1" u="sng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 Título"/>
          <p:cNvSpPr txBox="1">
            <a:spLocks/>
          </p:cNvSpPr>
          <p:nvPr/>
        </p:nvSpPr>
        <p:spPr>
          <a:xfrm>
            <a:off x="2162008" y="191888"/>
            <a:ext cx="6791987" cy="83306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Cambio en el número de personas en pobreza extrema,</a:t>
            </a:r>
            <a:r>
              <a:rPr lang="es-MX" sz="2200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Guanajuato, 2008-2010</a:t>
            </a:r>
          </a:p>
          <a:p>
            <a:pPr eaLnBrk="0" hangingPunct="0">
              <a:defRPr/>
            </a:pPr>
            <a:endParaRPr lang="es-ES" sz="2200" b="1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3289453" y="1471875"/>
            <a:ext cx="2185047" cy="369332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MX" sz="1800" b="1" dirty="0" smtClean="0">
                <a:latin typeface="Tahoma" pitchFamily="34" charset="0"/>
                <a:cs typeface="Tahoma" pitchFamily="34" charset="0"/>
              </a:rPr>
              <a:t>Pobreza extrema</a:t>
            </a:r>
            <a:endParaRPr lang="en-US" sz="1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2636312" y="2001650"/>
            <a:ext cx="2933688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Población con ingreso menor a la línea de bienestar mínimo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151" y="1172688"/>
            <a:ext cx="8106121" cy="5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966275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990250" y="5668325"/>
            <a:ext cx="2921000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la alimentación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5302643" y="4977585"/>
            <a:ext cx="25527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los servicios básicos en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5293250" y="4416300"/>
            <a:ext cx="20066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Calidad y espacios de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5243275" y="3803400"/>
            <a:ext cx="21844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 la seguridad social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5268675" y="3194625"/>
            <a:ext cx="23241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servicios</a:t>
            </a:r>
          </a:p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 de salud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2170123" y="2662876"/>
            <a:ext cx="2921000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Rezago educativo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21 Cerrar llave"/>
          <p:cNvSpPr/>
          <p:nvPr/>
        </p:nvSpPr>
        <p:spPr bwMode="auto">
          <a:xfrm>
            <a:off x="7942450" y="2695698"/>
            <a:ext cx="346525" cy="3276601"/>
          </a:xfrm>
          <a:prstGeom prst="righ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Times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 rot="5400000">
            <a:off x="7668000" y="4359400"/>
            <a:ext cx="1905000" cy="400110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latin typeface="Tahoma" pitchFamily="34" charset="0"/>
                <a:cs typeface="Tahoma" pitchFamily="34" charset="0"/>
              </a:rPr>
              <a:t>Carencias</a:t>
            </a:r>
            <a:endParaRPr lang="en-US" sz="2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2379925" y="967872"/>
            <a:ext cx="52101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Miles de personas</a:t>
            </a:r>
            <a:endParaRPr lang="es-ES" sz="1800" b="1" u="sng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 Título"/>
          <p:cNvSpPr txBox="1">
            <a:spLocks/>
          </p:cNvSpPr>
          <p:nvPr/>
        </p:nvSpPr>
        <p:spPr>
          <a:xfrm>
            <a:off x="2162008" y="191888"/>
            <a:ext cx="6791987" cy="83306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Cambio en el número de personas en pobreza extrema,</a:t>
            </a:r>
            <a:r>
              <a:rPr lang="es-MX" sz="2200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Guerrero, 2008-2010</a:t>
            </a:r>
          </a:p>
          <a:p>
            <a:pPr eaLnBrk="0" hangingPunct="0">
              <a:defRPr/>
            </a:pPr>
            <a:endParaRPr lang="es-ES" sz="2200" b="1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5355703" y="1412500"/>
            <a:ext cx="2185047" cy="369332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MX" sz="1800" b="1" dirty="0" smtClean="0">
                <a:latin typeface="Tahoma" pitchFamily="34" charset="0"/>
                <a:cs typeface="Tahoma" pitchFamily="34" charset="0"/>
              </a:rPr>
              <a:t>Pobreza extrema</a:t>
            </a:r>
            <a:endParaRPr lang="en-US" sz="1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2173187" y="2037275"/>
            <a:ext cx="2933688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Población con ingreso menor a la línea de bienestar mínimo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276" y="1255813"/>
            <a:ext cx="8106121" cy="5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966275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643375" y="5680200"/>
            <a:ext cx="2921000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la alimentación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5908268" y="4977585"/>
            <a:ext cx="25527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los servicios básicos en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5910750" y="4428175"/>
            <a:ext cx="20066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Calidad y espacios de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5896400" y="3815275"/>
            <a:ext cx="21844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 la seguridad social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5921800" y="3206500"/>
            <a:ext cx="23241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servicios</a:t>
            </a:r>
          </a:p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 de salud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2906373" y="2746001"/>
            <a:ext cx="2921000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Rezago educativo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21 Cerrar llave"/>
          <p:cNvSpPr/>
          <p:nvPr/>
        </p:nvSpPr>
        <p:spPr bwMode="auto">
          <a:xfrm>
            <a:off x="7942450" y="2695698"/>
            <a:ext cx="346525" cy="3276601"/>
          </a:xfrm>
          <a:prstGeom prst="righ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Times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 rot="5400000">
            <a:off x="7668000" y="4359400"/>
            <a:ext cx="1905000" cy="400110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latin typeface="Tahoma" pitchFamily="34" charset="0"/>
                <a:cs typeface="Tahoma" pitchFamily="34" charset="0"/>
              </a:rPr>
              <a:t>Carencias</a:t>
            </a:r>
            <a:endParaRPr lang="en-US" sz="2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3187425" y="967872"/>
            <a:ext cx="52101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Miles de personas</a:t>
            </a:r>
            <a:endParaRPr lang="es-ES" sz="1800" b="1" u="sng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 Título"/>
          <p:cNvSpPr txBox="1">
            <a:spLocks/>
          </p:cNvSpPr>
          <p:nvPr/>
        </p:nvSpPr>
        <p:spPr>
          <a:xfrm>
            <a:off x="2162008" y="191888"/>
            <a:ext cx="6791987" cy="83306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Cambio en el número de personas en pobreza extrema,</a:t>
            </a:r>
            <a:r>
              <a:rPr lang="es-MX" sz="2200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Hidalgo, 2008-2010</a:t>
            </a:r>
          </a:p>
          <a:p>
            <a:pPr eaLnBrk="0" hangingPunct="0">
              <a:defRPr/>
            </a:pPr>
            <a:endParaRPr lang="es-ES" sz="2200" b="1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6020703" y="1495625"/>
            <a:ext cx="2185047" cy="646331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MX" sz="1800" b="1" dirty="0" smtClean="0">
                <a:latin typeface="Tahoma" pitchFamily="34" charset="0"/>
                <a:cs typeface="Tahoma" pitchFamily="34" charset="0"/>
              </a:rPr>
              <a:t>Pobreza extrema.</a:t>
            </a:r>
            <a:endParaRPr lang="en-US" sz="1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2778812" y="2037275"/>
            <a:ext cx="2933688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Población con ingreso menor a la línea de bienestar mínimo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1966275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903" y="1280875"/>
            <a:ext cx="7486776" cy="5016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2114505" y="227513"/>
            <a:ext cx="7029495" cy="83306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Población en pobreza, </a:t>
            </a:r>
          </a:p>
          <a:p>
            <a:pPr eaLnBrk="0" hangingPunct="0">
              <a:defRPr/>
            </a:pP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según entidad federativa</a:t>
            </a:r>
            <a:r>
              <a:rPr lang="es-MX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2008-2010</a:t>
            </a:r>
            <a:endParaRPr lang="es-ES" sz="2200" b="1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901" y="1208313"/>
            <a:ext cx="8106121" cy="5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966275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1577125" y="5680200"/>
            <a:ext cx="2921000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la alimentación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020143" y="4882585"/>
            <a:ext cx="25527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los servicios básicos en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4022625" y="4333175"/>
            <a:ext cx="20066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Calidad y espacios de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4008275" y="3720275"/>
            <a:ext cx="21844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 la seguridad social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4033675" y="3111500"/>
            <a:ext cx="23241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servicios</a:t>
            </a:r>
          </a:p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 de salud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2621373" y="2651001"/>
            <a:ext cx="2921000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Rezago educativo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21 Cerrar llave"/>
          <p:cNvSpPr/>
          <p:nvPr/>
        </p:nvSpPr>
        <p:spPr bwMode="auto">
          <a:xfrm>
            <a:off x="7942450" y="2695698"/>
            <a:ext cx="346525" cy="3276601"/>
          </a:xfrm>
          <a:prstGeom prst="righ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Times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 rot="5400000">
            <a:off x="7668000" y="4359400"/>
            <a:ext cx="1905000" cy="400110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latin typeface="Tahoma" pitchFamily="34" charset="0"/>
                <a:cs typeface="Tahoma" pitchFamily="34" charset="0"/>
              </a:rPr>
              <a:t>Carencias</a:t>
            </a:r>
            <a:endParaRPr lang="en-US" sz="2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1524925" y="967872"/>
            <a:ext cx="52101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Miles de personas</a:t>
            </a:r>
            <a:endParaRPr lang="es-ES" sz="1800" b="1" u="sng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 Título"/>
          <p:cNvSpPr txBox="1">
            <a:spLocks/>
          </p:cNvSpPr>
          <p:nvPr/>
        </p:nvSpPr>
        <p:spPr>
          <a:xfrm>
            <a:off x="2162008" y="191888"/>
            <a:ext cx="6791987" cy="83306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Cambio en el número de personas en pobreza extrema,</a:t>
            </a:r>
            <a:r>
              <a:rPr lang="es-MX" sz="2200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Jalisco, 2008-2010</a:t>
            </a:r>
          </a:p>
          <a:p>
            <a:pPr eaLnBrk="0" hangingPunct="0">
              <a:defRPr/>
            </a:pPr>
            <a:endParaRPr lang="es-ES" sz="2200" b="1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1389453" y="1495625"/>
            <a:ext cx="2185047" cy="369332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MX" sz="1800" b="1" dirty="0" smtClean="0">
                <a:latin typeface="Tahoma" pitchFamily="34" charset="0"/>
                <a:cs typeface="Tahoma" pitchFamily="34" charset="0"/>
              </a:rPr>
              <a:t>Pobreza extrema</a:t>
            </a:r>
            <a:endParaRPr lang="en-US" sz="1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748187" y="2037275"/>
            <a:ext cx="2933688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Población con ingreso menor a la línea de bienestar mínimo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966275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1577125" y="5680200"/>
            <a:ext cx="2921000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la alimentación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020143" y="4882585"/>
            <a:ext cx="25527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los servicios básicos en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4022625" y="4333175"/>
            <a:ext cx="20066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Calidad y espacios de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4008275" y="3720275"/>
            <a:ext cx="21844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 la seguridad social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4033675" y="3111500"/>
            <a:ext cx="23241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servicios</a:t>
            </a:r>
          </a:p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 de salud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875748" y="2651001"/>
            <a:ext cx="2921000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Rezago educativo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21 Cerrar llave"/>
          <p:cNvSpPr/>
          <p:nvPr/>
        </p:nvSpPr>
        <p:spPr bwMode="auto">
          <a:xfrm>
            <a:off x="7942450" y="2695698"/>
            <a:ext cx="346525" cy="3276601"/>
          </a:xfrm>
          <a:prstGeom prst="righ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Times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 rot="5400000">
            <a:off x="7668000" y="4359400"/>
            <a:ext cx="1905000" cy="400110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latin typeface="Tahoma" pitchFamily="34" charset="0"/>
                <a:cs typeface="Tahoma" pitchFamily="34" charset="0"/>
              </a:rPr>
              <a:t>Carencias</a:t>
            </a:r>
            <a:endParaRPr lang="en-US" sz="2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1524925" y="967872"/>
            <a:ext cx="52101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Miles de personas</a:t>
            </a:r>
            <a:endParaRPr lang="es-ES" sz="1800" b="1" u="sng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 Título"/>
          <p:cNvSpPr txBox="1">
            <a:spLocks/>
          </p:cNvSpPr>
          <p:nvPr/>
        </p:nvSpPr>
        <p:spPr>
          <a:xfrm>
            <a:off x="2162008" y="191888"/>
            <a:ext cx="6791987" cy="83306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Cambio en el número de personas en pobreza extrema,</a:t>
            </a:r>
            <a:r>
              <a:rPr lang="es-MX" sz="2200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Estado de México, 2008-2010</a:t>
            </a:r>
          </a:p>
          <a:p>
            <a:pPr eaLnBrk="0" hangingPunct="0">
              <a:defRPr/>
            </a:pPr>
            <a:endParaRPr lang="es-ES" sz="2200" b="1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1425078" y="1495625"/>
            <a:ext cx="2185047" cy="369332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MX" sz="1800" b="1" dirty="0" smtClean="0">
                <a:latin typeface="Tahoma" pitchFamily="34" charset="0"/>
                <a:cs typeface="Tahoma" pitchFamily="34" charset="0"/>
              </a:rPr>
              <a:t>Pobreza extrema</a:t>
            </a:r>
            <a:endParaRPr lang="en-US" sz="1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783812" y="2037275"/>
            <a:ext cx="2933688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Población con ingreso menor a la línea de bienestar mínimo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776" y="1220188"/>
            <a:ext cx="8106121" cy="5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7599" y="1303313"/>
            <a:ext cx="8106121" cy="5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966275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873375" y="5680200"/>
            <a:ext cx="1664983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la alimentación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882018" y="4941960"/>
            <a:ext cx="1680090" cy="692497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los servicios básicos en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4770750" y="4475675"/>
            <a:ext cx="20066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Calidad y espacios de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882025" y="3874650"/>
            <a:ext cx="21844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 la</a:t>
            </a:r>
          </a:p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seguridad social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6848050" y="3230250"/>
            <a:ext cx="23241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servicios</a:t>
            </a:r>
          </a:p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 de salud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5590123" y="2769751"/>
            <a:ext cx="2921000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Rezago educativo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21 Cerrar llave"/>
          <p:cNvSpPr/>
          <p:nvPr/>
        </p:nvSpPr>
        <p:spPr bwMode="auto">
          <a:xfrm>
            <a:off x="8443356" y="2695698"/>
            <a:ext cx="273119" cy="3336967"/>
          </a:xfrm>
          <a:prstGeom prst="righ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Times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 rot="5400000">
            <a:off x="7953000" y="4359400"/>
            <a:ext cx="1905000" cy="400110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latin typeface="Tahoma" pitchFamily="34" charset="0"/>
                <a:cs typeface="Tahoma" pitchFamily="34" charset="0"/>
              </a:rPr>
              <a:t>Carencias</a:t>
            </a:r>
            <a:endParaRPr lang="en-US" sz="2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3816800" y="955997"/>
            <a:ext cx="52101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Miles de personas</a:t>
            </a:r>
            <a:endParaRPr lang="es-ES" sz="1800" b="1" u="sng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 Título"/>
          <p:cNvSpPr txBox="1">
            <a:spLocks/>
          </p:cNvSpPr>
          <p:nvPr/>
        </p:nvSpPr>
        <p:spPr>
          <a:xfrm>
            <a:off x="2162008" y="191888"/>
            <a:ext cx="6791987" cy="83306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Cambio en el número de personas en pobreza extrema,</a:t>
            </a:r>
            <a:r>
              <a:rPr lang="es-MX" sz="2200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Michoacán, 2008-2010</a:t>
            </a:r>
          </a:p>
          <a:p>
            <a:pPr eaLnBrk="0" hangingPunct="0">
              <a:defRPr/>
            </a:pPr>
            <a:endParaRPr lang="es-ES" sz="2200" b="1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6958828" y="1543125"/>
            <a:ext cx="2149547" cy="369332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MX" sz="1800" b="1" dirty="0" smtClean="0">
                <a:latin typeface="Tahoma" pitchFamily="34" charset="0"/>
                <a:cs typeface="Tahoma" pitchFamily="34" charset="0"/>
              </a:rPr>
              <a:t>Pobreza extrema</a:t>
            </a:r>
            <a:endParaRPr lang="en-US" sz="1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6887664" y="2013526"/>
            <a:ext cx="2256336" cy="692497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Población con ingreso menor a la línea de bienestar mínimo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651" y="1113313"/>
            <a:ext cx="8106121" cy="5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966275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7110875" y="5549575"/>
            <a:ext cx="2044979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la alimentación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7083893" y="4823210"/>
            <a:ext cx="2552700" cy="692497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los </a:t>
            </a:r>
          </a:p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servicios básicos </a:t>
            </a:r>
          </a:p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en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4937000" y="4368800"/>
            <a:ext cx="20066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Calidad y espacios de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977025" y="3744025"/>
            <a:ext cx="21844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 la</a:t>
            </a:r>
          </a:p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 seguridad social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7014300" y="3159000"/>
            <a:ext cx="23241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servicios</a:t>
            </a:r>
          </a:p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 de salud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6373873" y="2615376"/>
            <a:ext cx="2211951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Rezago educativo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21 Cerrar llave"/>
          <p:cNvSpPr/>
          <p:nvPr/>
        </p:nvSpPr>
        <p:spPr bwMode="auto">
          <a:xfrm>
            <a:off x="8585858" y="2648198"/>
            <a:ext cx="190005" cy="3396342"/>
          </a:xfrm>
          <a:prstGeom prst="righ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Times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 rot="5400000">
            <a:off x="8024250" y="4359400"/>
            <a:ext cx="1905000" cy="400110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latin typeface="Tahoma" pitchFamily="34" charset="0"/>
                <a:cs typeface="Tahoma" pitchFamily="34" charset="0"/>
              </a:rPr>
              <a:t>Carencias</a:t>
            </a:r>
            <a:endParaRPr lang="en-US" sz="2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3816800" y="860997"/>
            <a:ext cx="52101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Miles de personas</a:t>
            </a:r>
            <a:endParaRPr lang="es-ES" sz="1800" b="1" u="sng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 Título"/>
          <p:cNvSpPr txBox="1">
            <a:spLocks/>
          </p:cNvSpPr>
          <p:nvPr/>
        </p:nvSpPr>
        <p:spPr>
          <a:xfrm>
            <a:off x="2162008" y="191888"/>
            <a:ext cx="6791987" cy="83306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Cambio en el número de personas en pobreza extrema,</a:t>
            </a:r>
            <a:r>
              <a:rPr lang="es-MX" sz="2200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Morelos, 2008-2010</a:t>
            </a:r>
          </a:p>
          <a:p>
            <a:pPr eaLnBrk="0" hangingPunct="0">
              <a:defRPr/>
            </a:pPr>
            <a:endParaRPr lang="es-ES" sz="2200" b="1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7089454" y="1210625"/>
            <a:ext cx="1152022" cy="646331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MX" sz="1800" b="1" dirty="0" smtClean="0">
                <a:latin typeface="Tahoma" pitchFamily="34" charset="0"/>
                <a:cs typeface="Tahoma" pitchFamily="34" charset="0"/>
              </a:rPr>
              <a:t>Pobreza extrema</a:t>
            </a:r>
            <a:endParaRPr lang="en-US" sz="1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7006312" y="1847275"/>
            <a:ext cx="2303813" cy="692497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Población con ingreso menor a la línea de bienestar mínimo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966275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729000" y="5680200"/>
            <a:ext cx="2921000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la alimentación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958268" y="4930085"/>
            <a:ext cx="25527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los servicios básicos en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2953875" y="4345050"/>
            <a:ext cx="20066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Calidad y espacios de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4910775" y="3767775"/>
            <a:ext cx="21844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 la seguridad social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4936175" y="3159000"/>
            <a:ext cx="23241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servicios</a:t>
            </a:r>
          </a:p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 de salud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3678248" y="2651001"/>
            <a:ext cx="2921000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Rezago educativo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21 Cerrar llave"/>
          <p:cNvSpPr/>
          <p:nvPr/>
        </p:nvSpPr>
        <p:spPr bwMode="auto">
          <a:xfrm>
            <a:off x="8310575" y="2695698"/>
            <a:ext cx="346525" cy="3276601"/>
          </a:xfrm>
          <a:prstGeom prst="righ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Times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 rot="5400000">
            <a:off x="7953000" y="4359400"/>
            <a:ext cx="1905000" cy="400110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latin typeface="Tahoma" pitchFamily="34" charset="0"/>
                <a:cs typeface="Tahoma" pitchFamily="34" charset="0"/>
              </a:rPr>
              <a:t>Carencias</a:t>
            </a:r>
            <a:endParaRPr lang="en-US" sz="2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2522425" y="955997"/>
            <a:ext cx="52101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Miles de personas</a:t>
            </a:r>
            <a:endParaRPr lang="es-ES" sz="1800" b="1" u="sng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 Título"/>
          <p:cNvSpPr txBox="1">
            <a:spLocks/>
          </p:cNvSpPr>
          <p:nvPr/>
        </p:nvSpPr>
        <p:spPr>
          <a:xfrm>
            <a:off x="2162008" y="191888"/>
            <a:ext cx="6791987" cy="83306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Cambio en el número de personas en pobreza extrema,</a:t>
            </a:r>
            <a:r>
              <a:rPr lang="es-MX" sz="2200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Nayarit, 2008-2010</a:t>
            </a:r>
          </a:p>
          <a:p>
            <a:pPr eaLnBrk="0" hangingPunct="0">
              <a:defRPr/>
            </a:pPr>
            <a:endParaRPr lang="es-ES" sz="2200" b="1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2565078" y="1448125"/>
            <a:ext cx="2185047" cy="369332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MX" sz="1800" b="1" dirty="0" smtClean="0">
                <a:latin typeface="Tahoma" pitchFamily="34" charset="0"/>
                <a:cs typeface="Tahoma" pitchFamily="34" charset="0"/>
              </a:rPr>
              <a:t>Pobreza extrema</a:t>
            </a:r>
            <a:endParaRPr lang="en-US" sz="1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1923812" y="1989775"/>
            <a:ext cx="2933688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Población con ingreso menor a la línea de bienestar mínimo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01" y="1208313"/>
            <a:ext cx="8106121" cy="5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1776" y="1267688"/>
            <a:ext cx="8106121" cy="5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966275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729000" y="5680200"/>
            <a:ext cx="2921000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la alimentación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946393" y="4930085"/>
            <a:ext cx="25527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los servicios básicos en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4937000" y="4392550"/>
            <a:ext cx="20066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Calidad y espacios de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4910775" y="3767775"/>
            <a:ext cx="21844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 la seguridad social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4936175" y="3159000"/>
            <a:ext cx="23241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servicios</a:t>
            </a:r>
          </a:p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 de salud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3678248" y="2651001"/>
            <a:ext cx="2921000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Rezago educativo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21 Cerrar llave"/>
          <p:cNvSpPr/>
          <p:nvPr/>
        </p:nvSpPr>
        <p:spPr bwMode="auto">
          <a:xfrm>
            <a:off x="8393700" y="2695698"/>
            <a:ext cx="346525" cy="3276601"/>
          </a:xfrm>
          <a:prstGeom prst="righ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Times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 rot="5400000">
            <a:off x="7953000" y="4359400"/>
            <a:ext cx="1905000" cy="400110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latin typeface="Tahoma" pitchFamily="34" charset="0"/>
                <a:cs typeface="Tahoma" pitchFamily="34" charset="0"/>
              </a:rPr>
              <a:t>Carencias</a:t>
            </a:r>
            <a:endParaRPr lang="en-US" sz="2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2522425" y="955997"/>
            <a:ext cx="52101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Miles de personas</a:t>
            </a:r>
            <a:endParaRPr lang="es-ES" sz="1800" b="1" u="sng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 Título"/>
          <p:cNvSpPr txBox="1">
            <a:spLocks/>
          </p:cNvSpPr>
          <p:nvPr/>
        </p:nvSpPr>
        <p:spPr>
          <a:xfrm>
            <a:off x="2162008" y="191888"/>
            <a:ext cx="6791987" cy="83306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Cambio en el número de personas en pobreza extrema,</a:t>
            </a:r>
            <a:r>
              <a:rPr lang="es-MX" sz="2200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Nuevo León, 2008-2010</a:t>
            </a:r>
          </a:p>
          <a:p>
            <a:pPr eaLnBrk="0" hangingPunct="0">
              <a:defRPr/>
            </a:pPr>
            <a:endParaRPr lang="es-ES" sz="2200" b="1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5130147" y="1495625"/>
            <a:ext cx="2185047" cy="369332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MX" sz="1800" b="1" dirty="0" smtClean="0">
                <a:latin typeface="Tahoma" pitchFamily="34" charset="0"/>
                <a:cs typeface="Tahoma" pitchFamily="34" charset="0"/>
              </a:rPr>
              <a:t>Pobreza extrema</a:t>
            </a:r>
            <a:endParaRPr lang="en-US" sz="1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1852562" y="2037275"/>
            <a:ext cx="2933688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Población con ingreso menor a la línea de bienestar mínimo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401" y="1232063"/>
            <a:ext cx="8106121" cy="5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966275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160875" y="5680200"/>
            <a:ext cx="2921000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la alimentación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181393" y="4941960"/>
            <a:ext cx="25527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los servicios básicos en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6172000" y="4404425"/>
            <a:ext cx="20066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Calidad y espacios de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853900" y="3779650"/>
            <a:ext cx="21844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 la seguridad social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6171175" y="3170875"/>
            <a:ext cx="23241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servicios</a:t>
            </a:r>
          </a:p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 de salud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3250748" y="2662876"/>
            <a:ext cx="2921000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Rezago educativo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21 Cerrar llave"/>
          <p:cNvSpPr/>
          <p:nvPr/>
        </p:nvSpPr>
        <p:spPr bwMode="auto">
          <a:xfrm>
            <a:off x="8358075" y="2695698"/>
            <a:ext cx="346525" cy="3276601"/>
          </a:xfrm>
          <a:prstGeom prst="righ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Times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 rot="5400000">
            <a:off x="7953000" y="4359400"/>
            <a:ext cx="1905000" cy="400110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latin typeface="Tahoma" pitchFamily="34" charset="0"/>
                <a:cs typeface="Tahoma" pitchFamily="34" charset="0"/>
              </a:rPr>
              <a:t>Carencias</a:t>
            </a:r>
            <a:endParaRPr lang="en-US" sz="2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3662425" y="955997"/>
            <a:ext cx="52101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Miles de personas</a:t>
            </a:r>
            <a:endParaRPr lang="es-ES" sz="1800" b="1" u="sng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 Título"/>
          <p:cNvSpPr txBox="1">
            <a:spLocks/>
          </p:cNvSpPr>
          <p:nvPr/>
        </p:nvSpPr>
        <p:spPr>
          <a:xfrm>
            <a:off x="2162008" y="191888"/>
            <a:ext cx="6791987" cy="83306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Cambio en el número de personas en pobreza extrema,</a:t>
            </a:r>
            <a:r>
              <a:rPr lang="es-MX" sz="2200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Oaxaca, 2008-2010</a:t>
            </a:r>
          </a:p>
          <a:p>
            <a:pPr eaLnBrk="0" hangingPunct="0">
              <a:defRPr/>
            </a:pPr>
            <a:endParaRPr lang="es-ES" sz="2200" b="1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6293914" y="1483751"/>
            <a:ext cx="2185047" cy="369332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MX" sz="1800" b="1" dirty="0" smtClean="0">
                <a:latin typeface="Tahoma" pitchFamily="34" charset="0"/>
                <a:cs typeface="Tahoma" pitchFamily="34" charset="0"/>
              </a:rPr>
              <a:t>Pobreza extrema</a:t>
            </a:r>
            <a:endParaRPr lang="en-US" sz="1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3087562" y="2037275"/>
            <a:ext cx="2933688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Población con ingreso menor a la línea de bienestar mínimo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651" y="1255813"/>
            <a:ext cx="8106121" cy="5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966275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4344000" y="5680200"/>
            <a:ext cx="2921000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la alimentación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573268" y="4953835"/>
            <a:ext cx="25527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los servicios básicos en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6575750" y="4392550"/>
            <a:ext cx="20066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Calidad y espacios de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573275" y="3779650"/>
            <a:ext cx="21844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 la </a:t>
            </a:r>
          </a:p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seguridad social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6563050" y="3170875"/>
            <a:ext cx="23241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servicios</a:t>
            </a:r>
          </a:p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 de salud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5257623" y="2662876"/>
            <a:ext cx="2921000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Rezago educativo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21 Cerrar llave"/>
          <p:cNvSpPr/>
          <p:nvPr/>
        </p:nvSpPr>
        <p:spPr bwMode="auto">
          <a:xfrm>
            <a:off x="8431480" y="2695698"/>
            <a:ext cx="296870" cy="3276601"/>
          </a:xfrm>
          <a:prstGeom prst="righ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Times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 rot="5400000">
            <a:off x="7953000" y="4359400"/>
            <a:ext cx="1905000" cy="400110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latin typeface="Tahoma" pitchFamily="34" charset="0"/>
                <a:cs typeface="Tahoma" pitchFamily="34" charset="0"/>
              </a:rPr>
              <a:t>Carencias</a:t>
            </a:r>
            <a:endParaRPr lang="en-US" sz="2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3662425" y="955997"/>
            <a:ext cx="52101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Miles de personas</a:t>
            </a:r>
            <a:endParaRPr lang="es-ES" sz="1800" b="1" u="sng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 Título"/>
          <p:cNvSpPr txBox="1">
            <a:spLocks/>
          </p:cNvSpPr>
          <p:nvPr/>
        </p:nvSpPr>
        <p:spPr>
          <a:xfrm>
            <a:off x="2162008" y="191888"/>
            <a:ext cx="6791987" cy="83306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Cambio en el número de personas en pobreza extrema,</a:t>
            </a:r>
            <a:r>
              <a:rPr lang="es-MX" sz="2200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Puebla, 2008-2010</a:t>
            </a:r>
          </a:p>
          <a:p>
            <a:pPr eaLnBrk="0" hangingPunct="0">
              <a:defRPr/>
            </a:pPr>
            <a:endParaRPr lang="es-ES" sz="2200" b="1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6673953" y="1507500"/>
            <a:ext cx="2185047" cy="369332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MX" sz="1800" b="1" dirty="0" smtClean="0">
                <a:latin typeface="Tahoma" pitchFamily="34" charset="0"/>
                <a:cs typeface="Tahoma" pitchFamily="34" charset="0"/>
              </a:rPr>
              <a:t>Pobreza extrema</a:t>
            </a:r>
            <a:endParaRPr lang="en-US" sz="1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3515062" y="2037275"/>
            <a:ext cx="2933688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Población con ingreso menor a la línea de bienestar mínimo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151" y="1327063"/>
            <a:ext cx="8106121" cy="5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966275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1399000" y="5739575"/>
            <a:ext cx="2921000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la alimentación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003893" y="5036960"/>
            <a:ext cx="25527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los servicios básicos en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3666375" y="4475675"/>
            <a:ext cx="20066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Calidad y espacios de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1336400" y="3839025"/>
            <a:ext cx="21844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 la </a:t>
            </a:r>
          </a:p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seguridad social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3653675" y="3254000"/>
            <a:ext cx="23241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servicios</a:t>
            </a:r>
          </a:p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 de salud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614498" y="2734126"/>
            <a:ext cx="2921000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Rezago educativo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21 Cerrar llave"/>
          <p:cNvSpPr/>
          <p:nvPr/>
        </p:nvSpPr>
        <p:spPr bwMode="auto">
          <a:xfrm>
            <a:off x="7894950" y="2695698"/>
            <a:ext cx="346525" cy="3276601"/>
          </a:xfrm>
          <a:prstGeom prst="righ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Times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 rot="5400000">
            <a:off x="7597900" y="4366909"/>
            <a:ext cx="1889981" cy="400110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latin typeface="Tahoma" pitchFamily="34" charset="0"/>
                <a:cs typeface="Tahoma" pitchFamily="34" charset="0"/>
              </a:rPr>
              <a:t>Carencias</a:t>
            </a:r>
            <a:endParaRPr lang="en-US" sz="2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1263675" y="955997"/>
            <a:ext cx="52101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Miles de personas</a:t>
            </a:r>
            <a:endParaRPr lang="es-ES" sz="1800" b="1" u="sng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 Título"/>
          <p:cNvSpPr txBox="1">
            <a:spLocks/>
          </p:cNvSpPr>
          <p:nvPr/>
        </p:nvSpPr>
        <p:spPr>
          <a:xfrm>
            <a:off x="2162008" y="191888"/>
            <a:ext cx="6791987" cy="83306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Cambio en el número de personas en pobreza extrema,</a:t>
            </a:r>
            <a:r>
              <a:rPr lang="es-MX" sz="2200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Querétaro, 2008-2010</a:t>
            </a:r>
          </a:p>
          <a:p>
            <a:pPr eaLnBrk="0" hangingPunct="0">
              <a:defRPr/>
            </a:pPr>
            <a:endParaRPr lang="es-ES" sz="2200" b="1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1199453" y="1495625"/>
            <a:ext cx="2185047" cy="369332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MX" sz="1800" b="1" dirty="0" smtClean="0">
                <a:latin typeface="Tahoma" pitchFamily="34" charset="0"/>
                <a:cs typeface="Tahoma" pitchFamily="34" charset="0"/>
              </a:rPr>
              <a:t>Pobreza extrema</a:t>
            </a:r>
            <a:endParaRPr lang="en-US" sz="1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558187" y="2037275"/>
            <a:ext cx="2933688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Población con ingreso menor a la línea de bienestar mínimo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6151" y="1255813"/>
            <a:ext cx="8106121" cy="5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2334400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432125" y="5715825"/>
            <a:ext cx="2921000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la alimentación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815768" y="5072585"/>
            <a:ext cx="25527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los servicios básicos en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4818250" y="4511300"/>
            <a:ext cx="20066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Calidad y espacios de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4815775" y="3898400"/>
            <a:ext cx="21844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 la </a:t>
            </a:r>
          </a:p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seguridad social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4805550" y="3289625"/>
            <a:ext cx="23241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servicios</a:t>
            </a:r>
          </a:p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 de salud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1754498" y="2757876"/>
            <a:ext cx="2921000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Rezago educativo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21 Cerrar llave"/>
          <p:cNvSpPr/>
          <p:nvPr/>
        </p:nvSpPr>
        <p:spPr bwMode="auto">
          <a:xfrm>
            <a:off x="8358075" y="2695698"/>
            <a:ext cx="346525" cy="3276601"/>
          </a:xfrm>
          <a:prstGeom prst="righ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Times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 rot="5400000">
            <a:off x="7953000" y="4359400"/>
            <a:ext cx="1905000" cy="400110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latin typeface="Tahoma" pitchFamily="34" charset="0"/>
                <a:cs typeface="Tahoma" pitchFamily="34" charset="0"/>
              </a:rPr>
              <a:t>Carencias</a:t>
            </a:r>
            <a:endParaRPr lang="en-US" sz="2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1738675" y="955997"/>
            <a:ext cx="52101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Miles de personas</a:t>
            </a:r>
            <a:endParaRPr lang="es-ES" sz="1800" b="1" u="sng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 Título"/>
          <p:cNvSpPr txBox="1">
            <a:spLocks/>
          </p:cNvSpPr>
          <p:nvPr/>
        </p:nvSpPr>
        <p:spPr>
          <a:xfrm>
            <a:off x="2162008" y="191888"/>
            <a:ext cx="6791987" cy="83306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Cambio en el número de personas en pobreza extrema,</a:t>
            </a:r>
            <a:r>
              <a:rPr lang="es-MX" sz="2200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Quintana Roo, 2008-2010</a:t>
            </a:r>
          </a:p>
          <a:p>
            <a:pPr eaLnBrk="0" hangingPunct="0">
              <a:defRPr/>
            </a:pPr>
            <a:endParaRPr lang="es-ES" sz="2200" b="1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4904453" y="1495625"/>
            <a:ext cx="2185047" cy="369332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MX" sz="1800" b="1" dirty="0" smtClean="0">
                <a:latin typeface="Tahoma" pitchFamily="34" charset="0"/>
                <a:cs typeface="Tahoma" pitchFamily="34" charset="0"/>
              </a:rPr>
              <a:t>Pobreza extrema</a:t>
            </a:r>
            <a:endParaRPr lang="en-US" sz="1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4845062" y="2037275"/>
            <a:ext cx="2933688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Población con ingreso menor a la línea de bienestar mínimo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2114505" y="263138"/>
            <a:ext cx="7029495" cy="83306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Población en pobreza, </a:t>
            </a:r>
          </a:p>
          <a:p>
            <a:pPr eaLnBrk="0" hangingPunct="0">
              <a:defRPr/>
            </a:pP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según entidad federativa</a:t>
            </a:r>
            <a:r>
              <a:rPr lang="es-MX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,</a:t>
            </a: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2008-2010</a:t>
            </a:r>
            <a:endParaRPr lang="es-ES" sz="2200" b="1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1966275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0037" y="1280212"/>
            <a:ext cx="7537192" cy="5016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776" y="1279563"/>
            <a:ext cx="8106121" cy="5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966275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310875" y="5739575"/>
            <a:ext cx="2921000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la alimentación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951393" y="5084460"/>
            <a:ext cx="25527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los servicios básicos en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5578250" y="4511300"/>
            <a:ext cx="20066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Calidad y espacios de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5575775" y="3898400"/>
            <a:ext cx="21844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 la </a:t>
            </a:r>
          </a:p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seguridad social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5565550" y="3289625"/>
            <a:ext cx="23241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servicios</a:t>
            </a:r>
          </a:p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 de salud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4283873" y="2698501"/>
            <a:ext cx="2921000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Rezago educativo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21 Cerrar llave"/>
          <p:cNvSpPr/>
          <p:nvPr/>
        </p:nvSpPr>
        <p:spPr bwMode="auto">
          <a:xfrm>
            <a:off x="8358075" y="2755073"/>
            <a:ext cx="346525" cy="3276601"/>
          </a:xfrm>
          <a:prstGeom prst="righ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Times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 rot="5400000">
            <a:off x="7953000" y="4359400"/>
            <a:ext cx="1905000" cy="400110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latin typeface="Tahoma" pitchFamily="34" charset="0"/>
                <a:cs typeface="Tahoma" pitchFamily="34" charset="0"/>
              </a:rPr>
              <a:t>Carencias</a:t>
            </a:r>
            <a:endParaRPr lang="en-US" sz="2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3092425" y="955997"/>
            <a:ext cx="52101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Miles de personas</a:t>
            </a:r>
            <a:endParaRPr lang="es-ES" sz="1800" b="1" u="sng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 Título"/>
          <p:cNvSpPr txBox="1">
            <a:spLocks/>
          </p:cNvSpPr>
          <p:nvPr/>
        </p:nvSpPr>
        <p:spPr>
          <a:xfrm>
            <a:off x="2162008" y="191888"/>
            <a:ext cx="6791987" cy="83306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Cambio en el número de personas en pobreza extrema,</a:t>
            </a:r>
            <a:r>
              <a:rPr lang="es-MX" sz="2200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San Luis Potosí, 2008-2010</a:t>
            </a:r>
          </a:p>
          <a:p>
            <a:pPr eaLnBrk="0" hangingPunct="0">
              <a:defRPr/>
            </a:pPr>
            <a:endParaRPr lang="es-ES" sz="2200" b="1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5664453" y="1543125"/>
            <a:ext cx="2185047" cy="369332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MX" sz="1800" b="1" dirty="0" smtClean="0">
                <a:latin typeface="Tahoma" pitchFamily="34" charset="0"/>
                <a:cs typeface="Tahoma" pitchFamily="34" charset="0"/>
              </a:rPr>
              <a:t>Pobreza extrema</a:t>
            </a:r>
            <a:endParaRPr lang="en-US" sz="1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2446312" y="2072900"/>
            <a:ext cx="2933688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Población con ingreso menor a la línea de bienestar mínimo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901" y="1291438"/>
            <a:ext cx="8106121" cy="5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966275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384625" y="5739575"/>
            <a:ext cx="2921000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la alimentación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649518" y="5036960"/>
            <a:ext cx="25527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los servicios básicos en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4616375" y="4463800"/>
            <a:ext cx="20066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Calidad y espacios de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4613900" y="3850900"/>
            <a:ext cx="21844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 la seguridad social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4603675" y="3242125"/>
            <a:ext cx="23241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servicios</a:t>
            </a:r>
          </a:p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 de salud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3416998" y="2698501"/>
            <a:ext cx="2921000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Rezago educativo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21 Cerrar llave"/>
          <p:cNvSpPr/>
          <p:nvPr/>
        </p:nvSpPr>
        <p:spPr bwMode="auto">
          <a:xfrm>
            <a:off x="8298700" y="2766948"/>
            <a:ext cx="346525" cy="3276601"/>
          </a:xfrm>
          <a:prstGeom prst="righ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Times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 rot="5400000">
            <a:off x="7953000" y="4359400"/>
            <a:ext cx="1905000" cy="400110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latin typeface="Tahoma" pitchFamily="34" charset="0"/>
                <a:cs typeface="Tahoma" pitchFamily="34" charset="0"/>
              </a:rPr>
              <a:t>Carencias</a:t>
            </a:r>
            <a:endParaRPr lang="en-US" sz="2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2130550" y="955997"/>
            <a:ext cx="52101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Miles de personas</a:t>
            </a:r>
            <a:endParaRPr lang="es-ES" sz="1800" b="1" u="sng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 Título"/>
          <p:cNvSpPr txBox="1">
            <a:spLocks/>
          </p:cNvSpPr>
          <p:nvPr/>
        </p:nvSpPr>
        <p:spPr>
          <a:xfrm>
            <a:off x="2162008" y="191888"/>
            <a:ext cx="6791987" cy="83306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Cambio en el número de personas en pobreza extrema,</a:t>
            </a:r>
            <a:r>
              <a:rPr lang="es-MX" sz="2200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Sinaloa, 2008-2010</a:t>
            </a:r>
          </a:p>
          <a:p>
            <a:pPr eaLnBrk="0" hangingPunct="0">
              <a:defRPr/>
            </a:pPr>
            <a:endParaRPr lang="es-ES" sz="2200" b="1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2268203" y="1495625"/>
            <a:ext cx="2185047" cy="369332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MX" sz="1800" b="1" dirty="0" smtClean="0">
                <a:latin typeface="Tahoma" pitchFamily="34" charset="0"/>
                <a:cs typeface="Tahoma" pitchFamily="34" charset="0"/>
              </a:rPr>
              <a:t>Pobreza extrema</a:t>
            </a:r>
            <a:endParaRPr lang="en-US" sz="1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1626937" y="2037275"/>
            <a:ext cx="2933688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Población con ingreso menor a la línea de bienestar mínimo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3651" y="1291438"/>
            <a:ext cx="8106121" cy="5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966275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924000" y="5763325"/>
            <a:ext cx="2921000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la alimentación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00045" y="5120092"/>
            <a:ext cx="25527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los servicios básicos en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3238875" y="4451925"/>
            <a:ext cx="20066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Calidad y espacios de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236400" y="3839025"/>
            <a:ext cx="21844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 la seguridad social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779853" y="3265876"/>
            <a:ext cx="23241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servicios</a:t>
            </a:r>
          </a:p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 de salud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1873248" y="2769751"/>
            <a:ext cx="2921000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Rezago educativo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21 Cerrar llave"/>
          <p:cNvSpPr/>
          <p:nvPr/>
        </p:nvSpPr>
        <p:spPr bwMode="auto">
          <a:xfrm>
            <a:off x="8358075" y="2778823"/>
            <a:ext cx="346525" cy="3276601"/>
          </a:xfrm>
          <a:prstGeom prst="righ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Times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 rot="5400000">
            <a:off x="7953000" y="4359400"/>
            <a:ext cx="1905000" cy="400110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latin typeface="Tahoma" pitchFamily="34" charset="0"/>
                <a:cs typeface="Tahoma" pitchFamily="34" charset="0"/>
              </a:rPr>
              <a:t>Carencias</a:t>
            </a:r>
            <a:endParaRPr lang="en-US" sz="2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230550" y="991622"/>
            <a:ext cx="52101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Miles de personas</a:t>
            </a:r>
            <a:endParaRPr lang="es-ES" sz="1800" b="1" u="sng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 Título"/>
          <p:cNvSpPr txBox="1">
            <a:spLocks/>
          </p:cNvSpPr>
          <p:nvPr/>
        </p:nvSpPr>
        <p:spPr>
          <a:xfrm>
            <a:off x="2162008" y="191888"/>
            <a:ext cx="6791987" cy="83306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Cambio en el número de personas en pobreza extrema,</a:t>
            </a:r>
            <a:r>
              <a:rPr lang="es-MX" sz="2200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Sonora, 2008-2010</a:t>
            </a:r>
          </a:p>
          <a:p>
            <a:pPr eaLnBrk="0" hangingPunct="0">
              <a:defRPr/>
            </a:pPr>
            <a:endParaRPr lang="es-ES" sz="2200" b="1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855078" y="1507500"/>
            <a:ext cx="2185047" cy="369332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MX" sz="1800" b="1" dirty="0" smtClean="0">
                <a:latin typeface="Tahoma" pitchFamily="34" charset="0"/>
                <a:cs typeface="Tahoma" pitchFamily="34" charset="0"/>
              </a:rPr>
              <a:t>Pobreza extrema</a:t>
            </a:r>
            <a:endParaRPr lang="en-US" sz="1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154437" y="2037275"/>
            <a:ext cx="2933688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Población con ingreso menor a la línea de bienestar mínimo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776" y="1255813"/>
            <a:ext cx="8106121" cy="5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966275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215875" y="5739575"/>
            <a:ext cx="2921000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la alimentación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47545" y="5036967"/>
            <a:ext cx="25527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los servicios básicos en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1184500" y="4428175"/>
            <a:ext cx="20066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Calidad y espacios de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343275" y="3898400"/>
            <a:ext cx="3627548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 la seguridad social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3309228" y="3349001"/>
            <a:ext cx="3542842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servicios de salud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1944498" y="2710376"/>
            <a:ext cx="2921000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Rezago educativo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21 Cerrar llave"/>
          <p:cNvSpPr/>
          <p:nvPr/>
        </p:nvSpPr>
        <p:spPr bwMode="auto">
          <a:xfrm>
            <a:off x="8061200" y="2695698"/>
            <a:ext cx="346525" cy="3276601"/>
          </a:xfrm>
          <a:prstGeom prst="righ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Times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 rot="5400000">
            <a:off x="7656125" y="4359400"/>
            <a:ext cx="1905000" cy="400110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latin typeface="Tahoma" pitchFamily="34" charset="0"/>
                <a:cs typeface="Tahoma" pitchFamily="34" charset="0"/>
              </a:rPr>
              <a:t>Carencias</a:t>
            </a:r>
            <a:endParaRPr lang="en-US" sz="2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1323050" y="955997"/>
            <a:ext cx="52101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Miles de personas</a:t>
            </a:r>
            <a:endParaRPr lang="es-ES" sz="1800" b="1" u="sng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 Título"/>
          <p:cNvSpPr txBox="1">
            <a:spLocks/>
          </p:cNvSpPr>
          <p:nvPr/>
        </p:nvSpPr>
        <p:spPr>
          <a:xfrm>
            <a:off x="2162008" y="191888"/>
            <a:ext cx="6791987" cy="83306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Cambio en el número de personas en pobreza extrema,</a:t>
            </a:r>
            <a:r>
              <a:rPr lang="es-MX" sz="2200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Tabasco, 2008-2010</a:t>
            </a:r>
          </a:p>
          <a:p>
            <a:pPr eaLnBrk="0" hangingPunct="0">
              <a:defRPr/>
            </a:pPr>
            <a:endParaRPr lang="es-ES" sz="2200" b="1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3289453" y="1519375"/>
            <a:ext cx="2185047" cy="369332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MX" sz="1800" b="1" dirty="0" smtClean="0">
                <a:latin typeface="Tahoma" pitchFamily="34" charset="0"/>
                <a:cs typeface="Tahoma" pitchFamily="34" charset="0"/>
              </a:rPr>
              <a:t>Pobreza extrema</a:t>
            </a:r>
            <a:endParaRPr lang="en-US" sz="1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3253812" y="2061025"/>
            <a:ext cx="2933688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Población con ingreso menor a la línea de bienestar mínimo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966275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1327750" y="5715825"/>
            <a:ext cx="2921000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la alimentación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003795" y="5013217"/>
            <a:ext cx="25527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los servicios básicos en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3535750" y="4523175"/>
            <a:ext cx="4016902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Calidad y espacios de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568900" y="3922150"/>
            <a:ext cx="3627548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 la seguridad social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3546728" y="3372751"/>
            <a:ext cx="3542842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servicios de salud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2288873" y="2757876"/>
            <a:ext cx="2921000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Rezago educativo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21 Cerrar llave"/>
          <p:cNvSpPr/>
          <p:nvPr/>
        </p:nvSpPr>
        <p:spPr bwMode="auto">
          <a:xfrm>
            <a:off x="8061200" y="2695698"/>
            <a:ext cx="346525" cy="3276601"/>
          </a:xfrm>
          <a:prstGeom prst="righ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Times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 rot="5400000">
            <a:off x="7656125" y="4359400"/>
            <a:ext cx="1905000" cy="400110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latin typeface="Tahoma" pitchFamily="34" charset="0"/>
                <a:cs typeface="Tahoma" pitchFamily="34" charset="0"/>
              </a:rPr>
              <a:t>Carencias</a:t>
            </a:r>
            <a:endParaRPr lang="en-US" sz="2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1323050" y="955997"/>
            <a:ext cx="52101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Miles de personas</a:t>
            </a:r>
            <a:endParaRPr lang="es-ES" sz="1800" b="1" u="sng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 Título"/>
          <p:cNvSpPr txBox="1">
            <a:spLocks/>
          </p:cNvSpPr>
          <p:nvPr/>
        </p:nvSpPr>
        <p:spPr>
          <a:xfrm>
            <a:off x="2162008" y="191888"/>
            <a:ext cx="6791987" cy="83306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Cambio en el número de personas en pobreza extrema,</a:t>
            </a:r>
            <a:r>
              <a:rPr lang="es-MX" sz="2200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Tamaulipas, 2008-2010</a:t>
            </a:r>
          </a:p>
          <a:p>
            <a:pPr eaLnBrk="0" hangingPunct="0">
              <a:defRPr/>
            </a:pPr>
            <a:endParaRPr lang="es-ES" sz="2200" b="1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1175703" y="1495625"/>
            <a:ext cx="2185047" cy="369332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MX" sz="1800" b="1" dirty="0" smtClean="0">
                <a:latin typeface="Tahoma" pitchFamily="34" charset="0"/>
                <a:cs typeface="Tahoma" pitchFamily="34" charset="0"/>
              </a:rPr>
              <a:t>Pobreza extrema</a:t>
            </a:r>
            <a:endParaRPr lang="en-US" sz="1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534437" y="2037275"/>
            <a:ext cx="2933688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Población con ingreso menor a la línea de bienestar mínimo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151" y="1220188"/>
            <a:ext cx="8106121" cy="5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966275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251500" y="5715825"/>
            <a:ext cx="2921000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la alimentación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5528170" y="5025092"/>
            <a:ext cx="255270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los servicios básicos en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5495125" y="4463800"/>
            <a:ext cx="2188210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Calidad y espacios de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5528275" y="3827150"/>
            <a:ext cx="1976109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 la seguridad social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5506103" y="3277751"/>
            <a:ext cx="1929966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servicios de salud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5530748" y="2746001"/>
            <a:ext cx="2128801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Rezago educativo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21 Cerrar llave"/>
          <p:cNvSpPr/>
          <p:nvPr/>
        </p:nvSpPr>
        <p:spPr bwMode="auto">
          <a:xfrm>
            <a:off x="8061200" y="2695698"/>
            <a:ext cx="346525" cy="3276601"/>
          </a:xfrm>
          <a:prstGeom prst="righ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Times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 rot="5400000">
            <a:off x="7656125" y="4359400"/>
            <a:ext cx="1905000" cy="400110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latin typeface="Tahoma" pitchFamily="34" charset="0"/>
                <a:cs typeface="Tahoma" pitchFamily="34" charset="0"/>
              </a:rPr>
              <a:t>Carencias</a:t>
            </a:r>
            <a:endParaRPr lang="en-US" sz="2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3056800" y="955997"/>
            <a:ext cx="52101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Miles de personas</a:t>
            </a:r>
            <a:endParaRPr lang="es-ES" sz="1800" b="1" u="sng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 Título"/>
          <p:cNvSpPr txBox="1">
            <a:spLocks/>
          </p:cNvSpPr>
          <p:nvPr/>
        </p:nvSpPr>
        <p:spPr>
          <a:xfrm>
            <a:off x="2162008" y="191888"/>
            <a:ext cx="6791987" cy="83306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Cambio en el número de personas en pobreza extrema,</a:t>
            </a:r>
            <a:r>
              <a:rPr lang="es-MX" sz="2200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Tlaxcala, 2008-2010</a:t>
            </a:r>
          </a:p>
          <a:p>
            <a:pPr eaLnBrk="0" hangingPunct="0">
              <a:defRPr/>
            </a:pPr>
            <a:endParaRPr lang="es-ES" sz="2200" b="1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3063828" y="1460000"/>
            <a:ext cx="2185047" cy="369332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MX" sz="1800" b="1" dirty="0" smtClean="0">
                <a:latin typeface="Tahoma" pitchFamily="34" charset="0"/>
                <a:cs typeface="Tahoma" pitchFamily="34" charset="0"/>
              </a:rPr>
              <a:t>Pobreza extrema</a:t>
            </a:r>
            <a:endParaRPr lang="en-US" sz="1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2422562" y="2001650"/>
            <a:ext cx="2933688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Población con ingreso menor a la línea de bienestar mínimo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276" y="1243938"/>
            <a:ext cx="8106121" cy="5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966275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016500" y="5715825"/>
            <a:ext cx="2921000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la alimentación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233795" y="5072592"/>
            <a:ext cx="3912678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los servicios básicos en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4188874" y="4487550"/>
            <a:ext cx="3660715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Calidad y espacios de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4222025" y="3898400"/>
            <a:ext cx="2630037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 la seguridad social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4199852" y="3277751"/>
            <a:ext cx="2699711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servicios de salud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4224498" y="2746001"/>
            <a:ext cx="2128801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Rezago educativo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21 Cerrar llave"/>
          <p:cNvSpPr/>
          <p:nvPr/>
        </p:nvSpPr>
        <p:spPr bwMode="auto">
          <a:xfrm>
            <a:off x="8061200" y="2695698"/>
            <a:ext cx="346525" cy="3276601"/>
          </a:xfrm>
          <a:prstGeom prst="righ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Times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 rot="5400000">
            <a:off x="7656125" y="4359400"/>
            <a:ext cx="1905000" cy="400110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latin typeface="Tahoma" pitchFamily="34" charset="0"/>
                <a:cs typeface="Tahoma" pitchFamily="34" charset="0"/>
              </a:rPr>
              <a:t>Carencias</a:t>
            </a:r>
            <a:endParaRPr lang="en-US" sz="2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3056800" y="955997"/>
            <a:ext cx="52101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Miles de personas</a:t>
            </a:r>
            <a:endParaRPr lang="es-ES" sz="1800" b="1" u="sng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 Título"/>
          <p:cNvSpPr txBox="1">
            <a:spLocks/>
          </p:cNvSpPr>
          <p:nvPr/>
        </p:nvSpPr>
        <p:spPr>
          <a:xfrm>
            <a:off x="2162008" y="191888"/>
            <a:ext cx="6791987" cy="83306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Cambio en el número de personas en pobreza extrema,</a:t>
            </a:r>
            <a:r>
              <a:rPr lang="es-MX" sz="2200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Veracruz, 2008-2010</a:t>
            </a:r>
          </a:p>
          <a:p>
            <a:pPr eaLnBrk="0" hangingPunct="0">
              <a:defRPr/>
            </a:pPr>
            <a:endParaRPr lang="es-ES" sz="2200" b="1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1757578" y="1495625"/>
            <a:ext cx="2185047" cy="369332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MX" sz="1800" b="1" dirty="0" smtClean="0">
                <a:latin typeface="Tahoma" pitchFamily="34" charset="0"/>
                <a:cs typeface="Tahoma" pitchFamily="34" charset="0"/>
              </a:rPr>
              <a:t>Pobreza extrema</a:t>
            </a:r>
            <a:endParaRPr lang="en-US" sz="1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1116312" y="2037275"/>
            <a:ext cx="2933688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Población con ingreso menor a la línea de bienestar mínimo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026" y="1267688"/>
            <a:ext cx="8106121" cy="5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526" y="1243938"/>
            <a:ext cx="8106121" cy="5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966275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800250" y="5715825"/>
            <a:ext cx="2921000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la alimentación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5041295" y="5013217"/>
            <a:ext cx="3189823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los servicios básicos en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4996375" y="4428175"/>
            <a:ext cx="2984410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Calidad y espacios de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5029526" y="3839025"/>
            <a:ext cx="2144146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 la seguridad social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5007353" y="3218376"/>
            <a:ext cx="2200948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servicios de salud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5031998" y="2686626"/>
            <a:ext cx="2128801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Rezago educativo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21 Cerrar llave"/>
          <p:cNvSpPr/>
          <p:nvPr/>
        </p:nvSpPr>
        <p:spPr bwMode="auto">
          <a:xfrm>
            <a:off x="8061200" y="2695698"/>
            <a:ext cx="346525" cy="3276601"/>
          </a:xfrm>
          <a:prstGeom prst="righ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Times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 rot="5400000">
            <a:off x="7656125" y="4359400"/>
            <a:ext cx="1905000" cy="400110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latin typeface="Tahoma" pitchFamily="34" charset="0"/>
                <a:cs typeface="Tahoma" pitchFamily="34" charset="0"/>
              </a:rPr>
              <a:t>Carencias</a:t>
            </a:r>
            <a:endParaRPr lang="en-US" sz="2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2783675" y="955997"/>
            <a:ext cx="52101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Miles de personas</a:t>
            </a:r>
            <a:endParaRPr lang="es-ES" sz="1800" b="1" u="sng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 Título"/>
          <p:cNvSpPr txBox="1">
            <a:spLocks/>
          </p:cNvSpPr>
          <p:nvPr/>
        </p:nvSpPr>
        <p:spPr>
          <a:xfrm>
            <a:off x="2162008" y="191888"/>
            <a:ext cx="6791987" cy="83306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Cambio en el número de personas en pobreza extrema,</a:t>
            </a:r>
            <a:r>
              <a:rPr lang="es-MX" sz="2200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Yucatán, 2008-2010</a:t>
            </a:r>
          </a:p>
          <a:p>
            <a:pPr eaLnBrk="0" hangingPunct="0">
              <a:defRPr/>
            </a:pPr>
            <a:endParaRPr lang="es-ES" sz="2200" b="1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2648203" y="1495625"/>
            <a:ext cx="2185047" cy="369332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MX" sz="1800" b="1" dirty="0" smtClean="0">
                <a:latin typeface="Tahoma" pitchFamily="34" charset="0"/>
                <a:cs typeface="Tahoma" pitchFamily="34" charset="0"/>
              </a:rPr>
              <a:t>Pobreza extrema</a:t>
            </a:r>
            <a:endParaRPr lang="en-US" sz="1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2006937" y="2037275"/>
            <a:ext cx="2933688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Población con ingreso menor a la línea de bienestar mínimo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966275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004625" y="5715825"/>
            <a:ext cx="2921000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la alimentación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597546" y="5025092"/>
            <a:ext cx="2535162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los servicios básicos en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4331375" y="4428175"/>
            <a:ext cx="2984410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Calidad y espacios de la vivienda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4364526" y="3839025"/>
            <a:ext cx="2144146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 la seguridad social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4342353" y="3218376"/>
            <a:ext cx="2200948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Acceso a servicios de salud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4366998" y="2686626"/>
            <a:ext cx="2128801" cy="2923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Rezago educativo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21 Cerrar llave"/>
          <p:cNvSpPr/>
          <p:nvPr/>
        </p:nvSpPr>
        <p:spPr bwMode="auto">
          <a:xfrm>
            <a:off x="8061200" y="2695698"/>
            <a:ext cx="346525" cy="3276601"/>
          </a:xfrm>
          <a:prstGeom prst="righ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Times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 rot="5400000">
            <a:off x="7656125" y="4359400"/>
            <a:ext cx="1905000" cy="400110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latin typeface="Tahoma" pitchFamily="34" charset="0"/>
                <a:cs typeface="Tahoma" pitchFamily="34" charset="0"/>
              </a:rPr>
              <a:t>Carencias</a:t>
            </a:r>
            <a:endParaRPr lang="en-US" sz="2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2783675" y="955997"/>
            <a:ext cx="52101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Miles de personas</a:t>
            </a:r>
            <a:endParaRPr lang="es-ES" sz="1800" b="1" u="sng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 Título"/>
          <p:cNvSpPr txBox="1">
            <a:spLocks/>
          </p:cNvSpPr>
          <p:nvPr/>
        </p:nvSpPr>
        <p:spPr>
          <a:xfrm>
            <a:off x="2162008" y="191888"/>
            <a:ext cx="6791987" cy="83306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Cambio en el número de personas en pobreza extrema,</a:t>
            </a:r>
            <a:r>
              <a:rPr lang="es-MX" sz="2200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Zacatecas, 2008-2010</a:t>
            </a:r>
          </a:p>
          <a:p>
            <a:pPr eaLnBrk="0" hangingPunct="0">
              <a:defRPr/>
            </a:pPr>
            <a:endParaRPr lang="es-ES" sz="2200" b="1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1781328" y="1495625"/>
            <a:ext cx="2185047" cy="369332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MX" sz="1800" b="1" dirty="0" smtClean="0">
                <a:latin typeface="Tahoma" pitchFamily="34" charset="0"/>
                <a:cs typeface="Tahoma" pitchFamily="34" charset="0"/>
              </a:rPr>
              <a:t>Pobreza extrema</a:t>
            </a:r>
            <a:endParaRPr lang="en-US" sz="1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1140062" y="2037275"/>
            <a:ext cx="2933688" cy="4924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b="1" dirty="0" smtClean="0">
                <a:latin typeface="Tahoma" pitchFamily="34" charset="0"/>
                <a:cs typeface="Tahoma" pitchFamily="34" charset="0"/>
              </a:rPr>
              <a:t>Población con ingreso menor a la línea de bienestar mínimo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7401" y="1267688"/>
            <a:ext cx="8106121" cy="5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Medición anterior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6 Grupo"/>
          <p:cNvGrpSpPr/>
          <p:nvPr/>
        </p:nvGrpSpPr>
        <p:grpSpPr>
          <a:xfrm>
            <a:off x="365526" y="1018313"/>
            <a:ext cx="8351177" cy="5334986"/>
            <a:chOff x="377401" y="1018313"/>
            <a:chExt cx="8351177" cy="533498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b="2424"/>
            <a:stretch>
              <a:fillRect/>
            </a:stretch>
          </p:blipFill>
          <p:spPr bwMode="auto">
            <a:xfrm>
              <a:off x="377401" y="1018313"/>
              <a:ext cx="8351177" cy="5334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86203" t="52728" b="2312"/>
            <a:stretch>
              <a:fillRect/>
            </a:stretch>
          </p:blipFill>
          <p:spPr bwMode="auto">
            <a:xfrm>
              <a:off x="4108864" y="3895099"/>
              <a:ext cx="1152212" cy="245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1 Título"/>
          <p:cNvSpPr txBox="1">
            <a:spLocks/>
          </p:cNvSpPr>
          <p:nvPr/>
        </p:nvSpPr>
        <p:spPr>
          <a:xfrm>
            <a:off x="2150098" y="239388"/>
            <a:ext cx="7214717" cy="59188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Cambio en el número de personas en pobreza extrema, según entidad federativa, 2008-2010</a:t>
            </a:r>
            <a:endParaRPr lang="es-ES" sz="2200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1513050" y="935300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Miles de personas</a:t>
            </a:r>
            <a:endParaRPr lang="es-ES" sz="1000" b="1" u="sng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1954400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5810869" y="3839774"/>
          <a:ext cx="2786820" cy="13572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7948"/>
                <a:gridCol w="831350"/>
                <a:gridCol w="807522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Tahoma" pitchFamily="34" charset="0"/>
                          <a:cs typeface="Tahoma" pitchFamily="34" charset="0"/>
                        </a:rPr>
                        <a:t>2008</a:t>
                      </a:r>
                      <a:endParaRPr 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Tahoma" pitchFamily="34" charset="0"/>
                          <a:cs typeface="Tahoma" pitchFamily="34" charset="0"/>
                        </a:rPr>
                        <a:t>2010</a:t>
                      </a:r>
                      <a:endParaRPr 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468283"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Tahoma" pitchFamily="34" charset="0"/>
                          <a:cs typeface="Tahoma" pitchFamily="34" charset="0"/>
                        </a:rPr>
                        <a:t>Porcentaje</a:t>
                      </a:r>
                      <a:endParaRPr 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latin typeface="Tahoma" pitchFamily="34" charset="0"/>
                          <a:cs typeface="Tahoma" pitchFamily="34" charset="0"/>
                        </a:rPr>
                        <a:t>10.6</a:t>
                      </a:r>
                      <a:endParaRPr lang="en-US" sz="14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latin typeface="Tahoma" pitchFamily="34" charset="0"/>
                          <a:cs typeface="Tahoma" pitchFamily="34" charset="0"/>
                        </a:rPr>
                        <a:t>10.4</a:t>
                      </a:r>
                      <a:endParaRPr lang="en-US" sz="14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07807"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Tahoma" pitchFamily="34" charset="0"/>
                          <a:cs typeface="Tahoma" pitchFamily="34" charset="0"/>
                        </a:rPr>
                        <a:t>Millones de personas</a:t>
                      </a:r>
                      <a:endParaRPr 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latin typeface="Tahoma" pitchFamily="34" charset="0"/>
                          <a:cs typeface="Tahoma" pitchFamily="34" charset="0"/>
                        </a:rPr>
                        <a:t>11.7</a:t>
                      </a:r>
                      <a:endParaRPr lang="en-US" sz="14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latin typeface="Tahoma" pitchFamily="34" charset="0"/>
                          <a:cs typeface="Tahoma" pitchFamily="34" charset="0"/>
                        </a:rPr>
                        <a:t>11.7</a:t>
                      </a:r>
                      <a:endParaRPr lang="en-US" sz="14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34 CuadroTexto"/>
          <p:cNvSpPr txBox="1">
            <a:spLocks noChangeArrowheads="1"/>
          </p:cNvSpPr>
          <p:nvPr/>
        </p:nvSpPr>
        <p:spPr bwMode="auto">
          <a:xfrm>
            <a:off x="5415143" y="3245791"/>
            <a:ext cx="36456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400" b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Población en pobreza extrema </a:t>
            </a:r>
          </a:p>
          <a:p>
            <a:pPr algn="ctr"/>
            <a:r>
              <a:rPr lang="es-MX" sz="1400" b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en los Estados Unidos Mexicanos</a:t>
            </a:r>
            <a:endParaRPr lang="es-ES" sz="1400" b="1" dirty="0">
              <a:solidFill>
                <a:schemeClr val="accent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5795115" y="5343916"/>
            <a:ext cx="2850119" cy="308758"/>
          </a:xfrm>
          <a:prstGeom prst="roundRect">
            <a:avLst>
              <a:gd name="adj" fmla="val 16667"/>
            </a:avLst>
          </a:prstGeom>
          <a:solidFill>
            <a:srgbClr val="3333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 eaLnBrk="0" hangingPunct="0">
              <a:defRPr/>
            </a:pPr>
            <a:r>
              <a:rPr lang="es-MX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Aumentó  38 mil personas </a:t>
            </a:r>
            <a:endParaRPr lang="es-MX" sz="1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2138223" y="310638"/>
            <a:ext cx="7214717" cy="59188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Porcentaje de personas en pobreza por ingresos, 1992-2010</a:t>
            </a:r>
            <a:endParaRPr lang="es-ES" sz="2200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1 CuadroTexto"/>
          <p:cNvSpPr txBox="1"/>
          <p:nvPr/>
        </p:nvSpPr>
        <p:spPr>
          <a:xfrm>
            <a:off x="454522" y="6244434"/>
            <a:ext cx="8234956" cy="28288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ES" sz="800" dirty="0">
                <a:latin typeface="Arial" pitchFamily="34" charset="0"/>
                <a:cs typeface="Arial" pitchFamily="34" charset="0"/>
              </a:rPr>
              <a:t>Nota: Nota: los valores 2006NF y 2008NF utilizan los factores de expansión ajustados a los resultados definitivos del Censo de Población y Vivienda 2010, estimados por INEGI</a:t>
            </a:r>
            <a:r>
              <a:rPr lang="es-ES" sz="800" dirty="0" smtClean="0">
                <a:latin typeface="Arial" pitchFamily="34" charset="0"/>
                <a:cs typeface="Arial" pitchFamily="34" charset="0"/>
              </a:rPr>
              <a:t>.</a:t>
            </a:r>
            <a:endParaRPr lang="es-ES" sz="800" baseline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1954400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las ENIGH de 1992 a 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3105" r="3453" b="5544"/>
          <a:stretch>
            <a:fillRect/>
          </a:stretch>
        </p:blipFill>
        <p:spPr bwMode="auto">
          <a:xfrm>
            <a:off x="402025" y="1116281"/>
            <a:ext cx="8350085" cy="5106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CuadroTexto"/>
          <p:cNvSpPr txBox="1"/>
          <p:nvPr/>
        </p:nvSpPr>
        <p:spPr>
          <a:xfrm>
            <a:off x="454522" y="6256309"/>
            <a:ext cx="8234956" cy="28288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ES" sz="800" dirty="0">
                <a:latin typeface="Arial" pitchFamily="34" charset="0"/>
                <a:cs typeface="Arial" pitchFamily="34" charset="0"/>
              </a:rPr>
              <a:t>Nota: Nota: los valores 2006NF y 2008NF utilizan los factores de expansión ajustados a los resultados definitivos del Censo de Población y Vivienda 2010, estimados por INEGI</a:t>
            </a:r>
            <a:r>
              <a:rPr lang="es-ES" sz="800" dirty="0" smtClean="0">
                <a:latin typeface="Arial" pitchFamily="34" charset="0"/>
                <a:cs typeface="Arial" pitchFamily="34" charset="0"/>
              </a:rPr>
              <a:t>.</a:t>
            </a:r>
            <a:endParaRPr lang="es-ES" sz="800" baseline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954400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las ENIGH de 1992 a 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2138223" y="310638"/>
            <a:ext cx="7214717" cy="59188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Número de personas en pobreza por ingresos, 1992-2010</a:t>
            </a:r>
            <a:endParaRPr lang="es-ES" sz="2200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1970" b="5166"/>
          <a:stretch>
            <a:fillRect/>
          </a:stretch>
        </p:blipFill>
        <p:spPr bwMode="auto">
          <a:xfrm>
            <a:off x="247650" y="1021279"/>
            <a:ext cx="8648700" cy="5201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80420" cy="1362075"/>
          </a:xfrm>
        </p:spPr>
        <p:txBody>
          <a:bodyPr/>
          <a:lstStyle/>
          <a:p>
            <a:r>
              <a:rPr lang="es-MX" dirty="0" smtClean="0"/>
              <a:t>pobreza en poblaciones y territorio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775" y="1389412"/>
            <a:ext cx="8481585" cy="54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2245149" y="251263"/>
            <a:ext cx="6542591" cy="83306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Ingreso neto total per cápita para el 50% más pobre de la población</a:t>
            </a:r>
            <a:r>
              <a:rPr lang="es-MX" sz="2200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2008-2010</a:t>
            </a: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966275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la  ENIGH 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34 CuadroTexto"/>
          <p:cNvSpPr txBox="1">
            <a:spLocks noChangeArrowheads="1"/>
          </p:cNvSpPr>
          <p:nvPr/>
        </p:nvSpPr>
        <p:spPr bwMode="auto">
          <a:xfrm>
            <a:off x="6151422" y="2171138"/>
            <a:ext cx="1793202" cy="830997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s-MX" sz="1600" b="1" dirty="0" smtClean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es-MX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Zonas Urbanas</a:t>
            </a:r>
          </a:p>
          <a:p>
            <a:pPr algn="ctr"/>
            <a:endParaRPr lang="es-ES" sz="16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34 CuadroTexto"/>
          <p:cNvSpPr txBox="1">
            <a:spLocks noChangeArrowheads="1"/>
          </p:cNvSpPr>
          <p:nvPr/>
        </p:nvSpPr>
        <p:spPr bwMode="auto">
          <a:xfrm>
            <a:off x="4000072" y="4532288"/>
            <a:ext cx="1793202" cy="830997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s-MX" sz="1600" b="1" dirty="0" smtClean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es-MX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Zonas Rurales</a:t>
            </a:r>
          </a:p>
          <a:p>
            <a:pPr algn="ctr"/>
            <a:endParaRPr lang="es-ES" sz="1600" b="1" dirty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3377425" y="1039122"/>
            <a:ext cx="52101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Variación porcentual</a:t>
            </a:r>
            <a:endParaRPr lang="es-ES" sz="1800" b="1" u="sng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78" y="1023592"/>
            <a:ext cx="8351177" cy="5476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2150098" y="180013"/>
            <a:ext cx="7777673" cy="59188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30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Pobreza rural y urbana, 2008-2010</a:t>
            </a:r>
          </a:p>
          <a:p>
            <a:pPr eaLnBrk="0" hangingPunct="0">
              <a:defRPr/>
            </a:pPr>
            <a:r>
              <a:rPr lang="es-MX" sz="1800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(Distribución porcentual)</a:t>
            </a:r>
            <a:endParaRPr lang="es-ES" sz="1800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2" name="5 Grupo"/>
          <p:cNvGrpSpPr/>
          <p:nvPr/>
        </p:nvGrpSpPr>
        <p:grpSpPr>
          <a:xfrm>
            <a:off x="1389409" y="1520371"/>
            <a:ext cx="3240000" cy="914062"/>
            <a:chOff x="1448784" y="1199746"/>
            <a:chExt cx="3240000" cy="914062"/>
          </a:xfrm>
        </p:grpSpPr>
        <p:sp>
          <p:nvSpPr>
            <p:cNvPr id="7" name="6 Cerrar llave"/>
            <p:cNvSpPr/>
            <p:nvPr/>
          </p:nvSpPr>
          <p:spPr bwMode="auto">
            <a:xfrm rot="-5400000">
              <a:off x="2947742" y="372766"/>
              <a:ext cx="242084" cy="3240000"/>
            </a:xfrm>
            <a:prstGeom prst="rightBrace">
              <a:avLst/>
            </a:prstGeom>
            <a:noFill/>
            <a:ln w="25400" cap="flat" cmpd="sng" algn="ctr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333399"/>
                </a:solidFill>
                <a:effectLst/>
                <a:latin typeface="Times" charset="0"/>
              </a:endParaRPr>
            </a:p>
          </p:txBody>
        </p:sp>
        <p:sp>
          <p:nvSpPr>
            <p:cNvPr id="8" name="34 CuadroTexto"/>
            <p:cNvSpPr txBox="1">
              <a:spLocks noChangeArrowheads="1"/>
            </p:cNvSpPr>
            <p:nvPr/>
          </p:nvSpPr>
          <p:spPr bwMode="auto">
            <a:xfrm>
              <a:off x="1700375" y="1199746"/>
              <a:ext cx="2743199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MX" sz="3800" b="1" dirty="0" smtClean="0">
                  <a:solidFill>
                    <a:srgbClr val="333399"/>
                  </a:solidFill>
                  <a:latin typeface="Tahoma" pitchFamily="34" charset="0"/>
                  <a:cs typeface="Tahoma" pitchFamily="34" charset="0"/>
                </a:rPr>
                <a:t>Rural</a:t>
              </a:r>
              <a:endParaRPr lang="es-ES" sz="3800" b="1" dirty="0">
                <a:solidFill>
                  <a:srgbClr val="333399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" name="8 Grupo"/>
          <p:cNvGrpSpPr/>
          <p:nvPr/>
        </p:nvGrpSpPr>
        <p:grpSpPr>
          <a:xfrm>
            <a:off x="4997434" y="1518396"/>
            <a:ext cx="3240000" cy="914062"/>
            <a:chOff x="5056809" y="1197771"/>
            <a:chExt cx="3240000" cy="914062"/>
          </a:xfrm>
        </p:grpSpPr>
        <p:sp>
          <p:nvSpPr>
            <p:cNvPr id="10" name="9 Cerrar llave"/>
            <p:cNvSpPr/>
            <p:nvPr/>
          </p:nvSpPr>
          <p:spPr bwMode="auto">
            <a:xfrm rot="-5400000">
              <a:off x="6555767" y="370791"/>
              <a:ext cx="242084" cy="3240000"/>
            </a:xfrm>
            <a:prstGeom prst="rightBrace">
              <a:avLst/>
            </a:prstGeom>
            <a:noFill/>
            <a:ln w="25400" cap="flat" cmpd="sng" algn="ctr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333399"/>
                </a:solidFill>
                <a:effectLst/>
                <a:latin typeface="Times" charset="0"/>
              </a:endParaRPr>
            </a:p>
          </p:txBody>
        </p:sp>
        <p:sp>
          <p:nvSpPr>
            <p:cNvPr id="11" name="34 CuadroTexto"/>
            <p:cNvSpPr txBox="1">
              <a:spLocks noChangeArrowheads="1"/>
            </p:cNvSpPr>
            <p:nvPr/>
          </p:nvSpPr>
          <p:spPr bwMode="auto">
            <a:xfrm>
              <a:off x="5308400" y="1197771"/>
              <a:ext cx="2743199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MX" sz="3800" b="1" dirty="0" smtClean="0">
                  <a:solidFill>
                    <a:srgbClr val="333399"/>
                  </a:solidFill>
                  <a:latin typeface="Tahoma" pitchFamily="34" charset="0"/>
                  <a:cs typeface="Tahoma" pitchFamily="34" charset="0"/>
                </a:rPr>
                <a:t>Urbano</a:t>
              </a:r>
              <a:endParaRPr lang="es-ES" sz="3800" b="1" dirty="0">
                <a:solidFill>
                  <a:srgbClr val="333399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954400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Cerrar llave"/>
          <p:cNvSpPr/>
          <p:nvPr/>
        </p:nvSpPr>
        <p:spPr bwMode="auto">
          <a:xfrm>
            <a:off x="7870850" y="3524875"/>
            <a:ext cx="180000" cy="1548000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6" name="34 CuadroTexto"/>
          <p:cNvSpPr txBox="1">
            <a:spLocks noChangeArrowheads="1"/>
          </p:cNvSpPr>
          <p:nvPr/>
        </p:nvSpPr>
        <p:spPr bwMode="auto">
          <a:xfrm>
            <a:off x="7961863" y="3971042"/>
            <a:ext cx="138611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sz="900" b="1" dirty="0" smtClean="0">
                <a:latin typeface="Tahoma" pitchFamily="34" charset="0"/>
                <a:cs typeface="Tahoma" pitchFamily="34" charset="0"/>
              </a:rPr>
              <a:t>Pobreza </a:t>
            </a:r>
          </a:p>
          <a:p>
            <a:r>
              <a:rPr lang="es-MX" sz="900" b="1" dirty="0" smtClean="0">
                <a:latin typeface="Tahoma" pitchFamily="34" charset="0"/>
                <a:cs typeface="Tahoma" pitchFamily="34" charset="0"/>
              </a:rPr>
              <a:t>40.5%</a:t>
            </a:r>
          </a:p>
          <a:p>
            <a:r>
              <a:rPr lang="es-MX" sz="900" b="1" dirty="0" smtClean="0">
                <a:latin typeface="Tahoma" pitchFamily="34" charset="0"/>
                <a:cs typeface="Tahoma" pitchFamily="34" charset="0"/>
              </a:rPr>
              <a:t>35.0 </a:t>
            </a:r>
            <a:r>
              <a:rPr lang="es-MX" sz="850" b="1" dirty="0" smtClean="0">
                <a:latin typeface="Tahoma" pitchFamily="34" charset="0"/>
                <a:cs typeface="Tahoma" pitchFamily="34" charset="0"/>
              </a:rPr>
              <a:t>millones</a:t>
            </a:r>
          </a:p>
          <a:p>
            <a:r>
              <a:rPr lang="es-MX" sz="850" b="1" dirty="0" smtClean="0">
                <a:latin typeface="Tahoma" pitchFamily="34" charset="0"/>
                <a:cs typeface="Tahoma" pitchFamily="34" charset="0"/>
              </a:rPr>
              <a:t>2.3 carencias          promedio</a:t>
            </a:r>
          </a:p>
          <a:p>
            <a:endParaRPr lang="es-MX" sz="85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16 Cerrar llave"/>
          <p:cNvSpPr/>
          <p:nvPr/>
        </p:nvSpPr>
        <p:spPr bwMode="auto">
          <a:xfrm>
            <a:off x="4239518" y="2581342"/>
            <a:ext cx="180000" cy="2484000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8" name="34 CuadroTexto"/>
          <p:cNvSpPr txBox="1">
            <a:spLocks noChangeArrowheads="1"/>
          </p:cNvSpPr>
          <p:nvPr/>
        </p:nvSpPr>
        <p:spPr bwMode="auto">
          <a:xfrm>
            <a:off x="4315171" y="3492321"/>
            <a:ext cx="142064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sz="900" b="1" dirty="0" smtClean="0">
                <a:latin typeface="Tahoma" pitchFamily="34" charset="0"/>
                <a:cs typeface="Tahoma" pitchFamily="34" charset="0"/>
              </a:rPr>
              <a:t>Pobreza </a:t>
            </a:r>
          </a:p>
          <a:p>
            <a:r>
              <a:rPr lang="es-MX" sz="900" b="1" dirty="0" smtClean="0">
                <a:latin typeface="Tahoma" pitchFamily="34" charset="0"/>
                <a:cs typeface="Tahoma" pitchFamily="34" charset="0"/>
              </a:rPr>
              <a:t>64.9 %</a:t>
            </a:r>
          </a:p>
          <a:p>
            <a:r>
              <a:rPr lang="es-MX" sz="900" b="1" dirty="0" smtClean="0">
                <a:latin typeface="Tahoma" pitchFamily="34" charset="0"/>
                <a:cs typeface="Tahoma" pitchFamily="34" charset="0"/>
              </a:rPr>
              <a:t> 17.0 millones</a:t>
            </a:r>
          </a:p>
          <a:p>
            <a:r>
              <a:rPr lang="es-MX" sz="900" b="1" dirty="0" smtClean="0">
                <a:latin typeface="Tahoma" pitchFamily="34" charset="0"/>
                <a:cs typeface="Tahoma" pitchFamily="34" charset="0"/>
              </a:rPr>
              <a:t> 3.0 carencias          promedio</a:t>
            </a:r>
          </a:p>
          <a:p>
            <a:r>
              <a:rPr lang="es-MX" sz="900" b="1" dirty="0" smtClean="0">
                <a:latin typeface="Tahoma" pitchFamily="34" charset="0"/>
                <a:cs typeface="Tahoma" pitchFamily="34" charset="0"/>
              </a:rPr>
              <a:t> </a:t>
            </a:r>
            <a:endParaRPr lang="es-ES" sz="900" b="1" dirty="0" smtClean="0">
              <a:latin typeface="Tahoma" pitchFamily="34" charset="0"/>
              <a:cs typeface="Tahoma" pitchFamily="34" charset="0"/>
            </a:endParaRPr>
          </a:p>
          <a:p>
            <a:endParaRPr lang="es-MX" sz="900" b="1" dirty="0" smtClean="0">
              <a:latin typeface="Tahoma" pitchFamily="34" charset="0"/>
              <a:cs typeface="Tahoma" pitchFamily="34" charset="0"/>
            </a:endParaRPr>
          </a:p>
          <a:p>
            <a:endParaRPr lang="es-ES" sz="9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18 Cerrar llave"/>
          <p:cNvSpPr/>
          <p:nvPr/>
        </p:nvSpPr>
        <p:spPr bwMode="auto">
          <a:xfrm>
            <a:off x="2431422" y="2678624"/>
            <a:ext cx="180000" cy="2412000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0" name="34 CuadroTexto"/>
          <p:cNvSpPr txBox="1">
            <a:spLocks noChangeArrowheads="1"/>
          </p:cNvSpPr>
          <p:nvPr/>
        </p:nvSpPr>
        <p:spPr bwMode="auto">
          <a:xfrm>
            <a:off x="2549198" y="3563724"/>
            <a:ext cx="1420641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sz="900" b="1" dirty="0" smtClean="0">
                <a:latin typeface="Tahoma" pitchFamily="34" charset="0"/>
                <a:cs typeface="Tahoma" pitchFamily="34" charset="0"/>
              </a:rPr>
              <a:t>Pobreza </a:t>
            </a:r>
          </a:p>
          <a:p>
            <a:r>
              <a:rPr lang="es-MX" sz="900" b="1" dirty="0" smtClean="0">
                <a:latin typeface="Tahoma" pitchFamily="34" charset="0"/>
                <a:cs typeface="Tahoma" pitchFamily="34" charset="0"/>
              </a:rPr>
              <a:t>62.4 %</a:t>
            </a:r>
          </a:p>
          <a:p>
            <a:r>
              <a:rPr lang="es-MX" sz="900" b="1" dirty="0" smtClean="0">
                <a:latin typeface="Tahoma" pitchFamily="34" charset="0"/>
                <a:cs typeface="Tahoma" pitchFamily="34" charset="0"/>
              </a:rPr>
              <a:t>15.9 millones</a:t>
            </a:r>
          </a:p>
          <a:p>
            <a:r>
              <a:rPr lang="es-MX" sz="900" b="1" dirty="0" smtClean="0">
                <a:latin typeface="Tahoma" pitchFamily="34" charset="0"/>
                <a:cs typeface="Tahoma" pitchFamily="34" charset="0"/>
              </a:rPr>
              <a:t> 3.3 carencias          promedio</a:t>
            </a:r>
            <a:endParaRPr lang="es-ES" sz="900" b="1" dirty="0" smtClean="0">
              <a:latin typeface="Tahoma" pitchFamily="34" charset="0"/>
              <a:cs typeface="Tahoma" pitchFamily="34" charset="0"/>
            </a:endParaRPr>
          </a:p>
          <a:p>
            <a:endParaRPr lang="es-MX" sz="900" b="1" dirty="0" smtClean="0">
              <a:latin typeface="Tahoma" pitchFamily="34" charset="0"/>
              <a:cs typeface="Tahoma" pitchFamily="34" charset="0"/>
            </a:endParaRPr>
          </a:p>
          <a:p>
            <a:r>
              <a:rPr lang="es-MX" sz="900" b="1" dirty="0" smtClean="0">
                <a:latin typeface="Tahoma" pitchFamily="34" charset="0"/>
                <a:cs typeface="Tahoma" pitchFamily="34" charset="0"/>
              </a:rPr>
              <a:t> </a:t>
            </a:r>
            <a:endParaRPr lang="es-ES" sz="900" b="1" dirty="0" smtClean="0">
              <a:latin typeface="Tahoma" pitchFamily="34" charset="0"/>
              <a:cs typeface="Tahoma" pitchFamily="34" charset="0"/>
            </a:endParaRPr>
          </a:p>
          <a:p>
            <a:endParaRPr lang="es-MX" sz="900" b="1" dirty="0" smtClean="0">
              <a:latin typeface="Tahoma" pitchFamily="34" charset="0"/>
              <a:cs typeface="Tahoma" pitchFamily="34" charset="0"/>
            </a:endParaRPr>
          </a:p>
          <a:p>
            <a:endParaRPr lang="es-ES" sz="9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20 Cerrar llave"/>
          <p:cNvSpPr/>
          <p:nvPr/>
        </p:nvSpPr>
        <p:spPr bwMode="auto">
          <a:xfrm>
            <a:off x="6050879" y="3587651"/>
            <a:ext cx="180000" cy="1512000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2" name="34 CuadroTexto"/>
          <p:cNvSpPr txBox="1">
            <a:spLocks noChangeArrowheads="1"/>
          </p:cNvSpPr>
          <p:nvPr/>
        </p:nvSpPr>
        <p:spPr bwMode="auto">
          <a:xfrm>
            <a:off x="6135394" y="4011190"/>
            <a:ext cx="1386118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sz="900" b="1" dirty="0" smtClean="0">
                <a:latin typeface="Tahoma" pitchFamily="34" charset="0"/>
                <a:cs typeface="Tahoma" pitchFamily="34" charset="0"/>
              </a:rPr>
              <a:t>Pobreza </a:t>
            </a:r>
          </a:p>
          <a:p>
            <a:r>
              <a:rPr lang="es-MX" sz="900" b="1" dirty="0" smtClean="0">
                <a:latin typeface="Tahoma" pitchFamily="34" charset="0"/>
                <a:cs typeface="Tahoma" pitchFamily="34" charset="0"/>
              </a:rPr>
              <a:t>39.1 %</a:t>
            </a:r>
          </a:p>
          <a:p>
            <a:r>
              <a:rPr lang="es-MX" sz="900" b="1" dirty="0" smtClean="0">
                <a:latin typeface="Tahoma" pitchFamily="34" charset="0"/>
                <a:cs typeface="Tahoma" pitchFamily="34" charset="0"/>
              </a:rPr>
              <a:t>32.9 millones</a:t>
            </a:r>
          </a:p>
          <a:p>
            <a:r>
              <a:rPr lang="es-MX" sz="900" b="1" dirty="0" smtClean="0">
                <a:latin typeface="Tahoma" pitchFamily="34" charset="0"/>
                <a:cs typeface="Tahoma" pitchFamily="34" charset="0"/>
              </a:rPr>
              <a:t>2.4 carencias          promedio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b="1546"/>
          <a:stretch>
            <a:fillRect/>
          </a:stretch>
        </p:blipFill>
        <p:spPr bwMode="auto">
          <a:xfrm>
            <a:off x="263867" y="984514"/>
            <a:ext cx="8536758" cy="551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2150098" y="251264"/>
            <a:ext cx="7777673" cy="59188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6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Pobreza según origen étnico, 2008-2010</a:t>
            </a:r>
          </a:p>
          <a:p>
            <a:pPr eaLnBrk="0" hangingPunct="0">
              <a:defRPr/>
            </a:pPr>
            <a:r>
              <a:rPr lang="es-MX" sz="1800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(Distribución porcentual)</a:t>
            </a:r>
            <a:endParaRPr lang="es-ES" sz="1800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2" name="5 Grupo"/>
          <p:cNvGrpSpPr/>
          <p:nvPr/>
        </p:nvGrpSpPr>
        <p:grpSpPr>
          <a:xfrm>
            <a:off x="1371150" y="1027226"/>
            <a:ext cx="3240000" cy="914062"/>
            <a:chOff x="1448784" y="1199746"/>
            <a:chExt cx="3240000" cy="914062"/>
          </a:xfrm>
        </p:grpSpPr>
        <p:sp>
          <p:nvSpPr>
            <p:cNvPr id="7" name="6 Cerrar llave"/>
            <p:cNvSpPr/>
            <p:nvPr/>
          </p:nvSpPr>
          <p:spPr bwMode="auto">
            <a:xfrm rot="-5400000">
              <a:off x="2947742" y="372766"/>
              <a:ext cx="242084" cy="3240000"/>
            </a:xfrm>
            <a:prstGeom prst="rightBrace">
              <a:avLst/>
            </a:prstGeom>
            <a:noFill/>
            <a:ln w="25400" cap="flat" cmpd="sng" algn="ctr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333399"/>
                </a:solidFill>
                <a:effectLst/>
                <a:latin typeface="Times" charset="0"/>
              </a:endParaRPr>
            </a:p>
          </p:txBody>
        </p:sp>
        <p:sp>
          <p:nvSpPr>
            <p:cNvPr id="8" name="34 CuadroTexto"/>
            <p:cNvSpPr txBox="1">
              <a:spLocks noChangeArrowheads="1"/>
            </p:cNvSpPr>
            <p:nvPr/>
          </p:nvSpPr>
          <p:spPr bwMode="auto">
            <a:xfrm>
              <a:off x="1700375" y="1199746"/>
              <a:ext cx="2743199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MX" sz="3800" b="1" dirty="0" smtClean="0">
                  <a:solidFill>
                    <a:srgbClr val="333399"/>
                  </a:solidFill>
                  <a:latin typeface="Tahoma" pitchFamily="34" charset="0"/>
                  <a:cs typeface="Tahoma" pitchFamily="34" charset="0"/>
                </a:rPr>
                <a:t>Nacional</a:t>
              </a:r>
              <a:endParaRPr lang="es-ES" sz="3800" b="1" dirty="0">
                <a:solidFill>
                  <a:srgbClr val="333399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" name="8 Grupo"/>
          <p:cNvGrpSpPr/>
          <p:nvPr/>
        </p:nvGrpSpPr>
        <p:grpSpPr>
          <a:xfrm>
            <a:off x="4979175" y="1025251"/>
            <a:ext cx="3240000" cy="914062"/>
            <a:chOff x="5056809" y="1197771"/>
            <a:chExt cx="3240000" cy="914062"/>
          </a:xfrm>
        </p:grpSpPr>
        <p:sp>
          <p:nvSpPr>
            <p:cNvPr id="10" name="9 Cerrar llave"/>
            <p:cNvSpPr/>
            <p:nvPr/>
          </p:nvSpPr>
          <p:spPr bwMode="auto">
            <a:xfrm rot="-5400000">
              <a:off x="6555767" y="370791"/>
              <a:ext cx="242084" cy="3240000"/>
            </a:xfrm>
            <a:prstGeom prst="rightBrace">
              <a:avLst/>
            </a:prstGeom>
            <a:noFill/>
            <a:ln w="25400" cap="flat" cmpd="sng" algn="ctr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333399"/>
                </a:solidFill>
                <a:effectLst/>
                <a:latin typeface="Times" charset="0"/>
              </a:endParaRPr>
            </a:p>
          </p:txBody>
        </p:sp>
        <p:sp>
          <p:nvSpPr>
            <p:cNvPr id="11" name="34 CuadroTexto"/>
            <p:cNvSpPr txBox="1">
              <a:spLocks noChangeArrowheads="1"/>
            </p:cNvSpPr>
            <p:nvPr/>
          </p:nvSpPr>
          <p:spPr bwMode="auto">
            <a:xfrm>
              <a:off x="5308400" y="1197771"/>
              <a:ext cx="2743199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MX" sz="3800" b="1" dirty="0" smtClean="0">
                  <a:solidFill>
                    <a:srgbClr val="333399"/>
                  </a:solidFill>
                  <a:latin typeface="Tahoma" pitchFamily="34" charset="0"/>
                  <a:cs typeface="Tahoma" pitchFamily="34" charset="0"/>
                </a:rPr>
                <a:t>Indígenas</a:t>
              </a:r>
              <a:endParaRPr lang="es-ES" sz="3800" b="1" dirty="0">
                <a:solidFill>
                  <a:srgbClr val="333399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954400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Cerrar llave"/>
          <p:cNvSpPr/>
          <p:nvPr/>
        </p:nvSpPr>
        <p:spPr bwMode="auto">
          <a:xfrm>
            <a:off x="2393227" y="3390337"/>
            <a:ext cx="180000" cy="1764000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7" name="34 CuadroTexto"/>
          <p:cNvSpPr txBox="1">
            <a:spLocks noChangeArrowheads="1"/>
          </p:cNvSpPr>
          <p:nvPr/>
        </p:nvSpPr>
        <p:spPr bwMode="auto">
          <a:xfrm>
            <a:off x="2473371" y="3799757"/>
            <a:ext cx="1386118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sz="950" b="1" dirty="0" smtClean="0">
                <a:latin typeface="Tahoma" pitchFamily="34" charset="0"/>
                <a:cs typeface="Tahoma" pitchFamily="34" charset="0"/>
              </a:rPr>
              <a:t>Pobreza </a:t>
            </a:r>
          </a:p>
          <a:p>
            <a:r>
              <a:rPr lang="es-MX" sz="950" b="1" dirty="0" smtClean="0">
                <a:latin typeface="Tahoma" pitchFamily="34" charset="0"/>
                <a:cs typeface="Tahoma" pitchFamily="34" charset="0"/>
              </a:rPr>
              <a:t>44.5%</a:t>
            </a:r>
          </a:p>
          <a:p>
            <a:r>
              <a:rPr lang="es-MX" sz="950" b="1" dirty="0" smtClean="0">
                <a:latin typeface="Tahoma" pitchFamily="34" charset="0"/>
                <a:cs typeface="Tahoma" pitchFamily="34" charset="0"/>
              </a:rPr>
              <a:t>48.8 millones </a:t>
            </a:r>
          </a:p>
          <a:p>
            <a:r>
              <a:rPr lang="es-MX" sz="950" b="1" dirty="0" smtClean="0">
                <a:latin typeface="Tahoma" pitchFamily="34" charset="0"/>
                <a:cs typeface="Tahoma" pitchFamily="34" charset="0"/>
              </a:rPr>
              <a:t>2.7 carencias       promedio</a:t>
            </a:r>
          </a:p>
          <a:p>
            <a:endParaRPr lang="es-ES" sz="95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17 Cerrar llave"/>
          <p:cNvSpPr/>
          <p:nvPr/>
        </p:nvSpPr>
        <p:spPr bwMode="auto">
          <a:xfrm>
            <a:off x="4233021" y="3321185"/>
            <a:ext cx="180000" cy="1836000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9" name="34 CuadroTexto"/>
          <p:cNvSpPr txBox="1">
            <a:spLocks noChangeArrowheads="1"/>
          </p:cNvSpPr>
          <p:nvPr/>
        </p:nvSpPr>
        <p:spPr bwMode="auto">
          <a:xfrm>
            <a:off x="4330295" y="3798164"/>
            <a:ext cx="142064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sz="900" b="1" dirty="0" smtClean="0">
                <a:latin typeface="Tahoma" pitchFamily="34" charset="0"/>
                <a:cs typeface="Tahoma" pitchFamily="34" charset="0"/>
              </a:rPr>
              <a:t> Pobreza </a:t>
            </a:r>
          </a:p>
          <a:p>
            <a:r>
              <a:rPr lang="es-MX" sz="900" b="1" dirty="0" smtClean="0">
                <a:latin typeface="Tahoma" pitchFamily="34" charset="0"/>
                <a:cs typeface="Tahoma" pitchFamily="34" charset="0"/>
              </a:rPr>
              <a:t>46.2%</a:t>
            </a:r>
          </a:p>
          <a:p>
            <a:r>
              <a:rPr lang="es-MX" sz="900" b="1" dirty="0" smtClean="0">
                <a:latin typeface="Tahoma" pitchFamily="34" charset="0"/>
                <a:cs typeface="Tahoma" pitchFamily="34" charset="0"/>
              </a:rPr>
              <a:t>52.0 millones </a:t>
            </a:r>
          </a:p>
          <a:p>
            <a:r>
              <a:rPr lang="es-MX" sz="900" b="1" dirty="0" smtClean="0">
                <a:latin typeface="Tahoma" pitchFamily="34" charset="0"/>
                <a:cs typeface="Tahoma" pitchFamily="34" charset="0"/>
              </a:rPr>
              <a:t>2.5 carencias          promedio</a:t>
            </a:r>
          </a:p>
          <a:p>
            <a:endParaRPr lang="es-ES" sz="9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19 Cerrar llave"/>
          <p:cNvSpPr/>
          <p:nvPr/>
        </p:nvSpPr>
        <p:spPr bwMode="auto">
          <a:xfrm>
            <a:off x="7929914" y="2001898"/>
            <a:ext cx="180000" cy="3132000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1" name="34 CuadroTexto"/>
          <p:cNvSpPr txBox="1">
            <a:spLocks noChangeArrowheads="1"/>
          </p:cNvSpPr>
          <p:nvPr/>
        </p:nvSpPr>
        <p:spPr bwMode="auto">
          <a:xfrm>
            <a:off x="8017150" y="3239811"/>
            <a:ext cx="142064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sz="900" b="1" dirty="0" smtClean="0">
                <a:latin typeface="Tahoma" pitchFamily="34" charset="0"/>
                <a:cs typeface="Tahoma" pitchFamily="34" charset="0"/>
              </a:rPr>
              <a:t>Pobreza </a:t>
            </a:r>
          </a:p>
          <a:p>
            <a:r>
              <a:rPr lang="es-MX" sz="900" b="1" dirty="0" smtClean="0">
                <a:latin typeface="Tahoma" pitchFamily="34" charset="0"/>
                <a:cs typeface="Tahoma" pitchFamily="34" charset="0"/>
              </a:rPr>
              <a:t>79.3 %</a:t>
            </a:r>
          </a:p>
          <a:p>
            <a:r>
              <a:rPr lang="es-MX" sz="900" b="1" dirty="0" smtClean="0">
                <a:latin typeface="Tahoma" pitchFamily="34" charset="0"/>
                <a:cs typeface="Tahoma" pitchFamily="34" charset="0"/>
              </a:rPr>
              <a:t>5.4 millones</a:t>
            </a:r>
          </a:p>
          <a:p>
            <a:r>
              <a:rPr lang="es-MX" sz="900" b="1" dirty="0" smtClean="0">
                <a:latin typeface="Tahoma" pitchFamily="34" charset="0"/>
                <a:cs typeface="Tahoma" pitchFamily="34" charset="0"/>
              </a:rPr>
              <a:t>3.3 </a:t>
            </a:r>
            <a:r>
              <a:rPr lang="es-MX" sz="750" b="1" dirty="0" smtClean="0">
                <a:latin typeface="Tahoma" pitchFamily="34" charset="0"/>
                <a:cs typeface="Tahoma" pitchFamily="34" charset="0"/>
              </a:rPr>
              <a:t>carencias       promedio</a:t>
            </a:r>
          </a:p>
          <a:p>
            <a:endParaRPr lang="es-MX" sz="900" b="1" dirty="0" smtClean="0">
              <a:latin typeface="Tahoma" pitchFamily="34" charset="0"/>
              <a:cs typeface="Tahoma" pitchFamily="34" charset="0"/>
            </a:endParaRPr>
          </a:p>
          <a:p>
            <a:endParaRPr lang="es-MX" sz="900" b="1" dirty="0" smtClean="0">
              <a:latin typeface="Tahoma" pitchFamily="34" charset="0"/>
              <a:cs typeface="Tahoma" pitchFamily="34" charset="0"/>
            </a:endParaRPr>
          </a:p>
          <a:p>
            <a:endParaRPr lang="es-ES" sz="9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21 Cerrar llave"/>
          <p:cNvSpPr/>
          <p:nvPr/>
        </p:nvSpPr>
        <p:spPr bwMode="auto">
          <a:xfrm>
            <a:off x="6090043" y="2132642"/>
            <a:ext cx="180000" cy="3024000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3" name="34 CuadroTexto"/>
          <p:cNvSpPr txBox="1">
            <a:spLocks noChangeArrowheads="1"/>
          </p:cNvSpPr>
          <p:nvPr/>
        </p:nvSpPr>
        <p:spPr bwMode="auto">
          <a:xfrm>
            <a:off x="6153821" y="3201432"/>
            <a:ext cx="1420641" cy="121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sz="900" b="1" dirty="0" smtClean="0">
                <a:latin typeface="Tahoma" pitchFamily="34" charset="0"/>
                <a:cs typeface="Tahoma" pitchFamily="34" charset="0"/>
              </a:rPr>
              <a:t>Pobreza </a:t>
            </a:r>
          </a:p>
          <a:p>
            <a:r>
              <a:rPr lang="es-MX" sz="900" b="1" dirty="0" smtClean="0">
                <a:latin typeface="Tahoma" pitchFamily="34" charset="0"/>
                <a:cs typeface="Tahoma" pitchFamily="34" charset="0"/>
              </a:rPr>
              <a:t> 75.9 %</a:t>
            </a:r>
          </a:p>
          <a:p>
            <a:r>
              <a:rPr lang="es-MX" sz="900" b="1" dirty="0" smtClean="0">
                <a:latin typeface="Tahoma" pitchFamily="34" charset="0"/>
                <a:cs typeface="Tahoma" pitchFamily="34" charset="0"/>
              </a:rPr>
              <a:t> 5.3 millones</a:t>
            </a:r>
          </a:p>
          <a:p>
            <a:r>
              <a:rPr lang="es-MX" sz="900" b="1" dirty="0" smtClean="0">
                <a:latin typeface="Tahoma" pitchFamily="34" charset="0"/>
                <a:cs typeface="Tahoma" pitchFamily="34" charset="0"/>
              </a:rPr>
              <a:t>3.7 carencias       promedio</a:t>
            </a:r>
          </a:p>
          <a:p>
            <a:endParaRPr lang="es-MX" sz="900" b="1" dirty="0" smtClean="0">
              <a:latin typeface="Tahoma" pitchFamily="34" charset="0"/>
              <a:cs typeface="Tahoma" pitchFamily="34" charset="0"/>
            </a:endParaRPr>
          </a:p>
          <a:p>
            <a:endParaRPr lang="es-MX" sz="900" b="1" dirty="0" smtClean="0">
              <a:latin typeface="Tahoma" pitchFamily="34" charset="0"/>
              <a:cs typeface="Tahoma" pitchFamily="34" charset="0"/>
            </a:endParaRPr>
          </a:p>
          <a:p>
            <a:endParaRPr lang="es-ES" sz="900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380" y="1013949"/>
            <a:ext cx="8351177" cy="5476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2150098" y="-21862"/>
            <a:ext cx="7777673" cy="59188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Pobreza nacional y en Zonas de Atención </a:t>
            </a:r>
          </a:p>
          <a:p>
            <a:pPr eaLnBrk="0" hangingPunct="0">
              <a:defRPr/>
            </a:pPr>
            <a:r>
              <a:rPr lang="es-MX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Prioritaria , 2008-2010 </a:t>
            </a:r>
          </a:p>
          <a:p>
            <a:pPr eaLnBrk="0" hangingPunct="0">
              <a:defRPr/>
            </a:pPr>
            <a:r>
              <a:rPr lang="es-MX" sz="1800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(Distribución porcentual)</a:t>
            </a:r>
            <a:endParaRPr lang="es-ES" sz="1800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2" name="11 Grupo"/>
          <p:cNvGrpSpPr/>
          <p:nvPr/>
        </p:nvGrpSpPr>
        <p:grpSpPr>
          <a:xfrm>
            <a:off x="1448784" y="1199746"/>
            <a:ext cx="3240000" cy="914062"/>
            <a:chOff x="1448784" y="1199746"/>
            <a:chExt cx="3240000" cy="914062"/>
          </a:xfrm>
        </p:grpSpPr>
        <p:sp>
          <p:nvSpPr>
            <p:cNvPr id="6" name="5 Cerrar llave"/>
            <p:cNvSpPr/>
            <p:nvPr/>
          </p:nvSpPr>
          <p:spPr bwMode="auto">
            <a:xfrm rot="-5400000">
              <a:off x="2947742" y="372766"/>
              <a:ext cx="242084" cy="3240000"/>
            </a:xfrm>
            <a:prstGeom prst="rightBrace">
              <a:avLst/>
            </a:prstGeom>
            <a:noFill/>
            <a:ln w="25400" cap="flat" cmpd="sng" algn="ctr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333399"/>
                </a:solidFill>
                <a:effectLst/>
                <a:latin typeface="Times" charset="0"/>
              </a:endParaRPr>
            </a:p>
          </p:txBody>
        </p:sp>
        <p:sp>
          <p:nvSpPr>
            <p:cNvPr id="8" name="34 CuadroTexto"/>
            <p:cNvSpPr txBox="1">
              <a:spLocks noChangeArrowheads="1"/>
            </p:cNvSpPr>
            <p:nvPr/>
          </p:nvSpPr>
          <p:spPr bwMode="auto">
            <a:xfrm>
              <a:off x="1700375" y="1199746"/>
              <a:ext cx="2743199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MX" sz="3800" b="1" dirty="0" smtClean="0">
                  <a:solidFill>
                    <a:srgbClr val="333399"/>
                  </a:solidFill>
                  <a:latin typeface="Tahoma" pitchFamily="34" charset="0"/>
                  <a:cs typeface="Tahoma" pitchFamily="34" charset="0"/>
                </a:rPr>
                <a:t>Nacional</a:t>
              </a:r>
              <a:endParaRPr lang="es-ES" sz="3800" b="1" dirty="0">
                <a:solidFill>
                  <a:srgbClr val="333399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" name="12 Grupo"/>
          <p:cNvGrpSpPr/>
          <p:nvPr/>
        </p:nvGrpSpPr>
        <p:grpSpPr>
          <a:xfrm>
            <a:off x="4890560" y="912771"/>
            <a:ext cx="3777864" cy="1384995"/>
            <a:chOff x="5056810" y="1197771"/>
            <a:chExt cx="2994790" cy="1384995"/>
          </a:xfrm>
        </p:grpSpPr>
        <p:sp>
          <p:nvSpPr>
            <p:cNvPr id="10" name="9 Cerrar llave"/>
            <p:cNvSpPr/>
            <p:nvPr/>
          </p:nvSpPr>
          <p:spPr bwMode="auto">
            <a:xfrm rot="16200000">
              <a:off x="6428926" y="782635"/>
              <a:ext cx="232178" cy="2976409"/>
            </a:xfrm>
            <a:prstGeom prst="rightBrace">
              <a:avLst/>
            </a:prstGeom>
            <a:noFill/>
            <a:ln w="25400" cap="flat" cmpd="sng" algn="ctr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333399"/>
                </a:solidFill>
                <a:effectLst/>
                <a:latin typeface="Times" charset="0"/>
              </a:endParaRPr>
            </a:p>
          </p:txBody>
        </p:sp>
        <p:sp>
          <p:nvSpPr>
            <p:cNvPr id="11" name="34 CuadroTexto"/>
            <p:cNvSpPr txBox="1">
              <a:spLocks noChangeArrowheads="1"/>
            </p:cNvSpPr>
            <p:nvPr/>
          </p:nvSpPr>
          <p:spPr bwMode="auto">
            <a:xfrm>
              <a:off x="5069579" y="1197771"/>
              <a:ext cx="2982021" cy="1384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MX" sz="2800" b="1" dirty="0" smtClean="0">
                  <a:solidFill>
                    <a:srgbClr val="333399"/>
                  </a:solidFill>
                  <a:latin typeface="Tahoma" pitchFamily="34" charset="0"/>
                  <a:cs typeface="Tahoma" pitchFamily="34" charset="0"/>
                </a:rPr>
                <a:t>Zonas de</a:t>
              </a:r>
            </a:p>
            <a:p>
              <a:pPr algn="ctr"/>
              <a:r>
                <a:rPr lang="es-MX" sz="2800" b="1" dirty="0" smtClean="0">
                  <a:solidFill>
                    <a:srgbClr val="333399"/>
                  </a:solidFill>
                  <a:latin typeface="Tahoma" pitchFamily="34" charset="0"/>
                  <a:cs typeface="Tahoma" pitchFamily="34" charset="0"/>
                </a:rPr>
                <a:t>Atención Prioritaria</a:t>
              </a:r>
              <a:endParaRPr lang="es-ES" sz="2800" b="1" dirty="0">
                <a:solidFill>
                  <a:srgbClr val="333399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1954400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7 Cerrar llave"/>
          <p:cNvSpPr/>
          <p:nvPr/>
        </p:nvSpPr>
        <p:spPr bwMode="auto">
          <a:xfrm>
            <a:off x="2437478" y="3343844"/>
            <a:ext cx="180000" cy="1764000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9" name="34 CuadroTexto"/>
          <p:cNvSpPr txBox="1">
            <a:spLocks noChangeArrowheads="1"/>
          </p:cNvSpPr>
          <p:nvPr/>
        </p:nvSpPr>
        <p:spPr bwMode="auto">
          <a:xfrm>
            <a:off x="2561873" y="3895764"/>
            <a:ext cx="138611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sz="900" b="1" dirty="0" smtClean="0">
                <a:latin typeface="Tahoma" pitchFamily="34" charset="0"/>
                <a:cs typeface="Tahoma" pitchFamily="34" charset="0"/>
              </a:rPr>
              <a:t>Pobreza </a:t>
            </a:r>
          </a:p>
          <a:p>
            <a:r>
              <a:rPr lang="es-MX" sz="900" b="1" dirty="0" smtClean="0">
                <a:latin typeface="Tahoma" pitchFamily="34" charset="0"/>
                <a:cs typeface="Tahoma" pitchFamily="34" charset="0"/>
              </a:rPr>
              <a:t>44.5%</a:t>
            </a:r>
          </a:p>
          <a:p>
            <a:r>
              <a:rPr lang="es-MX" sz="900" b="1" dirty="0" smtClean="0">
                <a:latin typeface="Tahoma" pitchFamily="34" charset="0"/>
                <a:cs typeface="Tahoma" pitchFamily="34" charset="0"/>
              </a:rPr>
              <a:t>48.8 millones </a:t>
            </a:r>
          </a:p>
          <a:p>
            <a:r>
              <a:rPr lang="es-MX" sz="900" b="1" dirty="0" smtClean="0">
                <a:latin typeface="Tahoma" pitchFamily="34" charset="0"/>
                <a:cs typeface="Tahoma" pitchFamily="34" charset="0"/>
              </a:rPr>
              <a:t>2.7 carencias       promedio</a:t>
            </a:r>
          </a:p>
          <a:p>
            <a:endParaRPr lang="es-ES" sz="9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19 Cerrar llave"/>
          <p:cNvSpPr/>
          <p:nvPr/>
        </p:nvSpPr>
        <p:spPr bwMode="auto">
          <a:xfrm>
            <a:off x="4249572" y="3296314"/>
            <a:ext cx="180000" cy="1800000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1" name="34 CuadroTexto"/>
          <p:cNvSpPr txBox="1">
            <a:spLocks noChangeArrowheads="1"/>
          </p:cNvSpPr>
          <p:nvPr/>
        </p:nvSpPr>
        <p:spPr bwMode="auto">
          <a:xfrm>
            <a:off x="4356173" y="3869414"/>
            <a:ext cx="142064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sz="900" b="1" dirty="0" smtClean="0">
                <a:latin typeface="Tahoma" pitchFamily="34" charset="0"/>
                <a:cs typeface="Tahoma" pitchFamily="34" charset="0"/>
              </a:rPr>
              <a:t> Pobreza </a:t>
            </a:r>
          </a:p>
          <a:p>
            <a:r>
              <a:rPr lang="es-MX" sz="900" b="1" dirty="0" smtClean="0">
                <a:latin typeface="Tahoma" pitchFamily="34" charset="0"/>
                <a:cs typeface="Tahoma" pitchFamily="34" charset="0"/>
              </a:rPr>
              <a:t>46.2%</a:t>
            </a:r>
          </a:p>
          <a:p>
            <a:r>
              <a:rPr lang="es-MX" sz="900" b="1" dirty="0" smtClean="0">
                <a:latin typeface="Tahoma" pitchFamily="34" charset="0"/>
                <a:cs typeface="Tahoma" pitchFamily="34" charset="0"/>
              </a:rPr>
              <a:t>52.0 millones </a:t>
            </a:r>
          </a:p>
          <a:p>
            <a:r>
              <a:rPr lang="es-MX" sz="900" b="1" dirty="0" smtClean="0">
                <a:latin typeface="Tahoma" pitchFamily="34" charset="0"/>
                <a:cs typeface="Tahoma" pitchFamily="34" charset="0"/>
              </a:rPr>
              <a:t>2.5 carencias          promedio</a:t>
            </a:r>
          </a:p>
          <a:p>
            <a:endParaRPr lang="es-ES" sz="9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21 Cerrar llave"/>
          <p:cNvSpPr/>
          <p:nvPr/>
        </p:nvSpPr>
        <p:spPr bwMode="auto">
          <a:xfrm>
            <a:off x="7875395" y="2069899"/>
            <a:ext cx="180000" cy="3024000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3" name="34 CuadroTexto"/>
          <p:cNvSpPr txBox="1">
            <a:spLocks noChangeArrowheads="1"/>
          </p:cNvSpPr>
          <p:nvPr/>
        </p:nvSpPr>
        <p:spPr bwMode="auto">
          <a:xfrm>
            <a:off x="8024541" y="3255942"/>
            <a:ext cx="1420641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sz="900" b="1" dirty="0" smtClean="0">
                <a:latin typeface="Tahoma" pitchFamily="34" charset="0"/>
                <a:cs typeface="Tahoma" pitchFamily="34" charset="0"/>
              </a:rPr>
              <a:t>Pobreza </a:t>
            </a:r>
          </a:p>
          <a:p>
            <a:r>
              <a:rPr lang="es-MX" sz="900" b="1" dirty="0" smtClean="0">
                <a:latin typeface="Tahoma" pitchFamily="34" charset="0"/>
                <a:cs typeface="Tahoma" pitchFamily="34" charset="0"/>
              </a:rPr>
              <a:t>77.8  %</a:t>
            </a:r>
          </a:p>
          <a:p>
            <a:r>
              <a:rPr lang="es-MX" sz="900" b="1" dirty="0" smtClean="0">
                <a:latin typeface="Tahoma" pitchFamily="34" charset="0"/>
                <a:cs typeface="Tahoma" pitchFamily="34" charset="0"/>
              </a:rPr>
              <a:t>13.6 millones</a:t>
            </a:r>
          </a:p>
          <a:p>
            <a:r>
              <a:rPr lang="es-MX" sz="900" b="1" dirty="0" smtClean="0">
                <a:latin typeface="Tahoma" pitchFamily="34" charset="0"/>
                <a:cs typeface="Tahoma" pitchFamily="34" charset="0"/>
              </a:rPr>
              <a:t>3.0  carencias       promedio</a:t>
            </a:r>
          </a:p>
          <a:p>
            <a:endParaRPr lang="es-MX" sz="900" b="1" dirty="0" smtClean="0">
              <a:latin typeface="Tahoma" pitchFamily="34" charset="0"/>
              <a:cs typeface="Tahoma" pitchFamily="34" charset="0"/>
            </a:endParaRPr>
          </a:p>
          <a:p>
            <a:r>
              <a:rPr lang="es-MX" sz="900" b="1" dirty="0" smtClean="0">
                <a:latin typeface="Tahoma" pitchFamily="34" charset="0"/>
                <a:cs typeface="Tahoma" pitchFamily="34" charset="0"/>
              </a:rPr>
              <a:t> </a:t>
            </a:r>
            <a:endParaRPr lang="es-ES" sz="900" b="1" dirty="0" smtClean="0">
              <a:latin typeface="Tahoma" pitchFamily="34" charset="0"/>
              <a:cs typeface="Tahoma" pitchFamily="34" charset="0"/>
            </a:endParaRPr>
          </a:p>
          <a:p>
            <a:endParaRPr lang="es-MX" sz="900" b="1" dirty="0" smtClean="0">
              <a:latin typeface="Tahoma" pitchFamily="34" charset="0"/>
              <a:cs typeface="Tahoma" pitchFamily="34" charset="0"/>
            </a:endParaRPr>
          </a:p>
          <a:p>
            <a:endParaRPr lang="es-ES" sz="9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23 Cerrar llave"/>
          <p:cNvSpPr/>
          <p:nvPr/>
        </p:nvSpPr>
        <p:spPr bwMode="auto">
          <a:xfrm>
            <a:off x="6073798" y="2169274"/>
            <a:ext cx="180000" cy="2952000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5" name="34 CuadroTexto"/>
          <p:cNvSpPr txBox="1">
            <a:spLocks noChangeArrowheads="1"/>
          </p:cNvSpPr>
          <p:nvPr/>
        </p:nvSpPr>
        <p:spPr bwMode="auto">
          <a:xfrm>
            <a:off x="6194823" y="3285564"/>
            <a:ext cx="1420641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sz="900" b="1" dirty="0" smtClean="0">
                <a:latin typeface="Tahoma" pitchFamily="34" charset="0"/>
                <a:cs typeface="Tahoma" pitchFamily="34" charset="0"/>
              </a:rPr>
              <a:t>Pobreza </a:t>
            </a:r>
          </a:p>
          <a:p>
            <a:r>
              <a:rPr lang="es-MX" sz="900" b="1" dirty="0" smtClean="0">
                <a:latin typeface="Tahoma" pitchFamily="34" charset="0"/>
                <a:cs typeface="Tahoma" pitchFamily="34" charset="0"/>
              </a:rPr>
              <a:t>75.3 %</a:t>
            </a:r>
          </a:p>
          <a:p>
            <a:r>
              <a:rPr lang="es-MX" sz="900" b="1" dirty="0" smtClean="0">
                <a:latin typeface="Tahoma" pitchFamily="34" charset="0"/>
                <a:cs typeface="Tahoma" pitchFamily="34" charset="0"/>
              </a:rPr>
              <a:t>13.6 millones</a:t>
            </a:r>
          </a:p>
          <a:p>
            <a:r>
              <a:rPr lang="es-MX" sz="900" b="1" dirty="0" smtClean="0">
                <a:latin typeface="Tahoma" pitchFamily="34" charset="0"/>
                <a:cs typeface="Tahoma" pitchFamily="34" charset="0"/>
              </a:rPr>
              <a:t>3.4  carencias       promedio</a:t>
            </a:r>
          </a:p>
          <a:p>
            <a:endParaRPr lang="es-MX" sz="900" b="1" dirty="0" smtClean="0">
              <a:latin typeface="Tahoma" pitchFamily="34" charset="0"/>
              <a:cs typeface="Tahoma" pitchFamily="34" charset="0"/>
            </a:endParaRPr>
          </a:p>
          <a:p>
            <a:r>
              <a:rPr lang="es-MX" sz="900" b="1" dirty="0" smtClean="0">
                <a:latin typeface="Tahoma" pitchFamily="34" charset="0"/>
                <a:cs typeface="Tahoma" pitchFamily="34" charset="0"/>
              </a:rPr>
              <a:t> </a:t>
            </a:r>
            <a:endParaRPr lang="es-ES" sz="900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resumen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754" y="1036560"/>
            <a:ext cx="8351177" cy="5476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150098" y="108763"/>
            <a:ext cx="7214717" cy="59188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30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Pobreza nacional 2008-2010</a:t>
            </a:r>
          </a:p>
          <a:p>
            <a:pPr eaLnBrk="0" hangingPunct="0">
              <a:defRPr/>
            </a:pPr>
            <a:r>
              <a:rPr lang="es-MX" sz="1800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(Distribución del número de personas)</a:t>
            </a:r>
            <a:endParaRPr lang="es-ES" sz="1800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5 Cerrar llave"/>
          <p:cNvSpPr/>
          <p:nvPr/>
        </p:nvSpPr>
        <p:spPr bwMode="auto">
          <a:xfrm>
            <a:off x="3619601" y="3332520"/>
            <a:ext cx="180000" cy="1512000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7" name="34 CuadroTexto"/>
          <p:cNvSpPr txBox="1">
            <a:spLocks noChangeArrowheads="1"/>
          </p:cNvSpPr>
          <p:nvPr/>
        </p:nvSpPr>
        <p:spPr bwMode="auto">
          <a:xfrm>
            <a:off x="3767746" y="3851171"/>
            <a:ext cx="13861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sz="1200" b="1" dirty="0" smtClean="0">
                <a:latin typeface="Tahoma" pitchFamily="34" charset="0"/>
                <a:cs typeface="Tahoma" pitchFamily="34" charset="0"/>
              </a:rPr>
              <a:t>Pobreza </a:t>
            </a:r>
          </a:p>
          <a:p>
            <a:r>
              <a:rPr lang="es-MX" sz="1200" b="1" dirty="0" smtClean="0">
                <a:latin typeface="Tahoma" pitchFamily="34" charset="0"/>
                <a:cs typeface="Tahoma" pitchFamily="34" charset="0"/>
              </a:rPr>
              <a:t>48.8 millones</a:t>
            </a:r>
            <a:endParaRPr lang="es-ES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7 Cerrar llave"/>
          <p:cNvSpPr/>
          <p:nvPr/>
        </p:nvSpPr>
        <p:spPr bwMode="auto">
          <a:xfrm>
            <a:off x="7137018" y="3259216"/>
            <a:ext cx="180000" cy="1584000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9" name="34 CuadroTexto"/>
          <p:cNvSpPr txBox="1">
            <a:spLocks noChangeArrowheads="1"/>
          </p:cNvSpPr>
          <p:nvPr/>
        </p:nvSpPr>
        <p:spPr bwMode="auto">
          <a:xfrm>
            <a:off x="7272046" y="3694196"/>
            <a:ext cx="142064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sz="1200" b="1" dirty="0" smtClean="0">
                <a:latin typeface="Tahoma" pitchFamily="34" charset="0"/>
                <a:cs typeface="Tahoma" pitchFamily="34" charset="0"/>
              </a:rPr>
              <a:t> Pobreza </a:t>
            </a:r>
          </a:p>
          <a:p>
            <a:r>
              <a:rPr lang="es-MX" sz="1200" b="1" dirty="0" smtClean="0">
                <a:latin typeface="Tahoma" pitchFamily="34" charset="0"/>
                <a:cs typeface="Tahoma" pitchFamily="34" charset="0"/>
              </a:rPr>
              <a:t>52.0 millones</a:t>
            </a:r>
          </a:p>
          <a:p>
            <a:endParaRPr lang="es-ES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34 CuadroTexto"/>
          <p:cNvSpPr txBox="1">
            <a:spLocks noChangeArrowheads="1"/>
          </p:cNvSpPr>
          <p:nvPr/>
        </p:nvSpPr>
        <p:spPr bwMode="auto">
          <a:xfrm>
            <a:off x="2357825" y="1024604"/>
            <a:ext cx="171955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sz="1400" b="1" dirty="0" smtClean="0">
                <a:latin typeface="Tahoma" pitchFamily="34" charset="0"/>
                <a:cs typeface="Tahoma" pitchFamily="34" charset="0"/>
              </a:rPr>
              <a:t>Población total</a:t>
            </a:r>
          </a:p>
          <a:p>
            <a:r>
              <a:rPr lang="es-MX" sz="1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s-MX" sz="1400" dirty="0" smtClean="0">
                <a:latin typeface="Tahoma" pitchFamily="34" charset="0"/>
                <a:cs typeface="Tahoma" pitchFamily="34" charset="0"/>
              </a:rPr>
              <a:t>109.6 millones</a:t>
            </a:r>
          </a:p>
          <a:p>
            <a:endParaRPr lang="es-ES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34 CuadroTexto"/>
          <p:cNvSpPr txBox="1">
            <a:spLocks noChangeArrowheads="1"/>
          </p:cNvSpPr>
          <p:nvPr/>
        </p:nvSpPr>
        <p:spPr bwMode="auto">
          <a:xfrm>
            <a:off x="6061743" y="952500"/>
            <a:ext cx="171955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sz="1400" b="1" dirty="0" smtClean="0">
                <a:latin typeface="Tahoma" pitchFamily="34" charset="0"/>
                <a:cs typeface="Tahoma" pitchFamily="34" charset="0"/>
              </a:rPr>
              <a:t>Población total</a:t>
            </a:r>
          </a:p>
          <a:p>
            <a:r>
              <a:rPr lang="es-MX" sz="1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s-MX" sz="1400" dirty="0" smtClean="0">
                <a:latin typeface="Tahoma" pitchFamily="34" charset="0"/>
                <a:cs typeface="Tahoma" pitchFamily="34" charset="0"/>
              </a:rPr>
              <a:t>112.6 millones</a:t>
            </a:r>
          </a:p>
          <a:p>
            <a:endParaRPr lang="es-ES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954400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15 Rectángulo"/>
          <p:cNvSpPr>
            <a:spLocks noChangeArrowheads="1"/>
          </p:cNvSpPr>
          <p:nvPr/>
        </p:nvSpPr>
        <p:spPr bwMode="auto">
          <a:xfrm>
            <a:off x="1454648" y="3250658"/>
            <a:ext cx="4555001" cy="1428750"/>
          </a:xfrm>
          <a:prstGeom prst="rect">
            <a:avLst/>
          </a:prstGeom>
          <a:solidFill>
            <a:srgbClr val="DE6B14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s-ES"/>
          </a:p>
        </p:txBody>
      </p:sp>
      <p:sp>
        <p:nvSpPr>
          <p:cNvPr id="49" name="15 Rectángulo"/>
          <p:cNvSpPr>
            <a:spLocks noChangeArrowheads="1"/>
          </p:cNvSpPr>
          <p:nvPr/>
        </p:nvSpPr>
        <p:spPr bwMode="auto">
          <a:xfrm>
            <a:off x="1413759" y="3265526"/>
            <a:ext cx="4629343" cy="1428750"/>
          </a:xfrm>
          <a:prstGeom prst="rect">
            <a:avLst/>
          </a:prstGeom>
          <a:solidFill>
            <a:srgbClr val="DE6B14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s-ES"/>
          </a:p>
        </p:txBody>
      </p:sp>
      <p:grpSp>
        <p:nvGrpSpPr>
          <p:cNvPr id="2" name="32 Grupo"/>
          <p:cNvGrpSpPr>
            <a:grpSpLocks/>
          </p:cNvGrpSpPr>
          <p:nvPr/>
        </p:nvGrpSpPr>
        <p:grpSpPr bwMode="auto">
          <a:xfrm>
            <a:off x="1449563" y="3264662"/>
            <a:ext cx="4560887" cy="1419225"/>
            <a:chOff x="2554288" y="4602163"/>
            <a:chExt cx="4560887" cy="1418877"/>
          </a:xfrm>
          <a:solidFill>
            <a:srgbClr val="DE9832"/>
          </a:solidFill>
        </p:grpSpPr>
        <p:sp>
          <p:nvSpPr>
            <p:cNvPr id="6182" name="15 Rectángulo"/>
            <p:cNvSpPr>
              <a:spLocks noChangeArrowheads="1"/>
            </p:cNvSpPr>
            <p:nvPr/>
          </p:nvSpPr>
          <p:spPr bwMode="auto">
            <a:xfrm>
              <a:off x="5375196" y="4602163"/>
              <a:ext cx="1739282" cy="1418877"/>
            </a:xfrm>
            <a:prstGeom prst="rect">
              <a:avLst/>
            </a:prstGeom>
            <a:grpFill/>
            <a:ln w="2857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83" name="15 Rectángulo"/>
            <p:cNvSpPr>
              <a:spLocks noChangeArrowheads="1"/>
            </p:cNvSpPr>
            <p:nvPr/>
          </p:nvSpPr>
          <p:spPr bwMode="auto">
            <a:xfrm>
              <a:off x="2554288" y="4615986"/>
              <a:ext cx="4560887" cy="557561"/>
            </a:xfrm>
            <a:prstGeom prst="rect">
              <a:avLst/>
            </a:prstGeom>
            <a:grpFill/>
            <a:ln w="2857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76" name="29 Rectángulo"/>
          <p:cNvSpPr>
            <a:spLocks noChangeArrowheads="1"/>
          </p:cNvSpPr>
          <p:nvPr/>
        </p:nvSpPr>
        <p:spPr bwMode="auto">
          <a:xfrm>
            <a:off x="6019561" y="1586969"/>
            <a:ext cx="781050" cy="1642006"/>
          </a:xfrm>
          <a:prstGeom prst="rect">
            <a:avLst/>
          </a:prstGeom>
          <a:solidFill>
            <a:srgbClr val="00B050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s-ES"/>
          </a:p>
        </p:txBody>
      </p:sp>
      <p:sp>
        <p:nvSpPr>
          <p:cNvPr id="59" name="58 Rectángulo"/>
          <p:cNvSpPr>
            <a:spLocks noChangeArrowheads="1"/>
          </p:cNvSpPr>
          <p:nvPr/>
        </p:nvSpPr>
        <p:spPr bwMode="auto">
          <a:xfrm>
            <a:off x="1458325" y="3813175"/>
            <a:ext cx="2800350" cy="863600"/>
          </a:xfrm>
          <a:prstGeom prst="rect">
            <a:avLst/>
          </a:prstGeom>
          <a:solidFill>
            <a:srgbClr val="8B1F17"/>
          </a:solidFill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eaLnBrk="0" hangingPunct="0"/>
            <a:endParaRPr lang="es-ES"/>
          </a:p>
        </p:txBody>
      </p:sp>
      <p:cxnSp>
        <p:nvCxnSpPr>
          <p:cNvPr id="6151" name="134 Conector recto de flecha"/>
          <p:cNvCxnSpPr>
            <a:cxnSpLocks noChangeShapeType="1"/>
          </p:cNvCxnSpPr>
          <p:nvPr/>
        </p:nvCxnSpPr>
        <p:spPr bwMode="auto">
          <a:xfrm rot="10800000">
            <a:off x="667750" y="4705350"/>
            <a:ext cx="6156325" cy="1588"/>
          </a:xfrm>
          <a:prstGeom prst="straightConnector1">
            <a:avLst/>
          </a:prstGeom>
          <a:noFill/>
          <a:ln w="793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6152" name="9 Rectángulo"/>
          <p:cNvSpPr>
            <a:spLocks noChangeArrowheads="1"/>
          </p:cNvSpPr>
          <p:nvPr/>
        </p:nvSpPr>
        <p:spPr bwMode="auto">
          <a:xfrm>
            <a:off x="1437688" y="1560513"/>
            <a:ext cx="5353050" cy="3155950"/>
          </a:xfrm>
          <a:prstGeom prst="rect">
            <a:avLst/>
          </a:prstGeom>
          <a:noFill/>
          <a:ln w="825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s-ES"/>
          </a:p>
        </p:txBody>
      </p:sp>
      <p:sp>
        <p:nvSpPr>
          <p:cNvPr id="6153" name="Rectangle 8"/>
          <p:cNvSpPr>
            <a:spLocks noChangeArrowheads="1"/>
          </p:cNvSpPr>
          <p:nvPr/>
        </p:nvSpPr>
        <p:spPr bwMode="auto">
          <a:xfrm>
            <a:off x="2318750" y="5737088"/>
            <a:ext cx="4029075" cy="3063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rIns="0" anchor="ctr"/>
          <a:lstStyle/>
          <a:p>
            <a:pPr algn="ctr"/>
            <a:r>
              <a:rPr lang="es-MX" sz="2800" b="1" dirty="0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Derechos </a:t>
            </a:r>
            <a:r>
              <a:rPr lang="es-MX" sz="2800" b="1" dirty="0" smtClean="0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sociales</a:t>
            </a:r>
            <a:r>
              <a:rPr lang="es-MX" sz="2200" b="1" dirty="0" smtClean="0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es-ES" sz="2200" b="1" dirty="0">
              <a:solidFill>
                <a:srgbClr val="33339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154" name="Rectangle 25"/>
          <p:cNvSpPr>
            <a:spLocks noChangeArrowheads="1"/>
          </p:cNvSpPr>
          <p:nvPr/>
        </p:nvSpPr>
        <p:spPr bwMode="auto">
          <a:xfrm rot="-5400000">
            <a:off x="4039600" y="4697276"/>
            <a:ext cx="369887" cy="1592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 wrap="none" lIns="0" rIns="0">
            <a:spAutoFit/>
          </a:bodyPr>
          <a:lstStyle/>
          <a:p>
            <a:pPr algn="ctr"/>
            <a:r>
              <a:rPr lang="es-MX" b="1" dirty="0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Carencias</a:t>
            </a:r>
            <a:endParaRPr lang="es-ES" b="1" dirty="0">
              <a:solidFill>
                <a:srgbClr val="333399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6157" name="122 Conector recto de flecha"/>
          <p:cNvCxnSpPr>
            <a:cxnSpLocks noChangeShapeType="1"/>
          </p:cNvCxnSpPr>
          <p:nvPr/>
        </p:nvCxnSpPr>
        <p:spPr bwMode="auto">
          <a:xfrm rot="16200000" flipV="1">
            <a:off x="-828376" y="3165537"/>
            <a:ext cx="4471988" cy="11112"/>
          </a:xfrm>
          <a:prstGeom prst="straightConnector1">
            <a:avLst/>
          </a:prstGeom>
          <a:noFill/>
          <a:ln w="6794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44" name="43 CuadroTexto"/>
          <p:cNvSpPr txBox="1">
            <a:spLocks noChangeArrowheads="1"/>
          </p:cNvSpPr>
          <p:nvPr/>
        </p:nvSpPr>
        <p:spPr bwMode="auto">
          <a:xfrm>
            <a:off x="769350" y="3067050"/>
            <a:ext cx="7350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800" b="1" i="1" dirty="0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LBE</a:t>
            </a:r>
            <a:endParaRPr lang="es-ES" sz="1800" b="1" i="1" dirty="0">
              <a:solidFill>
                <a:srgbClr val="333399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58" name="18 Conector recto"/>
          <p:cNvCxnSpPr>
            <a:cxnSpLocks noChangeShapeType="1"/>
          </p:cNvCxnSpPr>
          <p:nvPr/>
        </p:nvCxnSpPr>
        <p:spPr bwMode="auto">
          <a:xfrm rot="16200000" flipH="1">
            <a:off x="3815763" y="4278313"/>
            <a:ext cx="863600" cy="0"/>
          </a:xfrm>
          <a:prstGeom prst="line">
            <a:avLst/>
          </a:prstGeom>
          <a:noFill/>
          <a:ln w="31750" algn="ctr">
            <a:solidFill>
              <a:schemeClr val="tx1"/>
            </a:solidFill>
            <a:prstDash val="dash"/>
            <a:round/>
            <a:headEnd/>
            <a:tailEnd/>
          </a:ln>
        </p:spPr>
      </p:cxnSp>
      <p:grpSp>
        <p:nvGrpSpPr>
          <p:cNvPr id="3" name="102 Grupo"/>
          <p:cNvGrpSpPr>
            <a:grpSpLocks/>
          </p:cNvGrpSpPr>
          <p:nvPr/>
        </p:nvGrpSpPr>
        <p:grpSpPr bwMode="auto">
          <a:xfrm>
            <a:off x="3980035" y="4741860"/>
            <a:ext cx="3009140" cy="492128"/>
            <a:chOff x="5126924" y="5032372"/>
            <a:chExt cx="2203250" cy="492128"/>
          </a:xfrm>
        </p:grpSpPr>
        <p:sp>
          <p:nvSpPr>
            <p:cNvPr id="6178" name="22 CuadroTexto"/>
            <p:cNvSpPr txBox="1">
              <a:spLocks noChangeArrowheads="1"/>
            </p:cNvSpPr>
            <p:nvPr/>
          </p:nvSpPr>
          <p:spPr bwMode="auto">
            <a:xfrm>
              <a:off x="6526899" y="5062538"/>
              <a:ext cx="803275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MX" dirty="0" smtClean="0">
                  <a:latin typeface="Tahoma" pitchFamily="34" charset="0"/>
                  <a:cs typeface="Tahoma" pitchFamily="34" charset="0"/>
                </a:rPr>
                <a:t>      0</a:t>
              </a:r>
              <a:endParaRPr lang="es-ES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6179" name="26 CuadroTexto"/>
            <p:cNvSpPr txBox="1">
              <a:spLocks noChangeArrowheads="1"/>
            </p:cNvSpPr>
            <p:nvPr/>
          </p:nvSpPr>
          <p:spPr bwMode="auto">
            <a:xfrm>
              <a:off x="5126924" y="5032372"/>
              <a:ext cx="25512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MX" dirty="0" smtClean="0">
                  <a:latin typeface="Tahoma" pitchFamily="34" charset="0"/>
                  <a:cs typeface="Tahoma" pitchFamily="34" charset="0"/>
                </a:rPr>
                <a:t>3</a:t>
              </a:r>
              <a:endParaRPr lang="es-ES" dirty="0"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81" name="34 CuadroTexto"/>
          <p:cNvSpPr txBox="1">
            <a:spLocks noChangeArrowheads="1"/>
          </p:cNvSpPr>
          <p:nvPr/>
        </p:nvSpPr>
        <p:spPr bwMode="auto">
          <a:xfrm>
            <a:off x="1828811" y="1765300"/>
            <a:ext cx="3800104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600" b="1" dirty="0">
                <a:latin typeface="Tahoma" pitchFamily="34" charset="0"/>
                <a:cs typeface="Tahoma" pitchFamily="34" charset="0"/>
              </a:rPr>
              <a:t>Vulnerables por carencia </a:t>
            </a:r>
            <a:r>
              <a:rPr lang="es-MX" sz="1600" b="1" dirty="0" smtClean="0">
                <a:latin typeface="Tahoma" pitchFamily="34" charset="0"/>
                <a:cs typeface="Tahoma" pitchFamily="34" charset="0"/>
              </a:rPr>
              <a:t>social</a:t>
            </a:r>
          </a:p>
          <a:p>
            <a:pPr algn="ctr"/>
            <a:r>
              <a:rPr lang="es-MX" sz="1400" b="1" dirty="0" smtClean="0">
                <a:latin typeface="Tahoma" pitchFamily="34" charset="0"/>
                <a:cs typeface="Tahoma" pitchFamily="34" charset="0"/>
              </a:rPr>
              <a:t>32.3millones</a:t>
            </a:r>
          </a:p>
          <a:p>
            <a:pPr algn="ctr"/>
            <a:r>
              <a:rPr lang="es-MX" sz="1400" b="1" dirty="0" smtClean="0">
                <a:latin typeface="Tahoma" pitchFamily="34" charset="0"/>
                <a:cs typeface="Tahoma" pitchFamily="34" charset="0"/>
              </a:rPr>
              <a:t>28.7%</a:t>
            </a:r>
          </a:p>
          <a:p>
            <a:pPr algn="ctr"/>
            <a:r>
              <a:rPr lang="es-MX" sz="1400" b="1" dirty="0" smtClean="0">
                <a:latin typeface="Tahoma" pitchFamily="34" charset="0"/>
                <a:cs typeface="Tahoma" pitchFamily="34" charset="0"/>
              </a:rPr>
              <a:t>1.9 carencias promedio</a:t>
            </a:r>
            <a:endParaRPr lang="es-ES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2" name="34 CuadroTexto"/>
          <p:cNvSpPr txBox="1">
            <a:spLocks noChangeArrowheads="1"/>
          </p:cNvSpPr>
          <p:nvPr/>
        </p:nvSpPr>
        <p:spPr bwMode="auto">
          <a:xfrm>
            <a:off x="6794488" y="3572388"/>
            <a:ext cx="19081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600" b="1" dirty="0">
                <a:latin typeface="Tahoma" pitchFamily="34" charset="0"/>
                <a:cs typeface="Tahoma" pitchFamily="34" charset="0"/>
              </a:rPr>
              <a:t>Vulnerables por </a:t>
            </a:r>
            <a:r>
              <a:rPr lang="es-MX" sz="1600" b="1" dirty="0" smtClean="0">
                <a:latin typeface="Tahoma" pitchFamily="34" charset="0"/>
                <a:cs typeface="Tahoma" pitchFamily="34" charset="0"/>
              </a:rPr>
              <a:t>ingreso</a:t>
            </a:r>
          </a:p>
          <a:p>
            <a:pPr algn="ctr"/>
            <a:r>
              <a:rPr lang="es-MX" sz="1400" b="1" dirty="0" smtClean="0">
                <a:latin typeface="Tahoma" pitchFamily="34" charset="0"/>
                <a:cs typeface="Tahoma" pitchFamily="34" charset="0"/>
              </a:rPr>
              <a:t>6.5 millones</a:t>
            </a:r>
          </a:p>
          <a:p>
            <a:pPr algn="ctr"/>
            <a:r>
              <a:rPr lang="es-MX" sz="1400" b="1" dirty="0" smtClean="0">
                <a:latin typeface="Tahoma" pitchFamily="34" charset="0"/>
                <a:cs typeface="Tahoma" pitchFamily="34" charset="0"/>
              </a:rPr>
              <a:t>5.8%</a:t>
            </a:r>
            <a:endParaRPr lang="es-ES" sz="1400" b="1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83" name="82 Conector recto de flecha"/>
          <p:cNvCxnSpPr>
            <a:cxnSpLocks noChangeShapeType="1"/>
          </p:cNvCxnSpPr>
          <p:nvPr/>
        </p:nvCxnSpPr>
        <p:spPr bwMode="auto">
          <a:xfrm rot="10800000">
            <a:off x="6540425" y="3954975"/>
            <a:ext cx="411163" cy="4763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43" name="22 CuadroTexto"/>
          <p:cNvSpPr txBox="1">
            <a:spLocks noChangeArrowheads="1"/>
          </p:cNvSpPr>
          <p:nvPr/>
        </p:nvSpPr>
        <p:spPr bwMode="auto">
          <a:xfrm>
            <a:off x="2226723" y="4760652"/>
            <a:ext cx="409434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dirty="0" smtClean="0">
                <a:latin typeface="Tahoma" pitchFamily="34" charset="0"/>
                <a:cs typeface="Tahoma" pitchFamily="34" charset="0"/>
              </a:rPr>
              <a:t>5</a:t>
            </a:r>
            <a:endParaRPr lang="es-E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5" name="22 CuadroTexto"/>
          <p:cNvSpPr txBox="1">
            <a:spLocks noChangeArrowheads="1"/>
          </p:cNvSpPr>
          <p:nvPr/>
        </p:nvSpPr>
        <p:spPr bwMode="auto">
          <a:xfrm>
            <a:off x="4849366" y="4776577"/>
            <a:ext cx="409434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dirty="0" smtClean="0">
                <a:latin typeface="Tahoma" pitchFamily="34" charset="0"/>
                <a:cs typeface="Tahoma" pitchFamily="34" charset="0"/>
              </a:rPr>
              <a:t>2</a:t>
            </a:r>
            <a:endParaRPr lang="es-E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6" name="22 CuadroTexto"/>
          <p:cNvSpPr txBox="1">
            <a:spLocks noChangeArrowheads="1"/>
          </p:cNvSpPr>
          <p:nvPr/>
        </p:nvSpPr>
        <p:spPr bwMode="auto">
          <a:xfrm>
            <a:off x="3061497" y="4762927"/>
            <a:ext cx="409434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dirty="0" smtClean="0">
                <a:latin typeface="Tahoma" pitchFamily="34" charset="0"/>
                <a:cs typeface="Tahoma" pitchFamily="34" charset="0"/>
              </a:rPr>
              <a:t>4</a:t>
            </a:r>
            <a:endParaRPr lang="es-E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7" name="22 CuadroTexto"/>
          <p:cNvSpPr txBox="1">
            <a:spLocks noChangeArrowheads="1"/>
          </p:cNvSpPr>
          <p:nvPr/>
        </p:nvSpPr>
        <p:spPr bwMode="auto">
          <a:xfrm>
            <a:off x="5769287" y="4774300"/>
            <a:ext cx="409434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dirty="0" smtClean="0">
                <a:latin typeface="Tahoma" pitchFamily="34" charset="0"/>
                <a:cs typeface="Tahoma" pitchFamily="34" charset="0"/>
              </a:rPr>
              <a:t>1</a:t>
            </a:r>
            <a:endParaRPr lang="es-E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0" name="22 CuadroTexto"/>
          <p:cNvSpPr txBox="1">
            <a:spLocks noChangeArrowheads="1"/>
          </p:cNvSpPr>
          <p:nvPr/>
        </p:nvSpPr>
        <p:spPr bwMode="auto">
          <a:xfrm>
            <a:off x="1505665" y="4762928"/>
            <a:ext cx="409434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dirty="0" smtClean="0">
                <a:latin typeface="Tahoma" pitchFamily="34" charset="0"/>
                <a:cs typeface="Tahoma" pitchFamily="34" charset="0"/>
              </a:rPr>
              <a:t>6</a:t>
            </a:r>
            <a:endParaRPr lang="es-E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1" name="34 CuadroTexto"/>
          <p:cNvSpPr txBox="1">
            <a:spLocks noChangeArrowheads="1"/>
          </p:cNvSpPr>
          <p:nvPr/>
        </p:nvSpPr>
        <p:spPr bwMode="auto">
          <a:xfrm>
            <a:off x="6895437" y="1675325"/>
            <a:ext cx="1868563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600" b="1" dirty="0" smtClean="0">
                <a:latin typeface="Tahoma" pitchFamily="34" charset="0"/>
                <a:cs typeface="Tahoma" pitchFamily="34" charset="0"/>
              </a:rPr>
              <a:t>Población no pobre y no vulnerable</a:t>
            </a:r>
          </a:p>
          <a:p>
            <a:pPr algn="ctr"/>
            <a:r>
              <a:rPr lang="es-MX" sz="1400" b="1" dirty="0" smtClean="0">
                <a:latin typeface="Tahoma" pitchFamily="34" charset="0"/>
                <a:cs typeface="Tahoma" pitchFamily="34" charset="0"/>
              </a:rPr>
              <a:t>21.8 millones</a:t>
            </a:r>
          </a:p>
          <a:p>
            <a:pPr algn="ctr"/>
            <a:r>
              <a:rPr lang="es-MX" sz="1400" b="1" dirty="0" smtClean="0">
                <a:latin typeface="Tahoma" pitchFamily="34" charset="0"/>
                <a:cs typeface="Tahoma" pitchFamily="34" charset="0"/>
              </a:rPr>
              <a:t>19.3%</a:t>
            </a:r>
          </a:p>
          <a:p>
            <a:pPr algn="ctr"/>
            <a:endParaRPr lang="es-MX" sz="1800" b="1" dirty="0" smtClean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54" name="53 Conector recto de flecha"/>
          <p:cNvCxnSpPr>
            <a:cxnSpLocks noChangeShapeType="1"/>
          </p:cNvCxnSpPr>
          <p:nvPr/>
        </p:nvCxnSpPr>
        <p:spPr bwMode="auto">
          <a:xfrm rot="10800000">
            <a:off x="6512927" y="2382973"/>
            <a:ext cx="411163" cy="4763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61" name="60 CuadroTexto"/>
          <p:cNvSpPr txBox="1">
            <a:spLocks noChangeArrowheads="1"/>
          </p:cNvSpPr>
          <p:nvPr/>
        </p:nvSpPr>
        <p:spPr bwMode="auto">
          <a:xfrm>
            <a:off x="689739" y="3642531"/>
            <a:ext cx="7350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800" b="1" i="1" dirty="0" smtClean="0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LBM</a:t>
            </a:r>
            <a:endParaRPr lang="es-ES" sz="1800" b="1" i="1" dirty="0">
              <a:solidFill>
                <a:srgbClr val="33339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8" name="Rectangle 11"/>
          <p:cNvSpPr>
            <a:spLocks noChangeArrowheads="1"/>
          </p:cNvSpPr>
          <p:nvPr/>
        </p:nvSpPr>
        <p:spPr bwMode="auto">
          <a:xfrm rot="-5400000">
            <a:off x="-1300184" y="2385941"/>
            <a:ext cx="3024188" cy="485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rIns="0" anchor="ctr"/>
          <a:lstStyle/>
          <a:p>
            <a:r>
              <a:rPr lang="es-MX" sz="2800" b="1" dirty="0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Bienestar</a:t>
            </a:r>
            <a:endParaRPr lang="es-ES" sz="2800" b="1" dirty="0">
              <a:solidFill>
                <a:srgbClr val="33339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2" name="Rectangle 24"/>
          <p:cNvSpPr>
            <a:spLocks noChangeArrowheads="1"/>
          </p:cNvSpPr>
          <p:nvPr/>
        </p:nvSpPr>
        <p:spPr bwMode="auto">
          <a:xfrm rot="-5400000">
            <a:off x="-432053" y="3077298"/>
            <a:ext cx="1878012" cy="3286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rIns="0" anchor="ctr"/>
          <a:lstStyle/>
          <a:p>
            <a:pPr algn="ctr"/>
            <a:r>
              <a:rPr lang="es-MX" b="1" dirty="0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Ingreso</a:t>
            </a:r>
            <a:endParaRPr lang="es-ES" b="1" dirty="0">
              <a:solidFill>
                <a:srgbClr val="33339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6" name="Text Box 5"/>
          <p:cNvSpPr txBox="1">
            <a:spLocks noChangeArrowheads="1"/>
          </p:cNvSpPr>
          <p:nvPr/>
        </p:nvSpPr>
        <p:spPr bwMode="auto">
          <a:xfrm>
            <a:off x="2131375" y="389063"/>
            <a:ext cx="69532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2800" b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Indicadores de pobreza, 2010</a:t>
            </a:r>
            <a:endParaRPr lang="es-ES_tradnl" sz="2800" b="1" dirty="0">
              <a:solidFill>
                <a:schemeClr val="accent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0" name="59 CuadroTexto"/>
          <p:cNvSpPr txBox="1">
            <a:spLocks noChangeArrowheads="1"/>
          </p:cNvSpPr>
          <p:nvPr/>
        </p:nvSpPr>
        <p:spPr bwMode="auto">
          <a:xfrm>
            <a:off x="3671200" y="3649525"/>
            <a:ext cx="301148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40.3 millones</a:t>
            </a:r>
          </a:p>
          <a:p>
            <a:pPr algn="ctr"/>
            <a:r>
              <a:rPr lang="es-MX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35.8%</a:t>
            </a:r>
          </a:p>
          <a:p>
            <a:pPr algn="ctr"/>
            <a:r>
              <a:rPr lang="es-ES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2.1 carencias</a:t>
            </a:r>
            <a:endParaRPr lang="es-ES" sz="1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4" name="Rectangle 12"/>
          <p:cNvSpPr>
            <a:spLocks noChangeArrowheads="1"/>
          </p:cNvSpPr>
          <p:nvPr/>
        </p:nvSpPr>
        <p:spPr bwMode="auto">
          <a:xfrm>
            <a:off x="1918775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62 Elipse"/>
          <p:cNvSpPr/>
          <p:nvPr/>
        </p:nvSpPr>
        <p:spPr bwMode="auto">
          <a:xfrm>
            <a:off x="905852" y="3714752"/>
            <a:ext cx="4572032" cy="1143008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64 Elipse"/>
          <p:cNvSpPr/>
          <p:nvPr/>
        </p:nvSpPr>
        <p:spPr bwMode="auto">
          <a:xfrm>
            <a:off x="1318359" y="3206338"/>
            <a:ext cx="4714908" cy="169873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6" name="38 Conector recto de flecha"/>
          <p:cNvCxnSpPr>
            <a:cxnSpLocks noChangeShapeType="1"/>
          </p:cNvCxnSpPr>
          <p:nvPr/>
        </p:nvCxnSpPr>
        <p:spPr bwMode="auto">
          <a:xfrm rot="10800000">
            <a:off x="5605164" y="4762006"/>
            <a:ext cx="1282534" cy="534391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67" name="34 CuadroTexto"/>
          <p:cNvSpPr txBox="1">
            <a:spLocks noChangeArrowheads="1"/>
          </p:cNvSpPr>
          <p:nvPr/>
        </p:nvSpPr>
        <p:spPr bwMode="auto">
          <a:xfrm>
            <a:off x="6286888" y="5024010"/>
            <a:ext cx="25717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20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Pobreza</a:t>
            </a:r>
            <a:endParaRPr lang="es-ES" sz="20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8" name="46 CuadroTexto"/>
          <p:cNvSpPr txBox="1">
            <a:spLocks noChangeArrowheads="1"/>
          </p:cNvSpPr>
          <p:nvPr/>
        </p:nvSpPr>
        <p:spPr bwMode="auto">
          <a:xfrm>
            <a:off x="6823111" y="5350255"/>
            <a:ext cx="1786510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sz="1600" b="1" dirty="0">
                <a:latin typeface="Tahoma" pitchFamily="34" charset="0"/>
                <a:cs typeface="Tahoma" pitchFamily="34" charset="0"/>
              </a:rPr>
              <a:t>  </a:t>
            </a:r>
            <a:r>
              <a:rPr lang="es-MX" sz="1600" b="1" dirty="0" smtClean="0">
                <a:latin typeface="Tahoma" pitchFamily="34" charset="0"/>
                <a:cs typeface="Tahoma" pitchFamily="34" charset="0"/>
              </a:rPr>
              <a:t>46.2 </a:t>
            </a:r>
            <a:r>
              <a:rPr lang="es-MX" sz="1600" b="1" dirty="0">
                <a:latin typeface="Tahoma" pitchFamily="34" charset="0"/>
                <a:cs typeface="Tahoma" pitchFamily="34" charset="0"/>
              </a:rPr>
              <a:t>%</a:t>
            </a:r>
          </a:p>
          <a:p>
            <a:r>
              <a:rPr lang="es-MX" sz="1600" b="1" dirty="0">
                <a:latin typeface="Tahoma" pitchFamily="34" charset="0"/>
                <a:cs typeface="Tahoma" pitchFamily="34" charset="0"/>
              </a:rPr>
              <a:t>  </a:t>
            </a:r>
            <a:r>
              <a:rPr lang="es-MX" sz="1600" b="1" dirty="0" smtClean="0">
                <a:latin typeface="Tahoma" pitchFamily="34" charset="0"/>
                <a:cs typeface="Tahoma" pitchFamily="34" charset="0"/>
              </a:rPr>
              <a:t>52.0 millones</a:t>
            </a:r>
          </a:p>
          <a:p>
            <a:r>
              <a:rPr lang="es-MX" sz="1600" b="1" dirty="0" smtClean="0">
                <a:latin typeface="Tahoma" pitchFamily="34" charset="0"/>
                <a:cs typeface="Tahoma" pitchFamily="34" charset="0"/>
              </a:rPr>
              <a:t>     2.5 </a:t>
            </a:r>
            <a:r>
              <a:rPr lang="es-MX" sz="1600" dirty="0" smtClean="0">
                <a:latin typeface="Tahoma" pitchFamily="34" charset="0"/>
                <a:cs typeface="Tahoma" pitchFamily="34" charset="0"/>
              </a:rPr>
              <a:t>carencias</a:t>
            </a:r>
          </a:p>
          <a:p>
            <a:r>
              <a:rPr lang="es-MX" sz="1100" b="1" dirty="0" smtClean="0">
                <a:latin typeface="Tahoma" pitchFamily="34" charset="0"/>
                <a:cs typeface="Tahoma" pitchFamily="34" charset="0"/>
              </a:rPr>
              <a:t>                  </a:t>
            </a:r>
            <a:r>
              <a:rPr lang="es-MX" sz="1000" b="1" dirty="0" smtClean="0">
                <a:latin typeface="Tahoma" pitchFamily="34" charset="0"/>
                <a:cs typeface="Tahoma" pitchFamily="34" charset="0"/>
              </a:rPr>
              <a:t>promedio</a:t>
            </a:r>
            <a:endParaRPr lang="es-MX" sz="1000" b="1" dirty="0">
              <a:latin typeface="Tahoma" pitchFamily="34" charset="0"/>
              <a:cs typeface="Tahoma" pitchFamily="34" charset="0"/>
            </a:endParaRPr>
          </a:p>
          <a:p>
            <a:endParaRPr lang="es-ES" sz="1600" dirty="0"/>
          </a:p>
        </p:txBody>
      </p:sp>
      <p:cxnSp>
        <p:nvCxnSpPr>
          <p:cNvPr id="41" name="40 Conector recto"/>
          <p:cNvCxnSpPr>
            <a:cxnSpLocks noChangeShapeType="1"/>
          </p:cNvCxnSpPr>
          <p:nvPr/>
        </p:nvCxnSpPr>
        <p:spPr bwMode="auto">
          <a:xfrm rot="10800000" flipH="1">
            <a:off x="1448800" y="3249613"/>
            <a:ext cx="5353050" cy="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34" name="30 Conector recto"/>
          <p:cNvCxnSpPr>
            <a:cxnSpLocks noChangeShapeType="1"/>
          </p:cNvCxnSpPr>
          <p:nvPr/>
        </p:nvCxnSpPr>
        <p:spPr bwMode="auto">
          <a:xfrm rot="5400000">
            <a:off x="4445206" y="3140869"/>
            <a:ext cx="3144838" cy="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70" name="69 CuadroTexto"/>
          <p:cNvSpPr txBox="1"/>
          <p:nvPr/>
        </p:nvSpPr>
        <p:spPr>
          <a:xfrm>
            <a:off x="1579414" y="3574470"/>
            <a:ext cx="25888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Urbano = $978 Rural = $684</a:t>
            </a:r>
            <a:endParaRPr lang="es-E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70 CuadroTexto"/>
          <p:cNvSpPr txBox="1"/>
          <p:nvPr/>
        </p:nvSpPr>
        <p:spPr>
          <a:xfrm>
            <a:off x="1577439" y="2990620"/>
            <a:ext cx="25888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Urbano = $2,114  Rural = $1,329</a:t>
            </a:r>
            <a:endParaRPr lang="es-E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56 CuadroTexto"/>
          <p:cNvSpPr txBox="1">
            <a:spLocks noChangeArrowheads="1"/>
          </p:cNvSpPr>
          <p:nvPr/>
        </p:nvSpPr>
        <p:spPr bwMode="auto">
          <a:xfrm>
            <a:off x="3326825" y="3340775"/>
            <a:ext cx="30114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Pobres moderados</a:t>
            </a:r>
            <a:endParaRPr lang="es-ES" sz="16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5" name="54 CuadroTexto"/>
          <p:cNvSpPr txBox="1">
            <a:spLocks noChangeArrowheads="1"/>
          </p:cNvSpPr>
          <p:nvPr/>
        </p:nvSpPr>
        <p:spPr bwMode="auto">
          <a:xfrm>
            <a:off x="1321925" y="3758375"/>
            <a:ext cx="3011488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Pobres extremos</a:t>
            </a:r>
          </a:p>
          <a:p>
            <a:pPr algn="ctr"/>
            <a:r>
              <a:rPr lang="es-MX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11.7 millones</a:t>
            </a:r>
          </a:p>
          <a:p>
            <a:pPr algn="ctr"/>
            <a:r>
              <a:rPr lang="es-MX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10.4%</a:t>
            </a:r>
          </a:p>
          <a:p>
            <a:pPr algn="ctr"/>
            <a:r>
              <a:rPr lang="es-ES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3.7 carencias promedio</a:t>
            </a:r>
            <a:endParaRPr lang="es-ES" sz="1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1966275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869" y="1330038"/>
            <a:ext cx="7486776" cy="5016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2114505" y="263138"/>
            <a:ext cx="7029495" cy="83306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Población en pobreza extrema, </a:t>
            </a:r>
          </a:p>
          <a:p>
            <a:pPr eaLnBrk="0" hangingPunct="0">
              <a:defRPr/>
            </a:pP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según entidad federativa</a:t>
            </a:r>
            <a:r>
              <a:rPr lang="es-MX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,</a:t>
            </a: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2008-2010</a:t>
            </a:r>
            <a:endParaRPr lang="es-ES" sz="2200" b="1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anexo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9 Grupo"/>
          <p:cNvGrpSpPr>
            <a:grpSpLocks/>
          </p:cNvGrpSpPr>
          <p:nvPr/>
        </p:nvGrpSpPr>
        <p:grpSpPr bwMode="auto">
          <a:xfrm>
            <a:off x="195941" y="1156990"/>
            <a:ext cx="2185309" cy="1922107"/>
            <a:chOff x="914400" y="2264229"/>
            <a:chExt cx="1996939" cy="1799771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8" name="7 Conector"/>
            <p:cNvSpPr/>
            <p:nvPr/>
          </p:nvSpPr>
          <p:spPr bwMode="auto">
            <a:xfrm>
              <a:off x="914400" y="2264229"/>
              <a:ext cx="1901371" cy="1799771"/>
            </a:xfrm>
            <a:prstGeom prst="flowChartConnector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 eaLnBrk="0" hangingPunct="0">
                <a:defRPr/>
              </a:pPr>
              <a:endParaRPr lang="es-ES" dirty="0">
                <a:solidFill>
                  <a:schemeClr val="bg1"/>
                </a:solidFill>
              </a:endParaRPr>
            </a:p>
          </p:txBody>
        </p:sp>
        <p:sp>
          <p:nvSpPr>
            <p:cNvPr id="23575" name="8 CuadroTexto"/>
            <p:cNvSpPr txBox="1">
              <a:spLocks noChangeArrowheads="1"/>
            </p:cNvSpPr>
            <p:nvPr/>
          </p:nvSpPr>
          <p:spPr bwMode="auto">
            <a:xfrm>
              <a:off x="1001486" y="2618861"/>
              <a:ext cx="1909853" cy="1123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square">
              <a:spAutoFit/>
            </a:bodyPr>
            <a:lstStyle/>
            <a:p>
              <a:pPr algn="ctr" eaLnBrk="0" hangingPunct="0">
                <a:defRPr/>
              </a:pPr>
              <a:r>
                <a:rPr lang="es-MX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Ley General de Desarrollo Social</a:t>
              </a:r>
              <a:endParaRPr lang="es-ES" sz="16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2" name="11 Flecha derecha"/>
          <p:cNvSpPr/>
          <p:nvPr/>
        </p:nvSpPr>
        <p:spPr bwMode="auto">
          <a:xfrm rot="3065443">
            <a:off x="1109492" y="3183177"/>
            <a:ext cx="833395" cy="754743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eaLnBrk="0" hangingPunct="0">
              <a:defRPr/>
            </a:pPr>
            <a:endParaRPr lang="es-ES"/>
          </a:p>
        </p:txBody>
      </p:sp>
      <p:sp>
        <p:nvSpPr>
          <p:cNvPr id="14" name="13 Proceso alternativo"/>
          <p:cNvSpPr/>
          <p:nvPr/>
        </p:nvSpPr>
        <p:spPr bwMode="auto">
          <a:xfrm>
            <a:off x="2058378" y="2654097"/>
            <a:ext cx="2363962" cy="1750741"/>
          </a:xfrm>
          <a:prstGeom prst="flowChartAlternateProcess">
            <a:avLst/>
          </a:prstGeom>
          <a:solidFill>
            <a:srgbClr val="00A94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 eaLnBrk="0" hangingPunct="0">
              <a:defRPr/>
            </a:pPr>
            <a:r>
              <a:rPr lang="es-MX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Dimensionespara</a:t>
            </a:r>
            <a:r>
              <a:rPr lang="es-MX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la medición de la pobreza</a:t>
            </a:r>
            <a:endParaRPr lang="es-ES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9" name="48 Rectángulo redondeado"/>
          <p:cNvSpPr/>
          <p:nvPr/>
        </p:nvSpPr>
        <p:spPr bwMode="auto">
          <a:xfrm>
            <a:off x="4538547" y="1048215"/>
            <a:ext cx="4460488" cy="5307981"/>
          </a:xfrm>
          <a:prstGeom prst="roundRect">
            <a:avLst/>
          </a:prstGeom>
          <a:solidFill>
            <a:srgbClr val="3333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eaLnBrk="0" hangingPunct="0">
              <a:defRPr/>
            </a:pPr>
            <a:endParaRPr lang="es-ES" dirty="0"/>
          </a:p>
        </p:txBody>
      </p:sp>
      <p:sp>
        <p:nvSpPr>
          <p:cNvPr id="50" name="Rectangle 7"/>
          <p:cNvSpPr>
            <a:spLocks noChangeArrowheads="1"/>
          </p:cNvSpPr>
          <p:nvPr/>
        </p:nvSpPr>
        <p:spPr bwMode="auto">
          <a:xfrm>
            <a:off x="4627563" y="1206500"/>
            <a:ext cx="4237037" cy="486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182563" algn="just">
              <a:buFont typeface="Arial" pitchFamily="34" charset="0"/>
              <a:buChar char="•"/>
              <a:defRPr/>
            </a:pPr>
            <a:r>
              <a:rPr lang="es-ES" sz="18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Ingreso corriente per cápita</a:t>
            </a:r>
            <a:endParaRPr lang="es-ES" sz="1800" b="1" dirty="0">
              <a:solidFill>
                <a:schemeClr val="bg1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lvl="1" indent="182563" algn="just">
              <a:buFont typeface="Arial" pitchFamily="34" charset="0"/>
              <a:buChar char="•"/>
              <a:defRPr/>
            </a:pPr>
            <a:endParaRPr lang="es-ES" sz="1000" b="1" dirty="0">
              <a:solidFill>
                <a:schemeClr val="bg1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180975" indent="-180975" algn="just">
              <a:buFont typeface="Arial" pitchFamily="34" charset="0"/>
              <a:buChar char="•"/>
              <a:defRPr/>
            </a:pPr>
            <a:r>
              <a:rPr lang="es-ES" sz="18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Rezago educativo promedio en el hogar</a:t>
            </a:r>
            <a:endParaRPr lang="es-MX" sz="1800" b="1" dirty="0">
              <a:solidFill>
                <a:schemeClr val="bg1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180975" indent="-180975" algn="just">
              <a:buFont typeface="Arial" pitchFamily="34" charset="0"/>
              <a:buChar char="•"/>
              <a:defRPr/>
            </a:pPr>
            <a:endParaRPr lang="es-ES" sz="1000" b="1" dirty="0">
              <a:solidFill>
                <a:schemeClr val="bg1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indent="182563" algn="just">
              <a:buFont typeface="Arial" pitchFamily="34" charset="0"/>
              <a:buChar char="•"/>
              <a:defRPr/>
            </a:pPr>
            <a:r>
              <a:rPr lang="es-ES" sz="18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Acceso a servicios de salud</a:t>
            </a:r>
          </a:p>
          <a:p>
            <a:pPr indent="182563" algn="just">
              <a:buFont typeface="Arial" pitchFamily="34" charset="0"/>
              <a:buChar char="•"/>
              <a:defRPr/>
            </a:pPr>
            <a:endParaRPr lang="es-MX" sz="2000" b="1" dirty="0">
              <a:solidFill>
                <a:schemeClr val="bg1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indent="182563" algn="just">
              <a:buFont typeface="Arial" pitchFamily="34" charset="0"/>
              <a:buChar char="•"/>
              <a:defRPr/>
            </a:pPr>
            <a:r>
              <a:rPr lang="es-ES" sz="18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Acceso a seguridad social</a:t>
            </a:r>
          </a:p>
          <a:p>
            <a:pPr indent="182563" algn="just">
              <a:buFont typeface="Arial" pitchFamily="34" charset="0"/>
              <a:buChar char="•"/>
              <a:defRPr/>
            </a:pPr>
            <a:endParaRPr lang="es-ES" sz="2000" b="1" dirty="0">
              <a:solidFill>
                <a:schemeClr val="bg1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indent="182563" algn="just">
              <a:buFont typeface="Arial" pitchFamily="34" charset="0"/>
              <a:buChar char="•"/>
              <a:defRPr/>
            </a:pPr>
            <a:r>
              <a:rPr lang="es-ES" sz="18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Calidad y espacios de la vivienda</a:t>
            </a:r>
          </a:p>
          <a:p>
            <a:pPr indent="182563" algn="just">
              <a:buFont typeface="Arial" pitchFamily="34" charset="0"/>
              <a:buChar char="•"/>
              <a:defRPr/>
            </a:pPr>
            <a:endParaRPr lang="es-ES" sz="2000" b="1" dirty="0">
              <a:solidFill>
                <a:schemeClr val="bg1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180975" indent="-180975" algn="just">
              <a:buFont typeface="Arial" pitchFamily="34" charset="0"/>
              <a:buChar char="•"/>
              <a:defRPr/>
            </a:pPr>
            <a:r>
              <a:rPr lang="es-ES" sz="18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Acceso a servicios básicos en la vivienda</a:t>
            </a:r>
          </a:p>
          <a:p>
            <a:pPr indent="182563" algn="just">
              <a:buFont typeface="Arial" pitchFamily="34" charset="0"/>
              <a:buChar char="•"/>
              <a:defRPr/>
            </a:pPr>
            <a:endParaRPr lang="es-ES" sz="2000" b="1" dirty="0">
              <a:solidFill>
                <a:schemeClr val="bg1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indent="182563" algn="just">
              <a:buFont typeface="Arial" pitchFamily="34" charset="0"/>
              <a:buChar char="•"/>
              <a:defRPr/>
            </a:pPr>
            <a:r>
              <a:rPr lang="es-ES" sz="18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Acceso a la alimentación</a:t>
            </a:r>
          </a:p>
          <a:p>
            <a:pPr indent="182563" algn="just">
              <a:buFont typeface="Arial" pitchFamily="34" charset="0"/>
              <a:buChar char="•"/>
              <a:defRPr/>
            </a:pPr>
            <a:endParaRPr lang="es-ES" sz="2000" b="1" dirty="0">
              <a:solidFill>
                <a:schemeClr val="bg1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indent="182563" algn="just">
              <a:buFont typeface="Arial" pitchFamily="34" charset="0"/>
              <a:buChar char="•"/>
              <a:defRPr/>
            </a:pPr>
            <a:r>
              <a:rPr lang="es-ES" sz="18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Grado de cohesión social</a:t>
            </a: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2058378" y="4545877"/>
            <a:ext cx="2399665" cy="1828799"/>
          </a:xfrm>
          <a:prstGeom prst="roundRect">
            <a:avLst>
              <a:gd name="adj" fmla="val 16667"/>
            </a:avLst>
          </a:prstGeom>
          <a:solidFill>
            <a:srgbClr val="00A94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 eaLnBrk="0" hangingPunct="0">
              <a:defRPr/>
            </a:pPr>
            <a:r>
              <a:rPr lang="es-MX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Periodicidad</a:t>
            </a:r>
            <a:endParaRPr lang="es-MX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>
              <a:defRPr/>
            </a:pPr>
            <a:r>
              <a:rPr lang="es-MX" sz="2000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Nacional y entidades federativas</a:t>
            </a:r>
            <a:endParaRPr lang="es-MX" sz="2000" b="1" dirty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>
              <a:defRPr/>
            </a:pPr>
            <a:r>
              <a:rPr lang="es-MX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(2 </a:t>
            </a:r>
            <a:r>
              <a:rPr lang="es-MX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años)</a:t>
            </a:r>
            <a:endParaRPr lang="es-MX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2150098" y="381888"/>
            <a:ext cx="7214717" cy="59188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3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 Medición de la pobreza por ley</a:t>
            </a:r>
            <a:endParaRPr lang="es-ES" sz="3200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1966275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903" y="1280875"/>
            <a:ext cx="7486776" cy="5016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2114505" y="227513"/>
            <a:ext cx="7029495" cy="83306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Población en pobreza, </a:t>
            </a:r>
          </a:p>
          <a:p>
            <a:pPr eaLnBrk="0" hangingPunct="0">
              <a:defRPr/>
            </a:pP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según entidad federativa</a:t>
            </a:r>
            <a:r>
              <a:rPr lang="es-MX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2008-2010</a:t>
            </a:r>
            <a:endParaRPr lang="es-ES" sz="2200" b="1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1966275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869" y="1330038"/>
            <a:ext cx="7486776" cy="5016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2114505" y="263138"/>
            <a:ext cx="7029495" cy="83306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Población en pobreza extrema, </a:t>
            </a:r>
          </a:p>
          <a:p>
            <a:pPr eaLnBrk="0" hangingPunct="0">
              <a:defRPr/>
            </a:pP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según entidad federativa</a:t>
            </a:r>
            <a:r>
              <a:rPr lang="es-MX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,</a:t>
            </a:r>
            <a:r>
              <a:rPr lang="es-MX" sz="22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2008-2010</a:t>
            </a:r>
            <a:endParaRPr lang="es-ES" sz="2200" b="1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2150098" y="61263"/>
            <a:ext cx="7214717" cy="59188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0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Número promedio de carencias sociales de la población en pobreza, según entidad federativa, </a:t>
            </a:r>
          </a:p>
          <a:p>
            <a:pPr eaLnBrk="0" hangingPunct="0">
              <a:defRPr/>
            </a:pPr>
            <a:r>
              <a:rPr lang="es-MX" sz="20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2008-2010</a:t>
            </a:r>
            <a:endParaRPr lang="es-ES" sz="2000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76" y="1037301"/>
            <a:ext cx="8351177" cy="5476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954400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34 CuadroTexto"/>
          <p:cNvSpPr txBox="1">
            <a:spLocks noChangeArrowheads="1"/>
          </p:cNvSpPr>
          <p:nvPr/>
        </p:nvSpPr>
        <p:spPr bwMode="auto">
          <a:xfrm>
            <a:off x="5522011" y="805513"/>
            <a:ext cx="3265716" cy="52322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La población pobre puede tener de una a seis carencias sociales</a:t>
            </a:r>
            <a:endParaRPr lang="es-ES" sz="1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2575" y="1362625"/>
            <a:ext cx="2800786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2138223" y="96888"/>
            <a:ext cx="7214717" cy="59188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19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Variación porcentual de la incidencia de personas </a:t>
            </a:r>
          </a:p>
          <a:p>
            <a:pPr eaLnBrk="0" hangingPunct="0">
              <a:defRPr/>
            </a:pPr>
            <a:r>
              <a:rPr lang="es-MX" sz="19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con carencia por rezago educativo, según entidad federativa,2008-2010</a:t>
            </a:r>
            <a:endParaRPr lang="es-ES" sz="1900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2" name="8 Grupo"/>
          <p:cNvGrpSpPr/>
          <p:nvPr/>
        </p:nvGrpSpPr>
        <p:grpSpPr>
          <a:xfrm>
            <a:off x="401151" y="1030188"/>
            <a:ext cx="8351177" cy="5467500"/>
            <a:chOff x="1909276" y="1030188"/>
            <a:chExt cx="8351177" cy="5467500"/>
          </a:xfrm>
        </p:grpSpPr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09276" y="1030188"/>
              <a:ext cx="8351177" cy="5467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85949" t="10975"/>
            <a:stretch>
              <a:fillRect/>
            </a:stretch>
          </p:blipFill>
          <p:spPr bwMode="auto">
            <a:xfrm>
              <a:off x="7433967" y="1615029"/>
              <a:ext cx="1173424" cy="4867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3341800" y="89967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Variación porcentual</a:t>
            </a:r>
            <a:endParaRPr lang="es-ES" sz="1000" b="1" u="sng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1954400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300765" y="1975348"/>
          <a:ext cx="2786820" cy="13572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7948"/>
                <a:gridCol w="831350"/>
                <a:gridCol w="807522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Tahoma" pitchFamily="34" charset="0"/>
                          <a:cs typeface="Tahoma" pitchFamily="34" charset="0"/>
                        </a:rPr>
                        <a:t>2008</a:t>
                      </a:r>
                      <a:endParaRPr 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Tahoma" pitchFamily="34" charset="0"/>
                          <a:cs typeface="Tahoma" pitchFamily="34" charset="0"/>
                        </a:rPr>
                        <a:t>2010</a:t>
                      </a:r>
                      <a:endParaRPr 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468283"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Tahoma" pitchFamily="34" charset="0"/>
                          <a:cs typeface="Tahoma" pitchFamily="34" charset="0"/>
                        </a:rPr>
                        <a:t>Porcentaje</a:t>
                      </a:r>
                      <a:endParaRPr 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latin typeface="Tahoma" pitchFamily="34" charset="0"/>
                          <a:cs typeface="Tahoma" pitchFamily="34" charset="0"/>
                        </a:rPr>
                        <a:t>21.9</a:t>
                      </a:r>
                      <a:endParaRPr lang="en-US" sz="14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latin typeface="Tahoma" pitchFamily="34" charset="0"/>
                          <a:cs typeface="Tahoma" pitchFamily="34" charset="0"/>
                        </a:rPr>
                        <a:t>20.6</a:t>
                      </a:r>
                      <a:endParaRPr lang="en-US" sz="14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07807"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Tahoma" pitchFamily="34" charset="0"/>
                          <a:cs typeface="Tahoma" pitchFamily="34" charset="0"/>
                        </a:rPr>
                        <a:t>Millones de personas</a:t>
                      </a:r>
                      <a:endParaRPr 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latin typeface="Tahoma" pitchFamily="34" charset="0"/>
                          <a:cs typeface="Tahoma" pitchFamily="34" charset="0"/>
                        </a:rPr>
                        <a:t>24.1</a:t>
                      </a:r>
                      <a:endParaRPr lang="en-US" sz="14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latin typeface="Tahoma" pitchFamily="34" charset="0"/>
                          <a:cs typeface="Tahoma" pitchFamily="34" charset="0"/>
                        </a:rPr>
                        <a:t>23.2</a:t>
                      </a:r>
                      <a:endParaRPr lang="en-US" sz="14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34 CuadroTexto"/>
          <p:cNvSpPr txBox="1">
            <a:spLocks noChangeArrowheads="1"/>
          </p:cNvSpPr>
          <p:nvPr/>
        </p:nvSpPr>
        <p:spPr bwMode="auto">
          <a:xfrm>
            <a:off x="178125" y="1357615"/>
            <a:ext cx="30519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400" b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Población con carencia en los Estados Unidos Mexicanos</a:t>
            </a:r>
            <a:endParaRPr lang="es-ES" sz="1400" b="1" dirty="0">
              <a:solidFill>
                <a:schemeClr val="accent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273130" y="3479489"/>
            <a:ext cx="2814453" cy="522495"/>
          </a:xfrm>
          <a:prstGeom prst="roundRect">
            <a:avLst>
              <a:gd name="adj" fmla="val 16667"/>
            </a:avLst>
          </a:prstGeom>
          <a:solidFill>
            <a:srgbClr val="3333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 eaLnBrk="0" hangingPunct="0">
              <a:defRPr/>
            </a:pPr>
            <a:r>
              <a:rPr lang="es-MX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La incidencia se redujo</a:t>
            </a:r>
          </a:p>
          <a:p>
            <a:pPr algn="ctr" eaLnBrk="0" hangingPunct="0">
              <a:defRPr/>
            </a:pPr>
            <a:r>
              <a:rPr lang="es-MX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5.9%</a:t>
            </a:r>
          </a:p>
          <a:p>
            <a:pPr algn="ctr" eaLnBrk="0" hangingPunct="0">
              <a:defRPr/>
            </a:pPr>
            <a:r>
              <a:rPr lang="es-MX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es-MX" sz="1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7 Grupo"/>
          <p:cNvGrpSpPr/>
          <p:nvPr/>
        </p:nvGrpSpPr>
        <p:grpSpPr>
          <a:xfrm>
            <a:off x="887980" y="1163782"/>
            <a:ext cx="7127846" cy="5296388"/>
            <a:chOff x="-85725" y="388938"/>
            <a:chExt cx="7150151" cy="5346858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r="14688" b="2207"/>
            <a:stretch>
              <a:fillRect/>
            </a:stretch>
          </p:blipFill>
          <p:spPr bwMode="auto">
            <a:xfrm>
              <a:off x="-85725" y="388938"/>
              <a:ext cx="7124556" cy="5346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84802" t="4926" b="2764"/>
            <a:stretch>
              <a:fillRect/>
            </a:stretch>
          </p:blipFill>
          <p:spPr bwMode="auto">
            <a:xfrm>
              <a:off x="5795214" y="653145"/>
              <a:ext cx="1269212" cy="5047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83145" t="1804" r="9589" b="94488"/>
            <a:stretch>
              <a:fillRect/>
            </a:stretch>
          </p:blipFill>
          <p:spPr bwMode="auto">
            <a:xfrm>
              <a:off x="5118273" y="486892"/>
              <a:ext cx="606796" cy="202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9" name="1 Título"/>
          <p:cNvSpPr txBox="1">
            <a:spLocks/>
          </p:cNvSpPr>
          <p:nvPr/>
        </p:nvSpPr>
        <p:spPr>
          <a:xfrm>
            <a:off x="2138223" y="156263"/>
            <a:ext cx="7214717" cy="59188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0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Variación porcentual de la incidencia de personas con carencia por acceso a los servicios de salud, </a:t>
            </a:r>
          </a:p>
          <a:p>
            <a:pPr eaLnBrk="0" hangingPunct="0">
              <a:defRPr/>
            </a:pPr>
            <a:r>
              <a:rPr lang="es-MX" sz="20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según entidad federativa, 2008-2010</a:t>
            </a:r>
            <a:endParaRPr lang="es-ES" sz="2000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3994925" y="1077800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Variación porcentual</a:t>
            </a:r>
            <a:endParaRPr lang="es-ES" sz="1000" b="1" u="sng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1954400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11 Tabla"/>
          <p:cNvGraphicFramePr>
            <a:graphicFrameLocks noGrp="1"/>
          </p:cNvGraphicFramePr>
          <p:nvPr/>
        </p:nvGraphicFramePr>
        <p:xfrm>
          <a:off x="193890" y="1975348"/>
          <a:ext cx="2786820" cy="13572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7948"/>
                <a:gridCol w="831350"/>
                <a:gridCol w="807522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Tahoma" pitchFamily="34" charset="0"/>
                          <a:cs typeface="Tahoma" pitchFamily="34" charset="0"/>
                        </a:rPr>
                        <a:t>2008</a:t>
                      </a:r>
                      <a:endParaRPr 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Tahoma" pitchFamily="34" charset="0"/>
                          <a:cs typeface="Tahoma" pitchFamily="34" charset="0"/>
                        </a:rPr>
                        <a:t>2010</a:t>
                      </a:r>
                      <a:endParaRPr 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468283"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Tahoma" pitchFamily="34" charset="0"/>
                          <a:cs typeface="Tahoma" pitchFamily="34" charset="0"/>
                        </a:rPr>
                        <a:t>Porcentaje</a:t>
                      </a:r>
                      <a:endParaRPr 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latin typeface="Tahoma" pitchFamily="34" charset="0"/>
                          <a:cs typeface="Tahoma" pitchFamily="34" charset="0"/>
                        </a:rPr>
                        <a:t>40.8</a:t>
                      </a:r>
                      <a:endParaRPr lang="en-US" sz="14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latin typeface="Tahoma" pitchFamily="34" charset="0"/>
                          <a:cs typeface="Tahoma" pitchFamily="34" charset="0"/>
                        </a:rPr>
                        <a:t>3.18</a:t>
                      </a:r>
                      <a:endParaRPr lang="en-US" sz="14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07807"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Tahoma" pitchFamily="34" charset="0"/>
                          <a:cs typeface="Tahoma" pitchFamily="34" charset="0"/>
                        </a:rPr>
                        <a:t>Millones de personas</a:t>
                      </a:r>
                      <a:endParaRPr 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latin typeface="Tahoma" pitchFamily="34" charset="0"/>
                          <a:cs typeface="Tahoma" pitchFamily="34" charset="0"/>
                        </a:rPr>
                        <a:t>44.8</a:t>
                      </a:r>
                      <a:endParaRPr lang="en-US" sz="14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latin typeface="Tahoma" pitchFamily="34" charset="0"/>
                          <a:cs typeface="Tahoma" pitchFamily="34" charset="0"/>
                        </a:rPr>
                        <a:t>35.8</a:t>
                      </a:r>
                      <a:endParaRPr lang="en-US" sz="14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427515" y="3479489"/>
            <a:ext cx="2446318" cy="522495"/>
          </a:xfrm>
          <a:prstGeom prst="roundRect">
            <a:avLst>
              <a:gd name="adj" fmla="val 16667"/>
            </a:avLst>
          </a:prstGeom>
          <a:solidFill>
            <a:srgbClr val="3333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 eaLnBrk="0" hangingPunct="0">
              <a:defRPr/>
            </a:pPr>
            <a:r>
              <a:rPr lang="es-MX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La incidencia se redujo</a:t>
            </a:r>
          </a:p>
          <a:p>
            <a:pPr algn="ctr" eaLnBrk="0" hangingPunct="0">
              <a:defRPr/>
            </a:pPr>
            <a:r>
              <a:rPr lang="es-MX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22.2%</a:t>
            </a:r>
          </a:p>
          <a:p>
            <a:pPr algn="ctr" eaLnBrk="0" hangingPunct="0">
              <a:defRPr/>
            </a:pPr>
            <a:r>
              <a:rPr lang="es-MX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es-MX" sz="1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34 CuadroTexto"/>
          <p:cNvSpPr txBox="1">
            <a:spLocks noChangeArrowheads="1"/>
          </p:cNvSpPr>
          <p:nvPr/>
        </p:nvSpPr>
        <p:spPr bwMode="auto">
          <a:xfrm>
            <a:off x="178125" y="1357615"/>
            <a:ext cx="30519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400" b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Población con carencia en los Estados Unidos Mexicanos</a:t>
            </a:r>
            <a:endParaRPr lang="es-ES" sz="1400" b="1" dirty="0">
              <a:solidFill>
                <a:schemeClr val="accent2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8 Grupo"/>
          <p:cNvGrpSpPr/>
          <p:nvPr/>
        </p:nvGrpSpPr>
        <p:grpSpPr>
          <a:xfrm>
            <a:off x="1541151" y="1089563"/>
            <a:ext cx="6996783" cy="5334990"/>
            <a:chOff x="-85724" y="614563"/>
            <a:chExt cx="6996783" cy="5334990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r="16218" b="2641"/>
            <a:stretch>
              <a:fillRect/>
            </a:stretch>
          </p:blipFill>
          <p:spPr bwMode="auto">
            <a:xfrm>
              <a:off x="-85724" y="614563"/>
              <a:ext cx="6996783" cy="5323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84186" t="4959" r="1665" b="2297"/>
            <a:stretch>
              <a:fillRect/>
            </a:stretch>
          </p:blipFill>
          <p:spPr bwMode="auto">
            <a:xfrm>
              <a:off x="4643341" y="878773"/>
              <a:ext cx="1181608" cy="5070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84766" t="1880" r="6447" b="94613"/>
            <a:stretch>
              <a:fillRect/>
            </a:stretch>
          </p:blipFill>
          <p:spPr bwMode="auto">
            <a:xfrm>
              <a:off x="3847563" y="736259"/>
              <a:ext cx="734567" cy="1920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1 Título"/>
          <p:cNvSpPr txBox="1">
            <a:spLocks/>
          </p:cNvSpPr>
          <p:nvPr/>
        </p:nvSpPr>
        <p:spPr>
          <a:xfrm>
            <a:off x="2138223" y="108763"/>
            <a:ext cx="7214717" cy="59188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0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Variación porcentual de la incidencia de personas con carencia por acceso a la seguridad social, según entidad federativa, 2008-2010</a:t>
            </a:r>
            <a:endParaRPr lang="es-ES" sz="2000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954400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4137425" y="1030300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Variación porcentual</a:t>
            </a:r>
            <a:endParaRPr lang="es-ES" sz="1000" b="1" u="sng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" name="23 Tabla"/>
          <p:cNvGraphicFramePr>
            <a:graphicFrameLocks noGrp="1"/>
          </p:cNvGraphicFramePr>
          <p:nvPr/>
        </p:nvGraphicFramePr>
        <p:xfrm>
          <a:off x="324515" y="1999098"/>
          <a:ext cx="2786820" cy="13572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7948"/>
                <a:gridCol w="831350"/>
                <a:gridCol w="807522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Tahoma" pitchFamily="34" charset="0"/>
                          <a:cs typeface="Tahoma" pitchFamily="34" charset="0"/>
                        </a:rPr>
                        <a:t>2008</a:t>
                      </a:r>
                      <a:endParaRPr 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Tahoma" pitchFamily="34" charset="0"/>
                          <a:cs typeface="Tahoma" pitchFamily="34" charset="0"/>
                        </a:rPr>
                        <a:t>2010</a:t>
                      </a:r>
                      <a:endParaRPr 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468283"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Tahoma" pitchFamily="34" charset="0"/>
                          <a:cs typeface="Tahoma" pitchFamily="34" charset="0"/>
                        </a:rPr>
                        <a:t>Porcentaje</a:t>
                      </a:r>
                      <a:endParaRPr 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latin typeface="Tahoma" pitchFamily="34" charset="0"/>
                          <a:cs typeface="Tahoma" pitchFamily="34" charset="0"/>
                        </a:rPr>
                        <a:t>65.0</a:t>
                      </a:r>
                      <a:endParaRPr lang="en-US" sz="14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latin typeface="Tahoma" pitchFamily="34" charset="0"/>
                          <a:cs typeface="Tahoma" pitchFamily="34" charset="0"/>
                        </a:rPr>
                        <a:t>60.7</a:t>
                      </a:r>
                      <a:endParaRPr lang="en-US" sz="14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07807"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Tahoma" pitchFamily="34" charset="0"/>
                          <a:cs typeface="Tahoma" pitchFamily="34" charset="0"/>
                        </a:rPr>
                        <a:t>Millones de personas</a:t>
                      </a:r>
                      <a:endParaRPr 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latin typeface="Tahoma" pitchFamily="34" charset="0"/>
                          <a:cs typeface="Tahoma" pitchFamily="34" charset="0"/>
                        </a:rPr>
                        <a:t>71.3</a:t>
                      </a:r>
                      <a:endParaRPr lang="en-US" sz="14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latin typeface="Tahoma" pitchFamily="34" charset="0"/>
                          <a:cs typeface="Tahoma" pitchFamily="34" charset="0"/>
                        </a:rPr>
                        <a:t>68.3</a:t>
                      </a:r>
                      <a:endParaRPr lang="en-US" sz="14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6" name="AutoShape 5"/>
          <p:cNvSpPr>
            <a:spLocks noChangeArrowheads="1"/>
          </p:cNvSpPr>
          <p:nvPr/>
        </p:nvSpPr>
        <p:spPr bwMode="auto">
          <a:xfrm>
            <a:off x="463131" y="3503239"/>
            <a:ext cx="2517572" cy="522495"/>
          </a:xfrm>
          <a:prstGeom prst="roundRect">
            <a:avLst>
              <a:gd name="adj" fmla="val 16667"/>
            </a:avLst>
          </a:prstGeom>
          <a:solidFill>
            <a:srgbClr val="3333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 eaLnBrk="0" hangingPunct="0">
              <a:defRPr/>
            </a:pPr>
            <a:r>
              <a:rPr lang="es-MX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La incidencia se redujo</a:t>
            </a:r>
          </a:p>
          <a:p>
            <a:pPr algn="ctr" eaLnBrk="0" hangingPunct="0">
              <a:defRPr/>
            </a:pPr>
            <a:r>
              <a:rPr lang="es-MX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6.6%</a:t>
            </a:r>
          </a:p>
          <a:p>
            <a:pPr algn="ctr" eaLnBrk="0" hangingPunct="0">
              <a:defRPr/>
            </a:pPr>
            <a:r>
              <a:rPr lang="es-MX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es-MX" sz="1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7" name="34 CuadroTexto"/>
          <p:cNvSpPr txBox="1">
            <a:spLocks noChangeArrowheads="1"/>
          </p:cNvSpPr>
          <p:nvPr/>
        </p:nvSpPr>
        <p:spPr bwMode="auto">
          <a:xfrm>
            <a:off x="178125" y="1357615"/>
            <a:ext cx="30519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400" b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Población con carencia en los Estados Unidos Mexicanos</a:t>
            </a:r>
            <a:endParaRPr lang="es-ES" sz="1400" b="1" dirty="0">
              <a:solidFill>
                <a:schemeClr val="accent2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21 Grupo"/>
          <p:cNvGrpSpPr/>
          <p:nvPr/>
        </p:nvGrpSpPr>
        <p:grpSpPr>
          <a:xfrm>
            <a:off x="669474" y="1125189"/>
            <a:ext cx="8351177" cy="5358738"/>
            <a:chOff x="353651" y="816438"/>
            <a:chExt cx="8351177" cy="5358738"/>
          </a:xfrm>
        </p:grpSpPr>
        <p:pic>
          <p:nvPicPr>
            <p:cNvPr id="23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b="2207"/>
            <a:stretch>
              <a:fillRect/>
            </a:stretch>
          </p:blipFill>
          <p:spPr bwMode="auto">
            <a:xfrm>
              <a:off x="353651" y="816438"/>
              <a:ext cx="8351177" cy="5346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84674" t="19950" b="1641"/>
            <a:stretch>
              <a:fillRect/>
            </a:stretch>
          </p:blipFill>
          <p:spPr bwMode="auto">
            <a:xfrm>
              <a:off x="5011463" y="1888169"/>
              <a:ext cx="1279902" cy="4287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" name="1 Título"/>
          <p:cNvSpPr txBox="1">
            <a:spLocks/>
          </p:cNvSpPr>
          <p:nvPr/>
        </p:nvSpPr>
        <p:spPr>
          <a:xfrm>
            <a:off x="2138223" y="108763"/>
            <a:ext cx="7214717" cy="59188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0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Variación porcentual de la incidencia de personas con carencia por calidad y espacios de la vivienda, según entidad federativa, 2008-2010</a:t>
            </a:r>
            <a:endParaRPr lang="es-ES" sz="2000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1954400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2759925" y="1030300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Variación porcentual</a:t>
            </a:r>
            <a:endParaRPr lang="es-ES" sz="1000" b="1" u="sng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5" name="24 Tabla"/>
          <p:cNvGraphicFramePr>
            <a:graphicFrameLocks noGrp="1"/>
          </p:cNvGraphicFramePr>
          <p:nvPr/>
        </p:nvGraphicFramePr>
        <p:xfrm>
          <a:off x="288890" y="2058473"/>
          <a:ext cx="2786820" cy="13572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7948"/>
                <a:gridCol w="831350"/>
                <a:gridCol w="807522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Tahoma" pitchFamily="34" charset="0"/>
                          <a:cs typeface="Tahoma" pitchFamily="34" charset="0"/>
                        </a:rPr>
                        <a:t>2008</a:t>
                      </a:r>
                      <a:endParaRPr 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Tahoma" pitchFamily="34" charset="0"/>
                          <a:cs typeface="Tahoma" pitchFamily="34" charset="0"/>
                        </a:rPr>
                        <a:t>2010</a:t>
                      </a:r>
                      <a:endParaRPr 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468283"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Tahoma" pitchFamily="34" charset="0"/>
                          <a:cs typeface="Tahoma" pitchFamily="34" charset="0"/>
                        </a:rPr>
                        <a:t>Porcentaje</a:t>
                      </a:r>
                      <a:endParaRPr 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latin typeface="Tahoma" pitchFamily="34" charset="0"/>
                          <a:cs typeface="Tahoma" pitchFamily="34" charset="0"/>
                        </a:rPr>
                        <a:t>17.7</a:t>
                      </a:r>
                      <a:endParaRPr lang="en-US" sz="14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latin typeface="Tahoma" pitchFamily="34" charset="0"/>
                          <a:cs typeface="Tahoma" pitchFamily="34" charset="0"/>
                        </a:rPr>
                        <a:t>15.2</a:t>
                      </a:r>
                      <a:endParaRPr lang="en-US" sz="14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07807"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Tahoma" pitchFamily="34" charset="0"/>
                          <a:cs typeface="Tahoma" pitchFamily="34" charset="0"/>
                        </a:rPr>
                        <a:t>Millones de personas</a:t>
                      </a:r>
                      <a:endParaRPr 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latin typeface="Tahoma" pitchFamily="34" charset="0"/>
                          <a:cs typeface="Tahoma" pitchFamily="34" charset="0"/>
                        </a:rPr>
                        <a:t>19.4</a:t>
                      </a:r>
                      <a:endParaRPr lang="en-US" sz="14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latin typeface="Tahoma" pitchFamily="34" charset="0"/>
                          <a:cs typeface="Tahoma" pitchFamily="34" charset="0"/>
                        </a:rPr>
                        <a:t>17.1</a:t>
                      </a:r>
                      <a:endParaRPr lang="en-US" sz="14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7" name="AutoShape 5"/>
          <p:cNvSpPr>
            <a:spLocks noChangeArrowheads="1"/>
          </p:cNvSpPr>
          <p:nvPr/>
        </p:nvSpPr>
        <p:spPr bwMode="auto">
          <a:xfrm>
            <a:off x="427514" y="3562614"/>
            <a:ext cx="2576944" cy="522495"/>
          </a:xfrm>
          <a:prstGeom prst="roundRect">
            <a:avLst>
              <a:gd name="adj" fmla="val 16667"/>
            </a:avLst>
          </a:prstGeom>
          <a:solidFill>
            <a:srgbClr val="3333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 eaLnBrk="0" hangingPunct="0">
              <a:defRPr/>
            </a:pPr>
            <a:r>
              <a:rPr lang="es-MX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La incidencia se redujo</a:t>
            </a:r>
          </a:p>
          <a:p>
            <a:pPr algn="ctr" eaLnBrk="0" hangingPunct="0">
              <a:defRPr/>
            </a:pPr>
            <a:r>
              <a:rPr lang="es-MX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14.1%</a:t>
            </a:r>
          </a:p>
          <a:p>
            <a:pPr algn="ctr" eaLnBrk="0" hangingPunct="0">
              <a:defRPr/>
            </a:pPr>
            <a:r>
              <a:rPr lang="es-MX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es-MX" sz="1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8" name="34 CuadroTexto"/>
          <p:cNvSpPr txBox="1">
            <a:spLocks noChangeArrowheads="1"/>
          </p:cNvSpPr>
          <p:nvPr/>
        </p:nvSpPr>
        <p:spPr bwMode="auto">
          <a:xfrm>
            <a:off x="178125" y="1464490"/>
            <a:ext cx="30519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400" b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Población con carencia en los Estados Unidos Mexicanos</a:t>
            </a:r>
            <a:endParaRPr lang="es-ES" sz="1400" b="1" dirty="0">
              <a:solidFill>
                <a:schemeClr val="accent2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525" y="1135650"/>
            <a:ext cx="836295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2138223" y="108763"/>
            <a:ext cx="7214717" cy="591889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s-MX" sz="20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Variación porcentual de la incidencia de personas con carencia por servicios básicos en la vivienda, según entidad federativa, 2008-2010</a:t>
            </a:r>
            <a:endParaRPr lang="es-ES" sz="2000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954400" y="66135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estimaciones del CONEVAL con base en el MCS-ENIGH </a:t>
            </a:r>
            <a:r>
              <a:rPr lang="es-E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y 2010</a:t>
            </a:r>
            <a:endParaRPr lang="es-ES" sz="1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3389300" y="1018425"/>
            <a:ext cx="5210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0" hangingPunct="0"/>
            <a:r>
              <a:rPr lang="es-ES" sz="1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Variación porcentual</a:t>
            </a:r>
            <a:endParaRPr lang="es-ES" sz="1000" b="1" u="sng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18 Tabla"/>
          <p:cNvGraphicFramePr>
            <a:graphicFrameLocks noGrp="1"/>
          </p:cNvGraphicFramePr>
          <p:nvPr/>
        </p:nvGraphicFramePr>
        <p:xfrm>
          <a:off x="288890" y="2058473"/>
          <a:ext cx="2786820" cy="13572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7948"/>
                <a:gridCol w="831350"/>
                <a:gridCol w="807522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Tahoma" pitchFamily="34" charset="0"/>
                          <a:cs typeface="Tahoma" pitchFamily="34" charset="0"/>
                        </a:rPr>
                        <a:t>2008</a:t>
                      </a:r>
                      <a:endParaRPr 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Tahoma" pitchFamily="34" charset="0"/>
                          <a:cs typeface="Tahoma" pitchFamily="34" charset="0"/>
                        </a:rPr>
                        <a:t>2010</a:t>
                      </a:r>
                      <a:endParaRPr 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468283"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Tahoma" pitchFamily="34" charset="0"/>
                          <a:cs typeface="Tahoma" pitchFamily="34" charset="0"/>
                        </a:rPr>
                        <a:t>Porcentaje</a:t>
                      </a:r>
                      <a:endParaRPr 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latin typeface="Tahoma" pitchFamily="34" charset="0"/>
                          <a:cs typeface="Tahoma" pitchFamily="34" charset="0"/>
                        </a:rPr>
                        <a:t>19.2</a:t>
                      </a:r>
                      <a:endParaRPr lang="en-US" sz="14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latin typeface="Tahoma" pitchFamily="34" charset="0"/>
                          <a:cs typeface="Tahoma" pitchFamily="34" charset="0"/>
                        </a:rPr>
                        <a:t>16.5</a:t>
                      </a:r>
                      <a:endParaRPr lang="en-US" sz="14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07807"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Tahoma" pitchFamily="34" charset="0"/>
                          <a:cs typeface="Tahoma" pitchFamily="34" charset="0"/>
                        </a:rPr>
                        <a:t>Millones de personas</a:t>
                      </a:r>
                      <a:endParaRPr 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latin typeface="Tahoma" pitchFamily="34" charset="0"/>
                          <a:cs typeface="Tahoma" pitchFamily="34" charset="0"/>
                        </a:rPr>
                        <a:t>21.1</a:t>
                      </a:r>
                      <a:endParaRPr lang="en-US" sz="14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latin typeface="Tahoma" pitchFamily="34" charset="0"/>
                          <a:cs typeface="Tahoma" pitchFamily="34" charset="0"/>
                        </a:rPr>
                        <a:t>18.5</a:t>
                      </a:r>
                      <a:endParaRPr lang="en-US" sz="14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463140" y="3562614"/>
            <a:ext cx="2529443" cy="522495"/>
          </a:xfrm>
          <a:prstGeom prst="roundRect">
            <a:avLst>
              <a:gd name="adj" fmla="val 16667"/>
            </a:avLst>
          </a:prstGeom>
          <a:solidFill>
            <a:srgbClr val="3333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 eaLnBrk="0" hangingPunct="0">
              <a:defRPr/>
            </a:pPr>
            <a:r>
              <a:rPr lang="es-MX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La incidencia se redujo</a:t>
            </a:r>
          </a:p>
          <a:p>
            <a:pPr algn="ctr" eaLnBrk="0" hangingPunct="0">
              <a:defRPr/>
            </a:pPr>
            <a:r>
              <a:rPr lang="es-MX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14.4%</a:t>
            </a:r>
          </a:p>
          <a:p>
            <a:pPr algn="ctr" eaLnBrk="0" hangingPunct="0">
              <a:defRPr/>
            </a:pPr>
            <a:r>
              <a:rPr lang="es-MX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es-MX" sz="1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34 CuadroTexto"/>
          <p:cNvSpPr txBox="1">
            <a:spLocks noChangeArrowheads="1"/>
          </p:cNvSpPr>
          <p:nvPr/>
        </p:nvSpPr>
        <p:spPr bwMode="auto">
          <a:xfrm>
            <a:off x="178125" y="1464490"/>
            <a:ext cx="30519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400" b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Población con carencia en los Estados Unidos Mexicanos</a:t>
            </a:r>
            <a:endParaRPr lang="es-ES" sz="1400" b="1" dirty="0">
              <a:solidFill>
                <a:schemeClr val="accent2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ón en blanco">
  <a:themeElements>
    <a:clrScheme name="Presentación 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ción 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17252</TotalTime>
  <Words>7521</Words>
  <Application>Microsoft Office PowerPoint</Application>
  <PresentationFormat>Presentación en pantalla (4:3)</PresentationFormat>
  <Paragraphs>1512</Paragraphs>
  <Slides>144</Slides>
  <Notes>66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144</vt:i4>
      </vt:variant>
    </vt:vector>
  </HeadingPairs>
  <TitlesOfParts>
    <vt:vector size="145" baseType="lpstr">
      <vt:lpstr>Presentación en blanco</vt:lpstr>
      <vt:lpstr>Diapositiva 1</vt:lpstr>
      <vt:lpstr>Diapositiva 2</vt:lpstr>
      <vt:lpstr>Diapositiva 3</vt:lpstr>
      <vt:lpstr>Evolución de la pobreza por entidad federativa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Componentes de la pobreza por entidad federativa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Componentes de la Pobreza extrema por entidad federativa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  <vt:lpstr>Diapositiva 63</vt:lpstr>
      <vt:lpstr>Diapositiva 64</vt:lpstr>
      <vt:lpstr>Diapositiva 65</vt:lpstr>
      <vt:lpstr>Diapositiva 66</vt:lpstr>
      <vt:lpstr>Diapositiva 67</vt:lpstr>
      <vt:lpstr>Diapositiva 68</vt:lpstr>
      <vt:lpstr>Diapositiva 69</vt:lpstr>
      <vt:lpstr>Diapositiva 70</vt:lpstr>
      <vt:lpstr>Diapositiva 71</vt:lpstr>
      <vt:lpstr>Diapositiva 72</vt:lpstr>
      <vt:lpstr>Diapositiva 73</vt:lpstr>
      <vt:lpstr>Diapositiva 74</vt:lpstr>
      <vt:lpstr>Diapositiva 75</vt:lpstr>
      <vt:lpstr>Diapositiva 76</vt:lpstr>
      <vt:lpstr>Diapositiva 77</vt:lpstr>
      <vt:lpstr>Diapositiva 78</vt:lpstr>
      <vt:lpstr>Medición anterior</vt:lpstr>
      <vt:lpstr>Diapositiva 80</vt:lpstr>
      <vt:lpstr>Diapositiva 81</vt:lpstr>
      <vt:lpstr>pobreza en poblaciones y territorio</vt:lpstr>
      <vt:lpstr>Diapositiva 83</vt:lpstr>
      <vt:lpstr>Diapositiva 84</vt:lpstr>
      <vt:lpstr>Diapositiva 85</vt:lpstr>
      <vt:lpstr>Diapositiva 86</vt:lpstr>
      <vt:lpstr>resumen</vt:lpstr>
      <vt:lpstr>Diapositiva 88</vt:lpstr>
      <vt:lpstr>Diapositiva 89</vt:lpstr>
      <vt:lpstr>anexo</vt:lpstr>
      <vt:lpstr>Diapositiva 91</vt:lpstr>
      <vt:lpstr>Diapositiva 92</vt:lpstr>
      <vt:lpstr>Diapositiva 93</vt:lpstr>
      <vt:lpstr>Diapositiva 94</vt:lpstr>
      <vt:lpstr>Diapositiva 95</vt:lpstr>
      <vt:lpstr>Diapositiva 96</vt:lpstr>
      <vt:lpstr>Diapositiva 97</vt:lpstr>
      <vt:lpstr>Diapositiva 98</vt:lpstr>
      <vt:lpstr>Diapositiva 99</vt:lpstr>
      <vt:lpstr>Diapositiva 100</vt:lpstr>
      <vt:lpstr>Diapositiva 101</vt:lpstr>
      <vt:lpstr>Diapositiva 102</vt:lpstr>
      <vt:lpstr>Diapositiva 103</vt:lpstr>
      <vt:lpstr>Diapositiva 104</vt:lpstr>
      <vt:lpstr>Diapositiva 105</vt:lpstr>
      <vt:lpstr>Diapositiva 106</vt:lpstr>
      <vt:lpstr>Diapositiva 107</vt:lpstr>
      <vt:lpstr>Diapositiva 108</vt:lpstr>
      <vt:lpstr>Diapositiva 109</vt:lpstr>
      <vt:lpstr>Diapositiva 110</vt:lpstr>
      <vt:lpstr>Diapositiva 111</vt:lpstr>
      <vt:lpstr>Diapositiva 112</vt:lpstr>
      <vt:lpstr>Diapositiva 113</vt:lpstr>
      <vt:lpstr>Diapositiva 114</vt:lpstr>
      <vt:lpstr>Diapositiva 115</vt:lpstr>
      <vt:lpstr>Diapositiva 116</vt:lpstr>
      <vt:lpstr>Diapositiva 117</vt:lpstr>
      <vt:lpstr>Diapositiva 118</vt:lpstr>
      <vt:lpstr>Diapositiva 119</vt:lpstr>
      <vt:lpstr>Diapositiva 120</vt:lpstr>
      <vt:lpstr>Diapositiva 121</vt:lpstr>
      <vt:lpstr>Diapositiva 122</vt:lpstr>
      <vt:lpstr>Diapositiva 123</vt:lpstr>
      <vt:lpstr>Diapositiva 124</vt:lpstr>
      <vt:lpstr>Diapositiva 125</vt:lpstr>
      <vt:lpstr>Diapositiva 126</vt:lpstr>
      <vt:lpstr>Diapositiva 127</vt:lpstr>
      <vt:lpstr>Diapositiva 128</vt:lpstr>
      <vt:lpstr>Diapositiva 129</vt:lpstr>
      <vt:lpstr>Diapositiva 130</vt:lpstr>
      <vt:lpstr>Diapositiva 131</vt:lpstr>
      <vt:lpstr>Diapositiva 132</vt:lpstr>
      <vt:lpstr>Diapositiva 133</vt:lpstr>
      <vt:lpstr>Diapositiva 134</vt:lpstr>
      <vt:lpstr>Diapositiva 135</vt:lpstr>
      <vt:lpstr>Diapositiva 136</vt:lpstr>
      <vt:lpstr>Diapositiva 137</vt:lpstr>
      <vt:lpstr>Diapositiva 138</vt:lpstr>
      <vt:lpstr>Diapositiva 139</vt:lpstr>
      <vt:lpstr>Diapositiva 140</vt:lpstr>
      <vt:lpstr>Diapositiva 141</vt:lpstr>
      <vt:lpstr>Diapositiva 142</vt:lpstr>
      <vt:lpstr>Diapositiva 143</vt:lpstr>
      <vt:lpstr>Diapositiva 144</vt:lpstr>
    </vt:vector>
  </TitlesOfParts>
  <Company>Sedesol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Jonathan González</dc:creator>
  <cp:lastModifiedBy>ltorres</cp:lastModifiedBy>
  <cp:revision>1394</cp:revision>
  <dcterms:created xsi:type="dcterms:W3CDTF">2007-06-13T22:45:12Z</dcterms:created>
  <dcterms:modified xsi:type="dcterms:W3CDTF">2011-08-01T15:06:04Z</dcterms:modified>
</cp:coreProperties>
</file>