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notesSlides/notesSlide2.xml" ContentType="application/vnd.openxmlformats-officedocument.presentationml.notesSlide+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slides/slide43.xml" ContentType="application/vnd.openxmlformats-officedocument.presentationml.slide+xml"/>
  <Override PartName="/ppt/slides/slide52.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slides/slide41.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theme/themeOverride1.xml" ContentType="application/vnd.openxmlformats-officedocument.themeOverr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commentAuthors.xml" ContentType="application/vnd.openxmlformats-officedocument.presentationml.commentAuthors+xml"/>
  <Override PartName="/ppt/charts/chart7.xml" ContentType="application/vnd.openxmlformats-officedocument.drawingml.chart+xml"/>
  <Default Extension="xlsx" ContentType="application/vnd.openxmlformats-officedocument.spreadsheetml.sheet"/>
  <Override PartName="/ppt/charts/chart3.xml" ContentType="application/vnd.openxmlformats-officedocument.drawingml.chart+xml"/>
  <Override PartName="/ppt/charts/chart5.xml" ContentType="application/vnd.openxmlformats-officedocument.drawingml.chart+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charts/chart1.xml" ContentType="application/vnd.openxmlformats-officedocument.drawingml.chart+xml"/>
  <Override PartName="/ppt/notesSlides/notesSlide5.xml" ContentType="application/vnd.openxmlformats-officedocument.presentationml.notesSlide+xml"/>
  <Override PartName="/customXml/itemProps2.xml" ContentType="application/vnd.openxmlformats-officedocument.customXml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Layouts/slideLayout3.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charts/chart8.xml" ContentType="application/vnd.openxmlformats-officedocument.drawingml.chart+xml"/>
  <Override PartName="/ppt/slideLayouts/slideLayout10.xml" ContentType="application/vnd.openxmlformats-officedocument.presentationml.slideLayout+xml"/>
  <Default Extension="gif" ContentType="image/gif"/>
  <Override PartName="/ppt/charts/chart6.xml" ContentType="application/vnd.openxmlformats-officedocument.drawingml.chart+xml"/>
  <Override PartName="/ppt/charts/chart4.xml" ContentType="application/vnd.openxmlformats-officedocument.drawingml.chart+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charts/chart2.xml" ContentType="application/vnd.openxmlformats-officedocument.drawingml.chart+xml"/>
  <Override PartName="/ppt/notesSlides/notesSlide4.xml" ContentType="application/vnd.openxmlformats-officedocument.presentationml.notesSlide+xml"/>
  <Override PartName="/docProps/core.xml" ContentType="application/vnd.openxmlformats-package.core-properties+xml"/>
  <Override PartName="/customXml/itemProps3.xml" ContentType="application/vnd.openxmlformats-officedocument.customXml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58"/>
  </p:notesMasterIdLst>
  <p:handoutMasterIdLst>
    <p:handoutMasterId r:id="rId59"/>
  </p:handoutMasterIdLst>
  <p:sldIdLst>
    <p:sldId id="259" r:id="rId5"/>
    <p:sldId id="390" r:id="rId6"/>
    <p:sldId id="383" r:id="rId7"/>
    <p:sldId id="332" r:id="rId8"/>
    <p:sldId id="357" r:id="rId9"/>
    <p:sldId id="333" r:id="rId10"/>
    <p:sldId id="379" r:id="rId11"/>
    <p:sldId id="394" r:id="rId12"/>
    <p:sldId id="335" r:id="rId13"/>
    <p:sldId id="336" r:id="rId14"/>
    <p:sldId id="385" r:id="rId15"/>
    <p:sldId id="337" r:id="rId16"/>
    <p:sldId id="395" r:id="rId17"/>
    <p:sldId id="393" r:id="rId18"/>
    <p:sldId id="391" r:id="rId19"/>
    <p:sldId id="384" r:id="rId20"/>
    <p:sldId id="277" r:id="rId21"/>
    <p:sldId id="266" r:id="rId22"/>
    <p:sldId id="372" r:id="rId23"/>
    <p:sldId id="397" r:id="rId24"/>
    <p:sldId id="398" r:id="rId25"/>
    <p:sldId id="399" r:id="rId26"/>
    <p:sldId id="342" r:id="rId27"/>
    <p:sldId id="343" r:id="rId28"/>
    <p:sldId id="344" r:id="rId29"/>
    <p:sldId id="345" r:id="rId30"/>
    <p:sldId id="346" r:id="rId31"/>
    <p:sldId id="353" r:id="rId32"/>
    <p:sldId id="348" r:id="rId33"/>
    <p:sldId id="350" r:id="rId34"/>
    <p:sldId id="351" r:id="rId35"/>
    <p:sldId id="367" r:id="rId36"/>
    <p:sldId id="361" r:id="rId37"/>
    <p:sldId id="362" r:id="rId38"/>
    <p:sldId id="354" r:id="rId39"/>
    <p:sldId id="382" r:id="rId40"/>
    <p:sldId id="368" r:id="rId41"/>
    <p:sldId id="317" r:id="rId42"/>
    <p:sldId id="318" r:id="rId43"/>
    <p:sldId id="303" r:id="rId44"/>
    <p:sldId id="304" r:id="rId45"/>
    <p:sldId id="305" r:id="rId46"/>
    <p:sldId id="306" r:id="rId47"/>
    <p:sldId id="307" r:id="rId48"/>
    <p:sldId id="356" r:id="rId49"/>
    <p:sldId id="364" r:id="rId50"/>
    <p:sldId id="363" r:id="rId51"/>
    <p:sldId id="369" r:id="rId52"/>
    <p:sldId id="370" r:id="rId53"/>
    <p:sldId id="392" r:id="rId54"/>
    <p:sldId id="321" r:id="rId55"/>
    <p:sldId id="258" r:id="rId56"/>
    <p:sldId id="330" r:id="rId57"/>
  </p:sldIdLst>
  <p:sldSz cx="9144000" cy="6858000" type="screen4x3"/>
  <p:notesSz cx="9296400" cy="7010400"/>
  <p:defaultTextStyle>
    <a:defPPr>
      <a:defRPr lang="es-MX"/>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FIGUEROA LOERA EDUARDO" initials="FLE" lastIdx="1"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4BACC6"/>
    <a:srgbClr val="9BBB59"/>
    <a:srgbClr val="B9CDE5"/>
    <a:srgbClr val="418F25"/>
    <a:srgbClr val="244F15"/>
    <a:srgbClr val="EE5B00"/>
    <a:srgbClr val="003D80"/>
    <a:srgbClr val="800080"/>
    <a:srgbClr val="FFFBF7"/>
    <a:srgbClr val="FCD5B5"/>
  </p:clrMru>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99" autoAdjust="0"/>
    <p:restoredTop sz="94660"/>
  </p:normalViewPr>
  <p:slideViewPr>
    <p:cSldViewPr snapToGrid="0">
      <p:cViewPr varScale="1">
        <p:scale>
          <a:sx n="74" d="100"/>
          <a:sy n="74" d="100"/>
        </p:scale>
        <p:origin x="-420" y="-96"/>
      </p:cViewPr>
      <p:guideLst>
        <p:guide orient="horz" pos="236"/>
        <p:guide orient="horz" pos="2482"/>
        <p:guide pos="2879"/>
        <p:guide pos="259"/>
        <p:guide pos="5539"/>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theme" Target="theme/theme1.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61" Type="http://schemas.openxmlformats.org/officeDocument/2006/relationships/presProps" Target="pres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handoutMaster" Target="handoutMasters/handout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Hoja_de_c_lculo_de_Microsoft_Office_Excel1.xlsx"/></Relationships>
</file>

<file path=ppt/charts/_rels/chart2.xml.rels><?xml version="1.0" encoding="UTF-8" standalone="yes"?>
<Relationships xmlns="http://schemas.openxmlformats.org/package/2006/relationships"><Relationship Id="rId1" Type="http://schemas.openxmlformats.org/officeDocument/2006/relationships/package" Target="../embeddings/Hoja_de_c_lculo_de_Microsoft_Office_Excel2.xlsx"/></Relationships>
</file>

<file path=ppt/charts/_rels/chart3.xml.rels><?xml version="1.0" encoding="UTF-8" standalone="yes"?>
<Relationships xmlns="http://schemas.openxmlformats.org/package/2006/relationships"><Relationship Id="rId1" Type="http://schemas.openxmlformats.org/officeDocument/2006/relationships/package" Target="../embeddings/Hoja_de_c_lculo_de_Microsoft_Office_Excel3.xlsx"/></Relationships>
</file>

<file path=ppt/charts/_rels/chart4.xml.rels><?xml version="1.0" encoding="UTF-8" standalone="yes"?>
<Relationships xmlns="http://schemas.openxmlformats.org/package/2006/relationships"><Relationship Id="rId1" Type="http://schemas.openxmlformats.org/officeDocument/2006/relationships/package" Target="../embeddings/Hoja_de_c_lculo_de_Microsoft_Office_Excel4.xlsx"/></Relationships>
</file>

<file path=ppt/charts/_rels/chart5.xml.rels><?xml version="1.0" encoding="UTF-8" standalone="yes"?>
<Relationships xmlns="http://schemas.openxmlformats.org/package/2006/relationships"><Relationship Id="rId1" Type="http://schemas.openxmlformats.org/officeDocument/2006/relationships/oleObject" Target="file:///D:\usuarios\Prog_2010\resultados%20preliminares%20final\estados\tabulados_preliminaresNov04.xls"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NULL"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G:\tabulados_preliminaresNov04.xls"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carole.schmitz\AppData\Local\Microsoft\Windows\Temporary%20Internet%20Files\Content.Outlook\X313DFIN\Indicador%201.xls"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s-MX"/>
  <c:chart>
    <c:autoTitleDeleted val="1"/>
    <c:view3D>
      <c:depthPercent val="120"/>
      <c:rAngAx val="1"/>
    </c:view3D>
    <c:plotArea>
      <c:layout/>
      <c:bar3DChart>
        <c:barDir val="bar"/>
        <c:grouping val="clustered"/>
        <c:ser>
          <c:idx val="0"/>
          <c:order val="0"/>
          <c:tx>
            <c:strRef>
              <c:f>Hoja1!$B$1</c:f>
              <c:strCache>
                <c:ptCount val="1"/>
                <c:pt idx="0">
                  <c:v>2010</c:v>
                </c:pt>
              </c:strCache>
            </c:strRef>
          </c:tx>
          <c:spPr>
            <a:solidFill>
              <a:srgbClr val="4BACC6"/>
            </a:solidFill>
          </c:spPr>
          <c:dPt>
            <c:idx val="0"/>
            <c:spPr>
              <a:solidFill>
                <a:schemeClr val="accent6">
                  <a:lumMod val="75000"/>
                </a:schemeClr>
              </a:solidFill>
            </c:spPr>
          </c:dPt>
          <c:dLbls>
            <c:txPr>
              <a:bodyPr/>
              <a:lstStyle/>
              <a:p>
                <a:pPr>
                  <a:defRPr lang="es-ES" sz="900" b="1">
                    <a:latin typeface="Arial" pitchFamily="34" charset="0"/>
                    <a:cs typeface="Arial" pitchFamily="34" charset="0"/>
                  </a:defRPr>
                </a:pPr>
                <a:endParaRPr lang="es-MX"/>
              </a:p>
            </c:txPr>
            <c:showVal val="1"/>
          </c:dLbls>
          <c:cat>
            <c:strRef>
              <c:f>Hoja1!$A$2:$A$34</c:f>
              <c:strCache>
                <c:ptCount val="33"/>
                <c:pt idx="0">
                  <c:v>Estados Unidos Mexicanos</c:v>
                </c:pt>
                <c:pt idx="1">
                  <c:v>Aguascalientes</c:v>
                </c:pt>
                <c:pt idx="2">
                  <c:v>Baja California</c:v>
                </c:pt>
                <c:pt idx="3">
                  <c:v>Baja California Sur</c:v>
                </c:pt>
                <c:pt idx="4">
                  <c:v>Campeche</c:v>
                </c:pt>
                <c:pt idx="5">
                  <c:v>Coahuila</c:v>
                </c:pt>
                <c:pt idx="6">
                  <c:v>Colima</c:v>
                </c:pt>
                <c:pt idx="7">
                  <c:v>Chiapas</c:v>
                </c:pt>
                <c:pt idx="8">
                  <c:v>Chihuahua</c:v>
                </c:pt>
                <c:pt idx="9">
                  <c:v>Distrito Federal</c:v>
                </c:pt>
                <c:pt idx="10">
                  <c:v>Durango</c:v>
                </c:pt>
                <c:pt idx="11">
                  <c:v>Guanajuato</c:v>
                </c:pt>
                <c:pt idx="12">
                  <c:v>Guerrero</c:v>
                </c:pt>
                <c:pt idx="13">
                  <c:v>Hidalgo</c:v>
                </c:pt>
                <c:pt idx="14">
                  <c:v>Jalisco</c:v>
                </c:pt>
                <c:pt idx="15">
                  <c:v>México</c:v>
                </c:pt>
                <c:pt idx="16">
                  <c:v>Michoacán</c:v>
                </c:pt>
                <c:pt idx="17">
                  <c:v>Morelos</c:v>
                </c:pt>
                <c:pt idx="18">
                  <c:v>Nayarit</c:v>
                </c:pt>
                <c:pt idx="19">
                  <c:v>Nuevo León</c:v>
                </c:pt>
                <c:pt idx="20">
                  <c:v>Oaxaca</c:v>
                </c:pt>
                <c:pt idx="21">
                  <c:v>Puebla</c:v>
                </c:pt>
                <c:pt idx="22">
                  <c:v>Querétaro</c:v>
                </c:pt>
                <c:pt idx="23">
                  <c:v>Quintana Roo</c:v>
                </c:pt>
                <c:pt idx="24">
                  <c:v>San Luis Potosí</c:v>
                </c:pt>
                <c:pt idx="25">
                  <c:v>Sinaloa</c:v>
                </c:pt>
                <c:pt idx="26">
                  <c:v>Sonora</c:v>
                </c:pt>
                <c:pt idx="27">
                  <c:v>Tabasco</c:v>
                </c:pt>
                <c:pt idx="28">
                  <c:v>Tamaulipas</c:v>
                </c:pt>
                <c:pt idx="29">
                  <c:v>Tlaxcala</c:v>
                </c:pt>
                <c:pt idx="30">
                  <c:v>Veracruz</c:v>
                </c:pt>
                <c:pt idx="31">
                  <c:v>Yucatán</c:v>
                </c:pt>
                <c:pt idx="32">
                  <c:v>Zacatecas</c:v>
                </c:pt>
              </c:strCache>
            </c:strRef>
          </c:cat>
          <c:val>
            <c:numRef>
              <c:f>Hoja1!$B$2:$B$34</c:f>
              <c:numCache>
                <c:formatCode>0.0</c:formatCode>
                <c:ptCount val="33"/>
                <c:pt idx="0">
                  <c:v>1.5762718385169701</c:v>
                </c:pt>
                <c:pt idx="1">
                  <c:v>0.40979802320584541</c:v>
                </c:pt>
                <c:pt idx="2">
                  <c:v>1.2993935550722957</c:v>
                </c:pt>
                <c:pt idx="3">
                  <c:v>1.7012144346144598</c:v>
                </c:pt>
                <c:pt idx="4">
                  <c:v>0.88012509011919327</c:v>
                </c:pt>
                <c:pt idx="5">
                  <c:v>1.6875543723999158</c:v>
                </c:pt>
                <c:pt idx="6">
                  <c:v>1.3262878909693767</c:v>
                </c:pt>
                <c:pt idx="7">
                  <c:v>1.6646272439378731</c:v>
                </c:pt>
                <c:pt idx="8">
                  <c:v>3.4568675807119975</c:v>
                </c:pt>
                <c:pt idx="9">
                  <c:v>2.9231998661619696</c:v>
                </c:pt>
                <c:pt idx="10">
                  <c:v>2.2528675870086108</c:v>
                </c:pt>
                <c:pt idx="11">
                  <c:v>0.75361751287423384</c:v>
                </c:pt>
                <c:pt idx="12">
                  <c:v>0.59054899458570853</c:v>
                </c:pt>
                <c:pt idx="13">
                  <c:v>1.0062718352922551</c:v>
                </c:pt>
                <c:pt idx="14">
                  <c:v>1.5149322324647374</c:v>
                </c:pt>
                <c:pt idx="15">
                  <c:v>1.5807639883595934</c:v>
                </c:pt>
                <c:pt idx="16">
                  <c:v>1.4370356003195637</c:v>
                </c:pt>
                <c:pt idx="17">
                  <c:v>1.6810718939195228</c:v>
                </c:pt>
                <c:pt idx="18">
                  <c:v>0.8046928395044799</c:v>
                </c:pt>
                <c:pt idx="19">
                  <c:v>1.6452553561356762</c:v>
                </c:pt>
                <c:pt idx="20">
                  <c:v>0.73975444866686146</c:v>
                </c:pt>
                <c:pt idx="21">
                  <c:v>1.2928600271016339</c:v>
                </c:pt>
                <c:pt idx="22">
                  <c:v>0.90253065105009145</c:v>
                </c:pt>
                <c:pt idx="23">
                  <c:v>1.5485004323981426</c:v>
                </c:pt>
                <c:pt idx="24">
                  <c:v>1.196558740227426</c:v>
                </c:pt>
                <c:pt idx="25">
                  <c:v>0.44385749454641293</c:v>
                </c:pt>
                <c:pt idx="26">
                  <c:v>0.89988940847569088</c:v>
                </c:pt>
                <c:pt idx="27">
                  <c:v>1.4329728281560661</c:v>
                </c:pt>
                <c:pt idx="28">
                  <c:v>3.7289405879561692</c:v>
                </c:pt>
                <c:pt idx="29">
                  <c:v>0.60610923094877067</c:v>
                </c:pt>
                <c:pt idx="30">
                  <c:v>1.5093976018508126</c:v>
                </c:pt>
                <c:pt idx="31">
                  <c:v>0.63364624018134663</c:v>
                </c:pt>
                <c:pt idx="32">
                  <c:v>1.1115237691001698</c:v>
                </c:pt>
              </c:numCache>
            </c:numRef>
          </c:val>
        </c:ser>
        <c:gapWidth val="25"/>
        <c:shape val="cylinder"/>
        <c:axId val="269362688"/>
        <c:axId val="269364224"/>
        <c:axId val="0"/>
      </c:bar3DChart>
      <c:catAx>
        <c:axId val="269362688"/>
        <c:scaling>
          <c:orientation val="maxMin"/>
        </c:scaling>
        <c:axPos val="l"/>
        <c:tickLblPos val="nextTo"/>
        <c:txPr>
          <a:bodyPr/>
          <a:lstStyle/>
          <a:p>
            <a:pPr>
              <a:defRPr lang="es-ES" sz="800" b="1">
                <a:latin typeface="Arial" pitchFamily="34" charset="0"/>
                <a:cs typeface="Arial" pitchFamily="34" charset="0"/>
              </a:defRPr>
            </a:pPr>
            <a:endParaRPr lang="es-MX"/>
          </a:p>
        </c:txPr>
        <c:crossAx val="269364224"/>
        <c:crosses val="autoZero"/>
        <c:auto val="1"/>
        <c:lblAlgn val="ctr"/>
        <c:lblOffset val="100"/>
      </c:catAx>
      <c:valAx>
        <c:axId val="269364224"/>
        <c:scaling>
          <c:orientation val="minMax"/>
          <c:max val="14"/>
        </c:scaling>
        <c:axPos val="b"/>
        <c:numFmt formatCode="0.0" sourceLinked="1"/>
        <c:tickLblPos val="nextTo"/>
        <c:txPr>
          <a:bodyPr/>
          <a:lstStyle/>
          <a:p>
            <a:pPr>
              <a:defRPr lang="es-ES" sz="1000">
                <a:latin typeface="Arial" pitchFamily="34" charset="0"/>
                <a:cs typeface="Arial" pitchFamily="34" charset="0"/>
              </a:defRPr>
            </a:pPr>
            <a:endParaRPr lang="es-MX"/>
          </a:p>
        </c:txPr>
        <c:crossAx val="269362688"/>
        <c:crosses val="max"/>
        <c:crossBetween val="between"/>
      </c:valAx>
    </c:plotArea>
    <c:plotVisOnly val="1"/>
  </c:chart>
  <c:txPr>
    <a:bodyPr/>
    <a:lstStyle/>
    <a:p>
      <a:pPr>
        <a:defRPr sz="1800"/>
      </a:pPr>
      <a:endParaRPr lang="es-MX"/>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s-MX"/>
  <c:chart>
    <c:autoTitleDeleted val="1"/>
    <c:view3D>
      <c:depthPercent val="120"/>
      <c:rAngAx val="1"/>
    </c:view3D>
    <c:plotArea>
      <c:layout/>
      <c:bar3DChart>
        <c:barDir val="bar"/>
        <c:grouping val="clustered"/>
        <c:ser>
          <c:idx val="0"/>
          <c:order val="0"/>
          <c:tx>
            <c:strRef>
              <c:f>Hoja1!$B$1</c:f>
              <c:strCache>
                <c:ptCount val="1"/>
                <c:pt idx="0">
                  <c:v>2005</c:v>
                </c:pt>
              </c:strCache>
            </c:strRef>
          </c:tx>
          <c:dPt>
            <c:idx val="0"/>
            <c:spPr>
              <a:solidFill>
                <a:schemeClr val="accent6">
                  <a:lumMod val="75000"/>
                </a:schemeClr>
              </a:solidFill>
            </c:spPr>
          </c:dPt>
          <c:dLbls>
            <c:txPr>
              <a:bodyPr/>
              <a:lstStyle/>
              <a:p>
                <a:pPr>
                  <a:defRPr lang="es-ES" sz="900" b="1">
                    <a:latin typeface="Arial" pitchFamily="34" charset="0"/>
                    <a:cs typeface="Arial" pitchFamily="34" charset="0"/>
                  </a:defRPr>
                </a:pPr>
                <a:endParaRPr lang="es-MX"/>
              </a:p>
            </c:txPr>
            <c:showVal val="1"/>
          </c:dLbls>
          <c:cat>
            <c:strRef>
              <c:f>Hoja1!$A$2:$A$34</c:f>
              <c:strCache>
                <c:ptCount val="33"/>
                <c:pt idx="0">
                  <c:v>Estados Unidos Mexicanos</c:v>
                </c:pt>
                <c:pt idx="1">
                  <c:v>Aguascalientes</c:v>
                </c:pt>
                <c:pt idx="2">
                  <c:v>Baja California</c:v>
                </c:pt>
                <c:pt idx="3">
                  <c:v>Baja California Sur</c:v>
                </c:pt>
                <c:pt idx="4">
                  <c:v>Campeche</c:v>
                </c:pt>
                <c:pt idx="5">
                  <c:v>Coahuila</c:v>
                </c:pt>
                <c:pt idx="6">
                  <c:v>Colima</c:v>
                </c:pt>
                <c:pt idx="7">
                  <c:v>Chiapas</c:v>
                </c:pt>
                <c:pt idx="8">
                  <c:v>Chihuahua</c:v>
                </c:pt>
                <c:pt idx="9">
                  <c:v>Distrito Federal</c:v>
                </c:pt>
                <c:pt idx="10">
                  <c:v>Durango</c:v>
                </c:pt>
                <c:pt idx="11">
                  <c:v>Guanajuato</c:v>
                </c:pt>
                <c:pt idx="12">
                  <c:v>Guerrero</c:v>
                </c:pt>
                <c:pt idx="13">
                  <c:v>Hidalgo</c:v>
                </c:pt>
                <c:pt idx="14">
                  <c:v>Jalisco</c:v>
                </c:pt>
                <c:pt idx="15">
                  <c:v>México</c:v>
                </c:pt>
                <c:pt idx="16">
                  <c:v>Michoacán</c:v>
                </c:pt>
                <c:pt idx="17">
                  <c:v>Morelos</c:v>
                </c:pt>
                <c:pt idx="18">
                  <c:v>Nayarit</c:v>
                </c:pt>
                <c:pt idx="19">
                  <c:v>Nuevo León</c:v>
                </c:pt>
                <c:pt idx="20">
                  <c:v>Oaxaca</c:v>
                </c:pt>
                <c:pt idx="21">
                  <c:v>Puebla</c:v>
                </c:pt>
                <c:pt idx="22">
                  <c:v>Querétaro</c:v>
                </c:pt>
                <c:pt idx="23">
                  <c:v>Quintana Roo</c:v>
                </c:pt>
                <c:pt idx="24">
                  <c:v>San Luis Potosí</c:v>
                </c:pt>
                <c:pt idx="25">
                  <c:v>Sinaloa</c:v>
                </c:pt>
                <c:pt idx="26">
                  <c:v>Sonora</c:v>
                </c:pt>
                <c:pt idx="27">
                  <c:v>Tabasco</c:v>
                </c:pt>
                <c:pt idx="28">
                  <c:v>Tamaulipas</c:v>
                </c:pt>
                <c:pt idx="29">
                  <c:v>Tlaxcala</c:v>
                </c:pt>
                <c:pt idx="30">
                  <c:v>Veracruz</c:v>
                </c:pt>
                <c:pt idx="31">
                  <c:v>Yucatán</c:v>
                </c:pt>
                <c:pt idx="32">
                  <c:v>Zacatecas</c:v>
                </c:pt>
              </c:strCache>
            </c:strRef>
          </c:cat>
          <c:val>
            <c:numRef>
              <c:f>Hoja1!$B$2:$B$34</c:f>
              <c:numCache>
                <c:formatCode>0.0</c:formatCode>
                <c:ptCount val="33"/>
                <c:pt idx="0">
                  <c:v>1.9390989633078248</c:v>
                </c:pt>
                <c:pt idx="1">
                  <c:v>0.54965042631545125</c:v>
                </c:pt>
                <c:pt idx="2">
                  <c:v>8.2159535912218029</c:v>
                </c:pt>
                <c:pt idx="3">
                  <c:v>0.64811031179617784</c:v>
                </c:pt>
                <c:pt idx="4">
                  <c:v>0.56180490163642383</c:v>
                </c:pt>
                <c:pt idx="5">
                  <c:v>0.93103954760768193</c:v>
                </c:pt>
                <c:pt idx="6">
                  <c:v>5.6253306128617755</c:v>
                </c:pt>
                <c:pt idx="7">
                  <c:v>3.3624656097382362</c:v>
                </c:pt>
                <c:pt idx="8">
                  <c:v>2.8789921146517177</c:v>
                </c:pt>
                <c:pt idx="9">
                  <c:v>1.2814590794559966</c:v>
                </c:pt>
                <c:pt idx="10">
                  <c:v>0.86133491541888174</c:v>
                </c:pt>
                <c:pt idx="11">
                  <c:v>0.74663925966550693</c:v>
                </c:pt>
                <c:pt idx="12">
                  <c:v>0.93968136245439016</c:v>
                </c:pt>
                <c:pt idx="13">
                  <c:v>0.53265414703520209</c:v>
                </c:pt>
                <c:pt idx="14">
                  <c:v>0.99108624946736645</c:v>
                </c:pt>
                <c:pt idx="15">
                  <c:v>5.1652457681509745</c:v>
                </c:pt>
                <c:pt idx="16">
                  <c:v>0.96725703438409094</c:v>
                </c:pt>
                <c:pt idx="17">
                  <c:v>3.5770374987411593</c:v>
                </c:pt>
                <c:pt idx="18">
                  <c:v>0.26485793983227313</c:v>
                </c:pt>
                <c:pt idx="19">
                  <c:v>1.0604894254922621</c:v>
                </c:pt>
                <c:pt idx="20">
                  <c:v>0.31565239100950926</c:v>
                </c:pt>
                <c:pt idx="21">
                  <c:v>3.4336821524333838</c:v>
                </c:pt>
                <c:pt idx="22">
                  <c:v>1.0024399072298966</c:v>
                </c:pt>
                <c:pt idx="23">
                  <c:v>1.3241808152983161</c:v>
                </c:pt>
                <c:pt idx="24">
                  <c:v>0.54512551885319005</c:v>
                </c:pt>
                <c:pt idx="25">
                  <c:v>0.35529783136216042</c:v>
                </c:pt>
                <c:pt idx="26">
                  <c:v>0.45528669865299237</c:v>
                </c:pt>
                <c:pt idx="27">
                  <c:v>0.48856856197017451</c:v>
                </c:pt>
                <c:pt idx="28">
                  <c:v>0.73901866285640672</c:v>
                </c:pt>
                <c:pt idx="29">
                  <c:v>0.60139090923109362</c:v>
                </c:pt>
                <c:pt idx="30">
                  <c:v>0.49309112099783731</c:v>
                </c:pt>
                <c:pt idx="31">
                  <c:v>0.52030891835729132</c:v>
                </c:pt>
                <c:pt idx="32">
                  <c:v>0.32956795544321382</c:v>
                </c:pt>
              </c:numCache>
            </c:numRef>
          </c:val>
        </c:ser>
        <c:gapWidth val="25"/>
        <c:shape val="cylinder"/>
        <c:axId val="269413376"/>
        <c:axId val="269415168"/>
        <c:axId val="0"/>
      </c:bar3DChart>
      <c:catAx>
        <c:axId val="269413376"/>
        <c:scaling>
          <c:orientation val="maxMin"/>
        </c:scaling>
        <c:axPos val="l"/>
        <c:tickLblPos val="nextTo"/>
        <c:txPr>
          <a:bodyPr/>
          <a:lstStyle/>
          <a:p>
            <a:pPr>
              <a:defRPr lang="es-ES" sz="800" b="1">
                <a:latin typeface="Arial" pitchFamily="34" charset="0"/>
                <a:cs typeface="Arial" pitchFamily="34" charset="0"/>
              </a:defRPr>
            </a:pPr>
            <a:endParaRPr lang="es-MX"/>
          </a:p>
        </c:txPr>
        <c:crossAx val="269415168"/>
        <c:crosses val="autoZero"/>
        <c:auto val="1"/>
        <c:lblAlgn val="ctr"/>
        <c:lblOffset val="100"/>
      </c:catAx>
      <c:valAx>
        <c:axId val="269415168"/>
        <c:scaling>
          <c:orientation val="minMax"/>
          <c:max val="14"/>
        </c:scaling>
        <c:axPos val="b"/>
        <c:numFmt formatCode="0.0" sourceLinked="1"/>
        <c:tickLblPos val="nextTo"/>
        <c:txPr>
          <a:bodyPr/>
          <a:lstStyle/>
          <a:p>
            <a:pPr>
              <a:defRPr lang="es-ES" sz="1000">
                <a:latin typeface="Arial" pitchFamily="34" charset="0"/>
                <a:cs typeface="Arial" pitchFamily="34" charset="0"/>
              </a:defRPr>
            </a:pPr>
            <a:endParaRPr lang="es-MX"/>
          </a:p>
        </c:txPr>
        <c:crossAx val="269413376"/>
        <c:crosses val="max"/>
        <c:crossBetween val="between"/>
      </c:valAx>
    </c:plotArea>
    <c:plotVisOnly val="1"/>
  </c:chart>
  <c:txPr>
    <a:bodyPr/>
    <a:lstStyle/>
    <a:p>
      <a:pPr>
        <a:defRPr sz="1800"/>
      </a:pPr>
      <a:endParaRPr lang="es-MX"/>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s-MX"/>
  <c:chart>
    <c:autoTitleDeleted val="1"/>
    <c:view3D>
      <c:depthPercent val="120"/>
      <c:rAngAx val="1"/>
    </c:view3D>
    <c:plotArea>
      <c:layout/>
      <c:bar3DChart>
        <c:barDir val="bar"/>
        <c:grouping val="clustered"/>
        <c:ser>
          <c:idx val="0"/>
          <c:order val="0"/>
          <c:tx>
            <c:strRef>
              <c:f>Hoja1!$B$1</c:f>
              <c:strCache>
                <c:ptCount val="1"/>
                <c:pt idx="0">
                  <c:v>2000</c:v>
                </c:pt>
              </c:strCache>
            </c:strRef>
          </c:tx>
          <c:spPr>
            <a:solidFill>
              <a:srgbClr val="9BBB59"/>
            </a:solidFill>
          </c:spPr>
          <c:dPt>
            <c:idx val="0"/>
            <c:spPr>
              <a:solidFill>
                <a:schemeClr val="accent6">
                  <a:lumMod val="75000"/>
                </a:schemeClr>
              </a:solidFill>
            </c:spPr>
          </c:dPt>
          <c:dLbls>
            <c:txPr>
              <a:bodyPr/>
              <a:lstStyle/>
              <a:p>
                <a:pPr>
                  <a:defRPr lang="es-ES" sz="900" b="1">
                    <a:latin typeface="Arial" pitchFamily="34" charset="0"/>
                    <a:cs typeface="Arial" pitchFamily="34" charset="0"/>
                  </a:defRPr>
                </a:pPr>
                <a:endParaRPr lang="es-MX"/>
              </a:p>
            </c:txPr>
            <c:showVal val="1"/>
          </c:dLbls>
          <c:cat>
            <c:strRef>
              <c:f>Hoja1!$A$2:$A$34</c:f>
              <c:strCache>
                <c:ptCount val="33"/>
                <c:pt idx="0">
                  <c:v>Estados Unidos Mexicanos</c:v>
                </c:pt>
                <c:pt idx="1">
                  <c:v>Aguascalientes</c:v>
                </c:pt>
                <c:pt idx="2">
                  <c:v>Baja California</c:v>
                </c:pt>
                <c:pt idx="3">
                  <c:v>Baja California Sur</c:v>
                </c:pt>
                <c:pt idx="4">
                  <c:v>Campeche</c:v>
                </c:pt>
                <c:pt idx="5">
                  <c:v>Coahuila</c:v>
                </c:pt>
                <c:pt idx="6">
                  <c:v>Colima</c:v>
                </c:pt>
                <c:pt idx="7">
                  <c:v>Chiapas</c:v>
                </c:pt>
                <c:pt idx="8">
                  <c:v>Chihuahua</c:v>
                </c:pt>
                <c:pt idx="9">
                  <c:v>Distrito Federal</c:v>
                </c:pt>
                <c:pt idx="10">
                  <c:v>Durango</c:v>
                </c:pt>
                <c:pt idx="11">
                  <c:v>Guanajuato</c:v>
                </c:pt>
                <c:pt idx="12">
                  <c:v>Guerrero</c:v>
                </c:pt>
                <c:pt idx="13">
                  <c:v>Hidalgo</c:v>
                </c:pt>
                <c:pt idx="14">
                  <c:v>Jalisco</c:v>
                </c:pt>
                <c:pt idx="15">
                  <c:v>México</c:v>
                </c:pt>
                <c:pt idx="16">
                  <c:v>Michoacán</c:v>
                </c:pt>
                <c:pt idx="17">
                  <c:v>Morelos</c:v>
                </c:pt>
                <c:pt idx="18">
                  <c:v>Nayarit</c:v>
                </c:pt>
                <c:pt idx="19">
                  <c:v>Nuevo León</c:v>
                </c:pt>
                <c:pt idx="20">
                  <c:v>Oaxaca</c:v>
                </c:pt>
                <c:pt idx="21">
                  <c:v>Puebla</c:v>
                </c:pt>
                <c:pt idx="22">
                  <c:v>Querétaro</c:v>
                </c:pt>
                <c:pt idx="23">
                  <c:v>Quintana Roo</c:v>
                </c:pt>
                <c:pt idx="24">
                  <c:v>San Luis Potosí</c:v>
                </c:pt>
                <c:pt idx="25">
                  <c:v>Sinaloa</c:v>
                </c:pt>
                <c:pt idx="26">
                  <c:v>Sonora</c:v>
                </c:pt>
                <c:pt idx="27">
                  <c:v>Tabasco</c:v>
                </c:pt>
                <c:pt idx="28">
                  <c:v>Tamaulipas</c:v>
                </c:pt>
                <c:pt idx="29">
                  <c:v>Tlaxcala</c:v>
                </c:pt>
                <c:pt idx="30">
                  <c:v>Veracruz</c:v>
                </c:pt>
                <c:pt idx="31">
                  <c:v>Yucatán</c:v>
                </c:pt>
                <c:pt idx="32">
                  <c:v>Zacatecas</c:v>
                </c:pt>
              </c:strCache>
            </c:strRef>
          </c:cat>
          <c:val>
            <c:numRef>
              <c:f>Hoja1!$B$2:$B$34</c:f>
              <c:numCache>
                <c:formatCode>#,##0.0</c:formatCode>
                <c:ptCount val="33"/>
                <c:pt idx="0">
                  <c:v>2.6194030517946314</c:v>
                </c:pt>
                <c:pt idx="1">
                  <c:v>1.2950342779258248</c:v>
                </c:pt>
                <c:pt idx="2">
                  <c:v>6.8591080547386021</c:v>
                </c:pt>
                <c:pt idx="3">
                  <c:v>4.3996913013119734</c:v>
                </c:pt>
                <c:pt idx="4">
                  <c:v>1.0613117922326036</c:v>
                </c:pt>
                <c:pt idx="5">
                  <c:v>1.4445552976087694</c:v>
                </c:pt>
                <c:pt idx="6">
                  <c:v>3.3356767433296421</c:v>
                </c:pt>
                <c:pt idx="7">
                  <c:v>2.6641740253394399</c:v>
                </c:pt>
                <c:pt idx="8">
                  <c:v>4.4317855489330782</c:v>
                </c:pt>
                <c:pt idx="9">
                  <c:v>2.9765814235903987</c:v>
                </c:pt>
                <c:pt idx="10">
                  <c:v>1.3622541498116945</c:v>
                </c:pt>
                <c:pt idx="11">
                  <c:v>1.1141896676779202</c:v>
                </c:pt>
                <c:pt idx="12">
                  <c:v>1.5277504778671316</c:v>
                </c:pt>
                <c:pt idx="13">
                  <c:v>1.1681314550629172</c:v>
                </c:pt>
                <c:pt idx="14">
                  <c:v>2.7731423641157078</c:v>
                </c:pt>
                <c:pt idx="15">
                  <c:v>4.3038141671531465</c:v>
                </c:pt>
                <c:pt idx="16">
                  <c:v>1.7186995694771898</c:v>
                </c:pt>
                <c:pt idx="17">
                  <c:v>3.9444743387233956</c:v>
                </c:pt>
                <c:pt idx="18">
                  <c:v>1.5232388955189677</c:v>
                </c:pt>
                <c:pt idx="19">
                  <c:v>1.7125157972977498</c:v>
                </c:pt>
                <c:pt idx="20">
                  <c:v>1.1988995667977937</c:v>
                </c:pt>
                <c:pt idx="21">
                  <c:v>2.1623801000428848</c:v>
                </c:pt>
                <c:pt idx="22">
                  <c:v>2.7208976935804472</c:v>
                </c:pt>
                <c:pt idx="23">
                  <c:v>12.307525558368232</c:v>
                </c:pt>
                <c:pt idx="24">
                  <c:v>0.89129659274450168</c:v>
                </c:pt>
                <c:pt idx="25">
                  <c:v>2.939752358325328</c:v>
                </c:pt>
                <c:pt idx="26">
                  <c:v>2.348619496972959</c:v>
                </c:pt>
                <c:pt idx="27">
                  <c:v>1.0292178704846262</c:v>
                </c:pt>
                <c:pt idx="28">
                  <c:v>2.5618808745661372</c:v>
                </c:pt>
                <c:pt idx="29">
                  <c:v>1.0078559766115911</c:v>
                </c:pt>
                <c:pt idx="30">
                  <c:v>0.82892779185376853</c:v>
                </c:pt>
                <c:pt idx="31">
                  <c:v>1.7632675551882082</c:v>
                </c:pt>
                <c:pt idx="32">
                  <c:v>0.71234526926528263</c:v>
                </c:pt>
              </c:numCache>
            </c:numRef>
          </c:val>
        </c:ser>
        <c:gapWidth val="25"/>
        <c:shape val="cylinder"/>
        <c:axId val="272118528"/>
        <c:axId val="272120064"/>
        <c:axId val="0"/>
      </c:bar3DChart>
      <c:catAx>
        <c:axId val="272118528"/>
        <c:scaling>
          <c:orientation val="maxMin"/>
        </c:scaling>
        <c:axPos val="l"/>
        <c:tickLblPos val="nextTo"/>
        <c:txPr>
          <a:bodyPr/>
          <a:lstStyle/>
          <a:p>
            <a:pPr>
              <a:defRPr lang="es-ES" sz="800" b="1">
                <a:latin typeface="Arial" pitchFamily="34" charset="0"/>
                <a:cs typeface="Arial" pitchFamily="34" charset="0"/>
              </a:defRPr>
            </a:pPr>
            <a:endParaRPr lang="es-MX"/>
          </a:p>
        </c:txPr>
        <c:crossAx val="272120064"/>
        <c:crosses val="autoZero"/>
        <c:auto val="1"/>
        <c:lblAlgn val="ctr"/>
        <c:lblOffset val="100"/>
      </c:catAx>
      <c:valAx>
        <c:axId val="272120064"/>
        <c:scaling>
          <c:orientation val="minMax"/>
        </c:scaling>
        <c:axPos val="b"/>
        <c:numFmt formatCode="#,##0.0" sourceLinked="1"/>
        <c:tickLblPos val="nextTo"/>
        <c:txPr>
          <a:bodyPr/>
          <a:lstStyle/>
          <a:p>
            <a:pPr>
              <a:defRPr lang="es-ES" sz="1000">
                <a:latin typeface="Arial" pitchFamily="34" charset="0"/>
                <a:cs typeface="Arial" pitchFamily="34" charset="0"/>
              </a:defRPr>
            </a:pPr>
            <a:endParaRPr lang="es-MX"/>
          </a:p>
        </c:txPr>
        <c:crossAx val="272118528"/>
        <c:crosses val="max"/>
        <c:crossBetween val="between"/>
      </c:valAx>
    </c:plotArea>
    <c:plotVisOnly val="1"/>
  </c:chart>
  <c:txPr>
    <a:bodyPr/>
    <a:lstStyle/>
    <a:p>
      <a:pPr>
        <a:defRPr sz="1800"/>
      </a:pPr>
      <a:endParaRPr lang="es-MX"/>
    </a:p>
  </c:txPr>
  <c:externalData r:id="rId1"/>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s-MX"/>
  <c:chart>
    <c:autoTitleDeleted val="1"/>
    <c:view3D>
      <c:rAngAx val="1"/>
    </c:view3D>
    <c:floor>
      <c:spPr>
        <a:noFill/>
        <a:ln w="9525">
          <a:noFill/>
        </a:ln>
      </c:spPr>
    </c:floor>
    <c:plotArea>
      <c:layout>
        <c:manualLayout>
          <c:layoutTarget val="inner"/>
          <c:xMode val="edge"/>
          <c:yMode val="edge"/>
          <c:x val="0.22933759674850937"/>
          <c:y val="3.1291326053377602E-2"/>
          <c:w val="0.68160691385832661"/>
          <c:h val="0.93741734789323605"/>
        </c:manualLayout>
      </c:layout>
      <c:bar3DChart>
        <c:barDir val="bar"/>
        <c:grouping val="clustered"/>
        <c:ser>
          <c:idx val="0"/>
          <c:order val="0"/>
          <c:tx>
            <c:strRef>
              <c:f>Hoja1!$B$1</c:f>
              <c:strCache>
                <c:ptCount val="1"/>
                <c:pt idx="0">
                  <c:v>Serie 1</c:v>
                </c:pt>
              </c:strCache>
            </c:strRef>
          </c:tx>
          <c:spPr>
            <a:gradFill rotWithShape="1">
              <a:gsLst>
                <a:gs pos="0">
                  <a:schemeClr val="accent5">
                    <a:shade val="60000"/>
                  </a:schemeClr>
                </a:gs>
                <a:gs pos="33000">
                  <a:schemeClr val="accent5">
                    <a:tint val="86500"/>
                  </a:schemeClr>
                </a:gs>
                <a:gs pos="46750">
                  <a:schemeClr val="accent5">
                    <a:tint val="71000"/>
                    <a:satMod val="112000"/>
                  </a:schemeClr>
                </a:gs>
                <a:gs pos="53000">
                  <a:schemeClr val="accent5">
                    <a:tint val="71000"/>
                    <a:satMod val="112000"/>
                  </a:schemeClr>
                </a:gs>
                <a:gs pos="68000">
                  <a:schemeClr val="accent5">
                    <a:tint val="86000"/>
                  </a:schemeClr>
                </a:gs>
                <a:gs pos="100000">
                  <a:schemeClr val="accent5">
                    <a:shade val="60000"/>
                  </a:schemeClr>
                </a:gs>
              </a:gsLst>
              <a:lin ang="8350000" scaled="1"/>
            </a:gradFill>
            <a:ln w="9525" cap="flat" cmpd="sng" algn="ctr">
              <a:solidFill>
                <a:schemeClr val="accent5">
                  <a:shade val="48000"/>
                  <a:satMod val="110000"/>
                </a:schemeClr>
              </a:solidFill>
              <a:prstDash val="solid"/>
            </a:ln>
            <a:effectLst>
              <a:outerShdw blurRad="190500" dist="228600" dir="2700000" sy="90000" rotWithShape="0">
                <a:srgbClr val="000000">
                  <a:alpha val="25500"/>
                </a:srgbClr>
              </a:outerShdw>
            </a:effectLst>
          </c:spPr>
          <c:dPt>
            <c:idx val="4"/>
            <c:spPr>
              <a:solidFill>
                <a:srgbClr val="C00000"/>
              </a:solidFill>
              <a:ln w="9525" cap="flat" cmpd="sng" algn="ctr">
                <a:solidFill>
                  <a:schemeClr val="accent5">
                    <a:shade val="48000"/>
                    <a:satMod val="110000"/>
                  </a:schemeClr>
                </a:solidFill>
                <a:prstDash val="solid"/>
              </a:ln>
              <a:effectLst>
                <a:outerShdw blurRad="190500" dist="228600" dir="2700000" sy="90000" rotWithShape="0">
                  <a:srgbClr val="000000">
                    <a:alpha val="25500"/>
                  </a:srgbClr>
                </a:outerShdw>
              </a:effectLst>
            </c:spPr>
          </c:dPt>
          <c:dLbls>
            <c:dLbl>
              <c:idx val="13"/>
              <c:layout/>
              <c:tx>
                <c:rich>
                  <a:bodyPr/>
                  <a:lstStyle/>
                  <a:p>
                    <a:r>
                      <a:rPr lang="en-US" sz="1300" b="1" smtClean="0">
                        <a:solidFill>
                          <a:schemeClr val="tx2"/>
                        </a:solidFill>
                      </a:rPr>
                      <a:t>1 214.5</a:t>
                    </a:r>
                    <a:endParaRPr lang="en-US" sz="1300" b="1">
                      <a:solidFill>
                        <a:schemeClr val="tx2"/>
                      </a:solidFill>
                    </a:endParaRPr>
                  </a:p>
                </c:rich>
              </c:tx>
              <c:showVal val="1"/>
            </c:dLbl>
            <c:dLbl>
              <c:idx val="14"/>
              <c:layout/>
              <c:tx>
                <c:rich>
                  <a:bodyPr/>
                  <a:lstStyle/>
                  <a:p>
                    <a:r>
                      <a:rPr lang="en-US" sz="1300" b="1" smtClean="0">
                        <a:solidFill>
                          <a:schemeClr val="tx2"/>
                        </a:solidFill>
                      </a:rPr>
                      <a:t>1 354.1</a:t>
                    </a:r>
                    <a:endParaRPr lang="en-US" sz="1300" b="1" dirty="0">
                      <a:solidFill>
                        <a:schemeClr val="tx2"/>
                      </a:solidFill>
                    </a:endParaRPr>
                  </a:p>
                </c:rich>
              </c:tx>
              <c:showVal val="1"/>
            </c:dLbl>
            <c:numFmt formatCode="#,##0.0" sourceLinked="0"/>
            <c:txPr>
              <a:bodyPr/>
              <a:lstStyle/>
              <a:p>
                <a:pPr>
                  <a:defRPr lang="es-ES" sz="1300" b="1">
                    <a:solidFill>
                      <a:schemeClr val="tx2"/>
                    </a:solidFill>
                    <a:latin typeface="Arial" pitchFamily="34" charset="0"/>
                    <a:cs typeface="Arial" pitchFamily="34" charset="0"/>
                  </a:defRPr>
                </a:pPr>
                <a:endParaRPr lang="es-MX"/>
              </a:p>
            </c:txPr>
            <c:showVal val="1"/>
          </c:dLbls>
          <c:cat>
            <c:strRef>
              <c:f>Hoja1!$A$2:$A$16</c:f>
              <c:strCache>
                <c:ptCount val="15"/>
                <c:pt idx="0">
                  <c:v>Egipto</c:v>
                </c:pt>
                <c:pt idx="1">
                  <c:v>Etiopía</c:v>
                </c:pt>
                <c:pt idx="2">
                  <c:v>Viet Nam</c:v>
                </c:pt>
                <c:pt idx="3">
                  <c:v>Filipinas</c:v>
                </c:pt>
                <c:pt idx="4">
                  <c:v>México</c:v>
                </c:pt>
                <c:pt idx="5">
                  <c:v>Japón</c:v>
                </c:pt>
                <c:pt idx="6">
                  <c:v>Federación de Rusia</c:v>
                </c:pt>
                <c:pt idx="7">
                  <c:v>Nigeria</c:v>
                </c:pt>
                <c:pt idx="8">
                  <c:v>Bangladesh</c:v>
                </c:pt>
                <c:pt idx="9">
                  <c:v>Pakistán</c:v>
                </c:pt>
                <c:pt idx="10">
                  <c:v>Brasil</c:v>
                </c:pt>
                <c:pt idx="11">
                  <c:v>Indonesia</c:v>
                </c:pt>
                <c:pt idx="12">
                  <c:v>Estados Unidos</c:v>
                </c:pt>
                <c:pt idx="13">
                  <c:v>India</c:v>
                </c:pt>
                <c:pt idx="14">
                  <c:v>China</c:v>
                </c:pt>
              </c:strCache>
            </c:strRef>
          </c:cat>
          <c:val>
            <c:numRef>
              <c:f>Hoja1!$B$2:$B$16</c:f>
              <c:numCache>
                <c:formatCode>General</c:formatCode>
                <c:ptCount val="15"/>
                <c:pt idx="0">
                  <c:v>84.474426999999991</c:v>
                </c:pt>
                <c:pt idx="1">
                  <c:v>84.975605999999999</c:v>
                </c:pt>
                <c:pt idx="2">
                  <c:v>89.0287409999993</c:v>
                </c:pt>
                <c:pt idx="3">
                  <c:v>93.616853000000006</c:v>
                </c:pt>
                <c:pt idx="4">
                  <c:v>112.32275699999937</c:v>
                </c:pt>
                <c:pt idx="5">
                  <c:v>126.99541099999999</c:v>
                </c:pt>
                <c:pt idx="6">
                  <c:v>140.36656099999999</c:v>
                </c:pt>
                <c:pt idx="7">
                  <c:v>158.25891700000122</c:v>
                </c:pt>
                <c:pt idx="8">
                  <c:v>164.42549100000087</c:v>
                </c:pt>
                <c:pt idx="9">
                  <c:v>184.7533</c:v>
                </c:pt>
                <c:pt idx="10">
                  <c:v>195.42325200000002</c:v>
                </c:pt>
                <c:pt idx="11">
                  <c:v>232.51677099999998</c:v>
                </c:pt>
                <c:pt idx="12">
                  <c:v>317.64108700000008</c:v>
                </c:pt>
                <c:pt idx="13">
                  <c:v>1214.4643119999998</c:v>
                </c:pt>
                <c:pt idx="14">
                  <c:v>1354.1464429999855</c:v>
                </c:pt>
              </c:numCache>
            </c:numRef>
          </c:val>
        </c:ser>
        <c:shape val="cylinder"/>
        <c:axId val="272177024"/>
        <c:axId val="272178560"/>
        <c:axId val="0"/>
      </c:bar3DChart>
      <c:catAx>
        <c:axId val="272177024"/>
        <c:scaling>
          <c:orientation val="minMax"/>
        </c:scaling>
        <c:axPos val="l"/>
        <c:tickLblPos val="nextTo"/>
        <c:txPr>
          <a:bodyPr/>
          <a:lstStyle/>
          <a:p>
            <a:pPr>
              <a:defRPr lang="es-ES" sz="1300" b="1">
                <a:solidFill>
                  <a:schemeClr val="tx2"/>
                </a:solidFill>
                <a:latin typeface="Arial" pitchFamily="34" charset="0"/>
                <a:cs typeface="Arial" pitchFamily="34" charset="0"/>
              </a:defRPr>
            </a:pPr>
            <a:endParaRPr lang="es-MX"/>
          </a:p>
        </c:txPr>
        <c:crossAx val="272178560"/>
        <c:crosses val="autoZero"/>
        <c:auto val="1"/>
        <c:lblAlgn val="ctr"/>
        <c:lblOffset val="100"/>
      </c:catAx>
      <c:valAx>
        <c:axId val="272178560"/>
        <c:scaling>
          <c:orientation val="minMax"/>
        </c:scaling>
        <c:delete val="1"/>
        <c:axPos val="b"/>
        <c:numFmt formatCode="General" sourceLinked="1"/>
        <c:tickLblPos val="none"/>
        <c:crossAx val="272177024"/>
        <c:crosses val="autoZero"/>
        <c:crossBetween val="between"/>
      </c:valAx>
    </c:plotArea>
    <c:plotVisOnly val="1"/>
  </c:chart>
  <c:txPr>
    <a:bodyPr/>
    <a:lstStyle/>
    <a:p>
      <a:pPr>
        <a:defRPr sz="1800"/>
      </a:pPr>
      <a:endParaRPr lang="es-MX"/>
    </a:p>
  </c:txPr>
  <c:externalData r:id="rId1"/>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s-MX"/>
  <c:chart>
    <c:view3D>
      <c:rAngAx val="1"/>
    </c:view3D>
    <c:plotArea>
      <c:layout/>
      <c:bar3DChart>
        <c:barDir val="bar"/>
        <c:grouping val="clustered"/>
        <c:ser>
          <c:idx val="0"/>
          <c:order val="0"/>
          <c:spPr>
            <a:gradFill flip="none" rotWithShape="1">
              <a:gsLst>
                <a:gs pos="0">
                  <a:srgbClr val="03D4A8"/>
                </a:gs>
                <a:gs pos="25000">
                  <a:srgbClr val="21D6E0"/>
                </a:gs>
                <a:gs pos="75000">
                  <a:srgbClr val="0087E6"/>
                </a:gs>
                <a:gs pos="100000">
                  <a:srgbClr val="005CBF"/>
                </a:gs>
              </a:gsLst>
              <a:lin ang="2700000" scaled="1"/>
              <a:tileRect/>
            </a:gradFill>
          </c:spPr>
          <c:dLbls>
            <c:dLbl>
              <c:idx val="0"/>
              <c:layout>
                <c:manualLayout>
                  <c:x val="0"/>
                  <c:y val="4.7752417397912096E-3"/>
                </c:manualLayout>
              </c:layout>
              <c:showVal val="1"/>
            </c:dLbl>
            <c:dLbl>
              <c:idx val="1"/>
              <c:layout>
                <c:manualLayout>
                  <c:x val="6.6006600660066571E-3"/>
                  <c:y val="7.1620418548974081E-3"/>
                </c:manualLayout>
              </c:layout>
              <c:showVal val="1"/>
            </c:dLbl>
            <c:dLbl>
              <c:idx val="2"/>
              <c:layout>
                <c:manualLayout>
                  <c:x val="4.9504950495049514E-3"/>
                  <c:y val="2.3873472849658293E-3"/>
                </c:manualLayout>
              </c:layout>
              <c:showVal val="1"/>
            </c:dLbl>
            <c:dLbl>
              <c:idx val="3"/>
              <c:layout>
                <c:manualLayout>
                  <c:x val="1.6501650165016762E-3"/>
                  <c:y val="4.7746945699315814E-3"/>
                </c:manualLayout>
              </c:layout>
              <c:showVal val="1"/>
            </c:dLbl>
            <c:dLbl>
              <c:idx val="4"/>
              <c:layout>
                <c:manualLayout>
                  <c:x val="8.2508250825082726E-3"/>
                  <c:y val="4.7746945699316534E-3"/>
                </c:manualLayout>
              </c:layout>
              <c:showVal val="1"/>
            </c:dLbl>
            <c:dLbl>
              <c:idx val="5"/>
              <c:layout>
                <c:manualLayout>
                  <c:x val="4.9504950495049514E-3"/>
                  <c:y val="2.3873472849658293E-3"/>
                </c:manualLayout>
              </c:layout>
              <c:showVal val="1"/>
            </c:dLbl>
            <c:dLbl>
              <c:idx val="6"/>
              <c:layout>
                <c:manualLayout>
                  <c:x val="6.6006600660066571E-3"/>
                  <c:y val="7.1620418548974081E-3"/>
                </c:manualLayout>
              </c:layout>
              <c:showVal val="1"/>
            </c:dLbl>
            <c:dLbl>
              <c:idx val="7"/>
              <c:layout>
                <c:manualLayout>
                  <c:x val="9.9009900990100694E-3"/>
                  <c:y val="8.7535055902981866E-17"/>
                </c:manualLayout>
              </c:layout>
              <c:showVal val="1"/>
            </c:dLbl>
            <c:dLbl>
              <c:idx val="8"/>
              <c:layout>
                <c:manualLayout>
                  <c:x val="8.2508250825082726E-3"/>
                  <c:y val="0"/>
                </c:manualLayout>
              </c:layout>
              <c:showVal val="1"/>
            </c:dLbl>
            <c:dLbl>
              <c:idx val="9"/>
              <c:layout>
                <c:manualLayout>
                  <c:x val="6.6006600660066571E-3"/>
                  <c:y val="0"/>
                </c:manualLayout>
              </c:layout>
              <c:showVal val="1"/>
            </c:dLbl>
            <c:dLbl>
              <c:idx val="10"/>
              <c:layout>
                <c:manualLayout>
                  <c:x val="4.9504950495049514E-3"/>
                  <c:y val="2.3873472849658293E-3"/>
                </c:manualLayout>
              </c:layout>
              <c:showVal val="1"/>
            </c:dLbl>
            <c:txPr>
              <a:bodyPr/>
              <a:lstStyle/>
              <a:p>
                <a:pPr>
                  <a:defRPr lang="es-ES" sz="1300" b="1">
                    <a:solidFill>
                      <a:schemeClr val="tx2"/>
                    </a:solidFill>
                    <a:latin typeface="Arial" pitchFamily="34" charset="0"/>
                    <a:cs typeface="Arial" pitchFamily="34" charset="0"/>
                  </a:defRPr>
                </a:pPr>
                <a:endParaRPr lang="es-MX"/>
              </a:p>
            </c:txPr>
            <c:showVal val="1"/>
          </c:dLbls>
          <c:cat>
            <c:strRef>
              <c:f>Hoja1!$B$3:$B$13</c:f>
              <c:strCache>
                <c:ptCount val="11"/>
                <c:pt idx="0">
                  <c:v>Iztapalapa (D.F.)</c:v>
                </c:pt>
                <c:pt idx="1">
                  <c:v>Ecatepec de Morelos (Méx.)</c:v>
                </c:pt>
                <c:pt idx="2">
                  <c:v>Tijuana (B.C.)</c:v>
                </c:pt>
                <c:pt idx="3">
                  <c:v>Puebla (Pue.)</c:v>
                </c:pt>
                <c:pt idx="4">
                  <c:v>Guadalajara (Jal.)</c:v>
                </c:pt>
                <c:pt idx="5">
                  <c:v>León (Gto.)</c:v>
                </c:pt>
                <c:pt idx="6">
                  <c:v>Juárez (Chih.)</c:v>
                </c:pt>
                <c:pt idx="7">
                  <c:v>Zapopan (Jal.)</c:v>
                </c:pt>
                <c:pt idx="8">
                  <c:v>Gustavo A. Madero (D.F.)</c:v>
                </c:pt>
                <c:pt idx="9">
                  <c:v>Monterrey (N.L.)</c:v>
                </c:pt>
                <c:pt idx="10">
                  <c:v>Nezahualcóyotl (Méx.)</c:v>
                </c:pt>
              </c:strCache>
            </c:strRef>
          </c:cat>
          <c:val>
            <c:numRef>
              <c:f>Hoja1!$C$3:$C$13</c:f>
              <c:numCache>
                <c:formatCode>###\ ###\ ###</c:formatCode>
                <c:ptCount val="11"/>
                <c:pt idx="0">
                  <c:v>1815596</c:v>
                </c:pt>
                <c:pt idx="1">
                  <c:v>1658806</c:v>
                </c:pt>
                <c:pt idx="2">
                  <c:v>1559714</c:v>
                </c:pt>
                <c:pt idx="3">
                  <c:v>1539859</c:v>
                </c:pt>
                <c:pt idx="4">
                  <c:v>1494134</c:v>
                </c:pt>
                <c:pt idx="5">
                  <c:v>1436733</c:v>
                </c:pt>
                <c:pt idx="6">
                  <c:v>1328017</c:v>
                </c:pt>
                <c:pt idx="7">
                  <c:v>1243538</c:v>
                </c:pt>
                <c:pt idx="8">
                  <c:v>1184099</c:v>
                </c:pt>
                <c:pt idx="9">
                  <c:v>1130960</c:v>
                </c:pt>
                <c:pt idx="10">
                  <c:v>1109363</c:v>
                </c:pt>
              </c:numCache>
            </c:numRef>
          </c:val>
        </c:ser>
        <c:shape val="cylinder"/>
        <c:axId val="243537408"/>
        <c:axId val="243538944"/>
        <c:axId val="0"/>
      </c:bar3DChart>
      <c:catAx>
        <c:axId val="243537408"/>
        <c:scaling>
          <c:orientation val="maxMin"/>
        </c:scaling>
        <c:axPos val="l"/>
        <c:tickLblPos val="nextTo"/>
        <c:txPr>
          <a:bodyPr/>
          <a:lstStyle/>
          <a:p>
            <a:pPr>
              <a:defRPr lang="es-ES" sz="1300" b="1">
                <a:solidFill>
                  <a:schemeClr val="tx2"/>
                </a:solidFill>
                <a:latin typeface="Arial" pitchFamily="34" charset="0"/>
                <a:cs typeface="Arial" pitchFamily="34" charset="0"/>
              </a:defRPr>
            </a:pPr>
            <a:endParaRPr lang="es-MX"/>
          </a:p>
        </c:txPr>
        <c:crossAx val="243538944"/>
        <c:crosses val="autoZero"/>
        <c:auto val="1"/>
        <c:lblAlgn val="ctr"/>
        <c:lblOffset val="100"/>
      </c:catAx>
      <c:valAx>
        <c:axId val="243538944"/>
        <c:scaling>
          <c:orientation val="minMax"/>
        </c:scaling>
        <c:delete val="1"/>
        <c:axPos val="t"/>
        <c:numFmt formatCode="###\ ###\ ###" sourceLinked="1"/>
        <c:tickLblPos val="none"/>
        <c:crossAx val="243537408"/>
        <c:crosses val="autoZero"/>
        <c:crossBetween val="between"/>
      </c:valAx>
    </c:plotArea>
    <c:plotVisOnly val="1"/>
  </c:chart>
  <c:externalData r:id="rId1"/>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s-MX"/>
  <c:chart>
    <c:autoTitleDeleted val="1"/>
    <c:view3D>
      <c:rAngAx val="1"/>
    </c:view3D>
    <c:plotArea>
      <c:layout/>
      <c:bar3DChart>
        <c:barDir val="col"/>
        <c:grouping val="clustered"/>
        <c:ser>
          <c:idx val="0"/>
          <c:order val="0"/>
          <c:tx>
            <c:strRef>
              <c:f>Hoja1!$B$1</c:f>
              <c:strCache>
                <c:ptCount val="1"/>
                <c:pt idx="0">
                  <c:v>Millones</c:v>
                </c:pt>
              </c:strCache>
            </c:strRef>
          </c:tx>
          <c:spPr>
            <a:solidFill>
              <a:srgbClr val="EE5B00"/>
            </a:solidFill>
          </c:spPr>
          <c:dPt>
            <c:idx val="2"/>
            <c:spPr>
              <a:solidFill>
                <a:srgbClr val="418F25"/>
              </a:solidFill>
            </c:spPr>
          </c:dPt>
          <c:dLbls>
            <c:dLbl>
              <c:idx val="0"/>
              <c:layout>
                <c:manualLayout>
                  <c:x val="1.4583333333333342E-2"/>
                  <c:y val="-1.5625000000000003E-2"/>
                </c:manualLayout>
              </c:layout>
              <c:showVal val="1"/>
            </c:dLbl>
            <c:dLbl>
              <c:idx val="1"/>
              <c:layout>
                <c:manualLayout>
                  <c:x val="1.6666666666666725E-2"/>
                  <c:y val="-1.5625000000000003E-2"/>
                </c:manualLayout>
              </c:layout>
              <c:showVal val="1"/>
            </c:dLbl>
            <c:dLbl>
              <c:idx val="2"/>
              <c:layout>
                <c:manualLayout>
                  <c:x val="1.6666666666666725E-2"/>
                  <c:y val="-1.5625000000000003E-2"/>
                </c:manualLayout>
              </c:layout>
              <c:showVal val="1"/>
            </c:dLbl>
            <c:dLbl>
              <c:idx val="3"/>
              <c:layout>
                <c:manualLayout>
                  <c:x val="1.458333333333342E-2"/>
                  <c:y val="-1.8750000000000003E-2"/>
                </c:manualLayout>
              </c:layout>
              <c:showVal val="1"/>
            </c:dLbl>
            <c:dLbl>
              <c:idx val="4"/>
              <c:layout>
                <c:manualLayout>
                  <c:x val="8.3333333333333506E-3"/>
                  <c:y val="-1.5625000000000003E-2"/>
                </c:manualLayout>
              </c:layout>
              <c:showVal val="1"/>
            </c:dLbl>
            <c:numFmt formatCode="#,##0.0" sourceLinked="0"/>
            <c:txPr>
              <a:bodyPr/>
              <a:lstStyle/>
              <a:p>
                <a:pPr>
                  <a:defRPr lang="es-ES" sz="1200" b="1">
                    <a:solidFill>
                      <a:schemeClr val="tx2"/>
                    </a:solidFill>
                    <a:latin typeface="Arial" pitchFamily="34" charset="0"/>
                    <a:cs typeface="Arial" pitchFamily="34" charset="0"/>
                  </a:defRPr>
                </a:pPr>
                <a:endParaRPr lang="es-MX"/>
              </a:p>
            </c:txPr>
            <c:showVal val="1"/>
          </c:dLbls>
          <c:cat>
            <c:strRef>
              <c:f>Hoja1!$A$2:$A$6</c:f>
              <c:strCache>
                <c:ptCount val="5"/>
                <c:pt idx="0">
                  <c:v>Tokio, Japón</c:v>
                </c:pt>
                <c:pt idx="1">
                  <c:v>Delhi, India</c:v>
                </c:pt>
                <c:pt idx="2">
                  <c:v>Valle de México</c:v>
                </c:pt>
                <c:pt idx="3">
                  <c:v>Sao Paulo, Brasil</c:v>
                </c:pt>
                <c:pt idx="4">
                  <c:v>Bombay, India</c:v>
                </c:pt>
              </c:strCache>
            </c:strRef>
          </c:cat>
          <c:val>
            <c:numRef>
              <c:f>Hoja1!$B$2:$B$6</c:f>
              <c:numCache>
                <c:formatCode>General</c:formatCode>
                <c:ptCount val="5"/>
                <c:pt idx="0">
                  <c:v>36.5</c:v>
                </c:pt>
                <c:pt idx="1">
                  <c:v>21.7</c:v>
                </c:pt>
                <c:pt idx="2">
                  <c:v>20.100000000000001</c:v>
                </c:pt>
                <c:pt idx="3">
                  <c:v>20</c:v>
                </c:pt>
                <c:pt idx="4">
                  <c:v>19.7</c:v>
                </c:pt>
              </c:numCache>
            </c:numRef>
          </c:val>
        </c:ser>
        <c:shape val="cylinder"/>
        <c:axId val="266632192"/>
        <c:axId val="266633984"/>
        <c:axId val="0"/>
      </c:bar3DChart>
      <c:catAx>
        <c:axId val="266632192"/>
        <c:scaling>
          <c:orientation val="minMax"/>
        </c:scaling>
        <c:axPos val="b"/>
        <c:tickLblPos val="nextTo"/>
        <c:txPr>
          <a:bodyPr/>
          <a:lstStyle/>
          <a:p>
            <a:pPr>
              <a:defRPr lang="es-ES" sz="1200" b="1">
                <a:solidFill>
                  <a:schemeClr val="tx2"/>
                </a:solidFill>
                <a:latin typeface="Arial" pitchFamily="34" charset="0"/>
                <a:cs typeface="Arial" pitchFamily="34" charset="0"/>
              </a:defRPr>
            </a:pPr>
            <a:endParaRPr lang="es-MX"/>
          </a:p>
        </c:txPr>
        <c:crossAx val="266633984"/>
        <c:crosses val="autoZero"/>
        <c:auto val="1"/>
        <c:lblAlgn val="ctr"/>
        <c:lblOffset val="100"/>
      </c:catAx>
      <c:valAx>
        <c:axId val="266633984"/>
        <c:scaling>
          <c:orientation val="minMax"/>
        </c:scaling>
        <c:axPos val="l"/>
        <c:numFmt formatCode="General" sourceLinked="1"/>
        <c:tickLblPos val="nextTo"/>
        <c:txPr>
          <a:bodyPr/>
          <a:lstStyle/>
          <a:p>
            <a:pPr>
              <a:defRPr lang="es-ES" sz="1200" b="1">
                <a:solidFill>
                  <a:schemeClr val="tx2"/>
                </a:solidFill>
                <a:latin typeface="Arial" pitchFamily="34" charset="0"/>
                <a:cs typeface="Arial" pitchFamily="34" charset="0"/>
              </a:defRPr>
            </a:pPr>
            <a:endParaRPr lang="es-MX"/>
          </a:p>
        </c:txPr>
        <c:crossAx val="266632192"/>
        <c:crosses val="autoZero"/>
        <c:crossBetween val="between"/>
      </c:valAx>
    </c:plotArea>
    <c:plotVisOnly val="1"/>
  </c:chart>
  <c:txPr>
    <a:bodyPr/>
    <a:lstStyle/>
    <a:p>
      <a:pPr>
        <a:defRPr sz="1800"/>
      </a:pPr>
      <a:endParaRPr lang="es-MX"/>
    </a:p>
  </c:txPr>
  <c:externalData r:id="rId1"/>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s-MX"/>
  <c:chart>
    <c:view3D>
      <c:rAngAx val="1"/>
    </c:view3D>
    <c:floor>
      <c:spPr>
        <a:ln>
          <a:noFill/>
        </a:ln>
      </c:spPr>
    </c:floor>
    <c:sideWall>
      <c:spPr>
        <a:noFill/>
        <a:ln w="25400">
          <a:noFill/>
        </a:ln>
      </c:spPr>
    </c:sideWall>
    <c:backWall>
      <c:spPr>
        <a:noFill/>
        <a:ln w="25400">
          <a:noFill/>
        </a:ln>
      </c:spPr>
    </c:backWall>
    <c:plotArea>
      <c:layout>
        <c:manualLayout>
          <c:layoutTarget val="inner"/>
          <c:xMode val="edge"/>
          <c:yMode val="edge"/>
          <c:x val="4.4158574484088303E-2"/>
          <c:y val="7.2829400712953962E-2"/>
          <c:w val="0.955841425515914"/>
          <c:h val="0.66433961439126377"/>
        </c:manualLayout>
      </c:layout>
      <c:bar3DChart>
        <c:barDir val="col"/>
        <c:grouping val="clustered"/>
        <c:ser>
          <c:idx val="0"/>
          <c:order val="0"/>
          <c:spPr>
            <a:solidFill>
              <a:srgbClr val="418F25"/>
            </a:solidFill>
          </c:spPr>
          <c:dLbls>
            <c:dLbl>
              <c:idx val="0"/>
              <c:layout>
                <c:manualLayout>
                  <c:x val="1.1534025374855861E-2"/>
                  <c:y val="-3.1413612565445233E-2"/>
                </c:manualLayout>
              </c:layout>
              <c:showVal val="1"/>
            </c:dLbl>
            <c:dLbl>
              <c:idx val="1"/>
              <c:layout>
                <c:manualLayout>
                  <c:x val="1.6147635524798153E-2"/>
                  <c:y val="-2.4432809773124051E-2"/>
                </c:manualLayout>
              </c:layout>
              <c:showVal val="1"/>
            </c:dLbl>
            <c:dLbl>
              <c:idx val="2"/>
              <c:layout>
                <c:manualLayout>
                  <c:x val="1.5848091975008912E-2"/>
                  <c:y val="-3.3658981364620734E-2"/>
                </c:manualLayout>
              </c:layout>
              <c:showVal val="1"/>
            </c:dLbl>
            <c:dLbl>
              <c:idx val="3"/>
              <c:layout>
                <c:manualLayout>
                  <c:x val="2.0671238780774755E-2"/>
                  <c:y val="-3.3098120638015753E-2"/>
                </c:manualLayout>
              </c:layout>
              <c:showVal val="1"/>
            </c:dLbl>
            <c:txPr>
              <a:bodyPr/>
              <a:lstStyle/>
              <a:p>
                <a:pPr>
                  <a:defRPr lang="es-ES" sz="1200" b="1">
                    <a:solidFill>
                      <a:schemeClr val="tx2"/>
                    </a:solidFill>
                    <a:latin typeface="Arial" pitchFamily="34" charset="0"/>
                    <a:cs typeface="Arial" pitchFamily="34" charset="0"/>
                  </a:defRPr>
                </a:pPr>
                <a:endParaRPr lang="es-MX"/>
              </a:p>
            </c:txPr>
            <c:showVal val="1"/>
          </c:dLbls>
          <c:cat>
            <c:strRef>
              <c:f>Hoja2!$D$9:$D$12</c:f>
              <c:strCache>
                <c:ptCount val="4"/>
                <c:pt idx="0">
                  <c:v>Coyame del Sotol (Chih.)</c:v>
                </c:pt>
                <c:pt idx="1">
                  <c:v>Manuel Benavides (Chih.)</c:v>
                </c:pt>
                <c:pt idx="2">
                  <c:v>La Colorada (Son.)</c:v>
                </c:pt>
                <c:pt idx="3">
                  <c:v>Ocampo (Coah.)</c:v>
                </c:pt>
              </c:strCache>
            </c:strRef>
          </c:cat>
          <c:val>
            <c:numRef>
              <c:f>Hoja2!$E$9:$E$12</c:f>
              <c:numCache>
                <c:formatCode>###\ ###\ ##0.0</c:formatCode>
                <c:ptCount val="4"/>
                <c:pt idx="0">
                  <c:v>0.14428080314496691</c:v>
                </c:pt>
                <c:pt idx="1">
                  <c:v>0.31857903939142157</c:v>
                </c:pt>
                <c:pt idx="2">
                  <c:v>0.40197992156093748</c:v>
                </c:pt>
                <c:pt idx="3">
                  <c:v>0.42241075052093585</c:v>
                </c:pt>
              </c:numCache>
            </c:numRef>
          </c:val>
        </c:ser>
        <c:shape val="cylinder"/>
        <c:axId val="266654464"/>
        <c:axId val="266656000"/>
        <c:axId val="0"/>
      </c:bar3DChart>
      <c:catAx>
        <c:axId val="266654464"/>
        <c:scaling>
          <c:orientation val="minMax"/>
        </c:scaling>
        <c:axPos val="b"/>
        <c:tickLblPos val="nextTo"/>
        <c:txPr>
          <a:bodyPr/>
          <a:lstStyle/>
          <a:p>
            <a:pPr>
              <a:defRPr lang="es-ES" sz="1200" b="1">
                <a:solidFill>
                  <a:schemeClr val="tx2"/>
                </a:solidFill>
                <a:latin typeface="Arial" pitchFamily="34" charset="0"/>
                <a:cs typeface="Arial" pitchFamily="34" charset="0"/>
              </a:defRPr>
            </a:pPr>
            <a:endParaRPr lang="es-MX"/>
          </a:p>
        </c:txPr>
        <c:crossAx val="266656000"/>
        <c:crosses val="autoZero"/>
        <c:auto val="1"/>
        <c:lblAlgn val="ctr"/>
        <c:lblOffset val="100"/>
      </c:catAx>
      <c:valAx>
        <c:axId val="266656000"/>
        <c:scaling>
          <c:orientation val="minMax"/>
        </c:scaling>
        <c:delete val="1"/>
        <c:axPos val="l"/>
        <c:numFmt formatCode="###\ ###\ ##0.0" sourceLinked="1"/>
        <c:tickLblPos val="none"/>
        <c:crossAx val="266654464"/>
        <c:crosses val="autoZero"/>
        <c:crossBetween val="between"/>
      </c:valAx>
    </c:plotArea>
    <c:plotVisOnly val="1"/>
  </c:chart>
  <c:externalData r:id="rId1"/>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s-MX"/>
  <c:chart>
    <c:autoTitleDeleted val="1"/>
    <c:plotArea>
      <c:layout>
        <c:manualLayout>
          <c:layoutTarget val="inner"/>
          <c:xMode val="edge"/>
          <c:yMode val="edge"/>
          <c:x val="4.5671480966086732E-2"/>
          <c:y val="0.12345755167700805"/>
          <c:w val="0.93813023097689074"/>
          <c:h val="0.8577943079695769"/>
        </c:manualLayout>
      </c:layout>
      <c:bubbleChart>
        <c:ser>
          <c:idx val="0"/>
          <c:order val="0"/>
          <c:tx>
            <c:v>Población total</c:v>
          </c:tx>
          <c:spPr>
            <a:solidFill>
              <a:srgbClr val="00B050"/>
            </a:solidFill>
          </c:spPr>
          <c:dLbls>
            <c:dLbl>
              <c:idx val="0"/>
              <c:layout/>
              <c:tx>
                <c:rich>
                  <a:bodyPr/>
                  <a:lstStyle/>
                  <a:p>
                    <a:r>
                      <a:rPr lang="en-US" sz="1200" b="1" dirty="0">
                        <a:latin typeface="Arial" pitchFamily="34" charset="0"/>
                        <a:cs typeface="Arial" pitchFamily="34" charset="0"/>
                      </a:rPr>
                      <a:t> 1910 </a:t>
                    </a:r>
                  </a:p>
                  <a:p>
                    <a:r>
                      <a:rPr lang="en-US" sz="1200" b="1" dirty="0" smtClean="0">
                        <a:latin typeface="Arial" pitchFamily="34" charset="0"/>
                        <a:cs typeface="Arial" pitchFamily="34" charset="0"/>
                      </a:rPr>
                      <a:t>(15.2</a:t>
                    </a:r>
                    <a:r>
                      <a:rPr lang="en-US" sz="1200" b="1" dirty="0">
                        <a:latin typeface="Arial" pitchFamily="34" charset="0"/>
                        <a:cs typeface="Arial" pitchFamily="34" charset="0"/>
                      </a:rPr>
                      <a:t>)</a:t>
                    </a:r>
                  </a:p>
                </c:rich>
              </c:tx>
              <c:dLblPos val="b"/>
              <c:showVal val="1"/>
              <c:showCatName val="1"/>
            </c:dLbl>
            <c:dLbl>
              <c:idx val="1"/>
              <c:layout>
                <c:manualLayout>
                  <c:x val="-1.4635931211123341E-3"/>
                  <c:y val="-2.4691358024691416E-2"/>
                </c:manualLayout>
              </c:layout>
              <c:tx>
                <c:rich>
                  <a:bodyPr/>
                  <a:lstStyle/>
                  <a:p>
                    <a:r>
                      <a:rPr lang="en-US" sz="1200" b="1" dirty="0">
                        <a:latin typeface="Arial" pitchFamily="34" charset="0"/>
                        <a:cs typeface="Arial" pitchFamily="34" charset="0"/>
                      </a:rPr>
                      <a:t> 1921  </a:t>
                    </a:r>
                  </a:p>
                  <a:p>
                    <a:r>
                      <a:rPr lang="en-US" sz="1200" b="1" dirty="0" smtClean="0">
                        <a:latin typeface="Arial" pitchFamily="34" charset="0"/>
                        <a:cs typeface="Arial" pitchFamily="34" charset="0"/>
                      </a:rPr>
                      <a:t>(14.3</a:t>
                    </a:r>
                    <a:r>
                      <a:rPr lang="en-US" sz="1200" b="1" dirty="0">
                        <a:latin typeface="Arial" pitchFamily="34" charset="0"/>
                        <a:cs typeface="Arial" pitchFamily="34" charset="0"/>
                      </a:rPr>
                      <a:t>)</a:t>
                    </a:r>
                  </a:p>
                </c:rich>
              </c:tx>
              <c:dLblPos val="b"/>
              <c:showVal val="1"/>
              <c:showCatName val="1"/>
            </c:dLbl>
            <c:dLbl>
              <c:idx val="2"/>
              <c:layout>
                <c:manualLayout>
                  <c:x val="0"/>
                  <c:y val="-1.6460905349794292E-2"/>
                </c:manualLayout>
              </c:layout>
              <c:tx>
                <c:rich>
                  <a:bodyPr/>
                  <a:lstStyle/>
                  <a:p>
                    <a:r>
                      <a:rPr lang="en-US" sz="1200" b="1" dirty="0">
                        <a:latin typeface="Arial" pitchFamily="34" charset="0"/>
                        <a:cs typeface="Arial" pitchFamily="34" charset="0"/>
                      </a:rPr>
                      <a:t> 1930  </a:t>
                    </a:r>
                  </a:p>
                  <a:p>
                    <a:r>
                      <a:rPr lang="en-US" sz="1200" b="1" dirty="0" smtClean="0">
                        <a:latin typeface="Arial" pitchFamily="34" charset="0"/>
                        <a:cs typeface="Arial" pitchFamily="34" charset="0"/>
                      </a:rPr>
                      <a:t>(16.6</a:t>
                    </a:r>
                    <a:r>
                      <a:rPr lang="en-US" sz="1200" b="1" dirty="0">
                        <a:latin typeface="Arial" pitchFamily="34" charset="0"/>
                        <a:cs typeface="Arial" pitchFamily="34" charset="0"/>
                      </a:rPr>
                      <a:t>)</a:t>
                    </a:r>
                  </a:p>
                </c:rich>
              </c:tx>
              <c:dLblPos val="b"/>
              <c:showVal val="1"/>
              <c:showCatName val="1"/>
            </c:dLbl>
            <c:dLbl>
              <c:idx val="3"/>
              <c:layout>
                <c:manualLayout>
                  <c:x val="2.9271862422247121E-3"/>
                  <c:y val="-1.097393689986274E-2"/>
                </c:manualLayout>
              </c:layout>
              <c:tx>
                <c:rich>
                  <a:bodyPr/>
                  <a:lstStyle/>
                  <a:p>
                    <a:r>
                      <a:rPr lang="en-US" sz="1200" b="1" dirty="0">
                        <a:latin typeface="Arial" pitchFamily="34" charset="0"/>
                        <a:cs typeface="Arial" pitchFamily="34" charset="0"/>
                      </a:rPr>
                      <a:t> 1940</a:t>
                    </a:r>
                  </a:p>
                  <a:p>
                    <a:r>
                      <a:rPr lang="en-US" sz="1200" b="1" dirty="0" smtClean="0">
                        <a:latin typeface="Arial" pitchFamily="34" charset="0"/>
                        <a:cs typeface="Arial" pitchFamily="34" charset="0"/>
                      </a:rPr>
                      <a:t>(19.7</a:t>
                    </a:r>
                    <a:r>
                      <a:rPr lang="en-US" sz="1200" b="1" dirty="0">
                        <a:latin typeface="Arial" pitchFamily="34" charset="0"/>
                        <a:cs typeface="Arial" pitchFamily="34" charset="0"/>
                      </a:rPr>
                      <a:t>)</a:t>
                    </a:r>
                  </a:p>
                </c:rich>
              </c:tx>
              <c:dLblPos val="b"/>
              <c:showVal val="1"/>
              <c:showCatName val="1"/>
            </c:dLbl>
            <c:dLbl>
              <c:idx val="4"/>
              <c:layout>
                <c:manualLayout>
                  <c:x val="7.3178503620088724E-3"/>
                  <c:y val="-1.3717421124828441E-2"/>
                </c:manualLayout>
              </c:layout>
              <c:tx>
                <c:rich>
                  <a:bodyPr/>
                  <a:lstStyle/>
                  <a:p>
                    <a:r>
                      <a:rPr lang="en-US" sz="1200" b="1" dirty="0">
                        <a:latin typeface="Arial" pitchFamily="34" charset="0"/>
                        <a:cs typeface="Arial" pitchFamily="34" charset="0"/>
                      </a:rPr>
                      <a:t> 1950  </a:t>
                    </a:r>
                  </a:p>
                  <a:p>
                    <a:r>
                      <a:rPr lang="en-US" sz="1200" b="1" dirty="0" smtClean="0">
                        <a:latin typeface="Arial" pitchFamily="34" charset="0"/>
                        <a:cs typeface="Arial" pitchFamily="34" charset="0"/>
                      </a:rPr>
                      <a:t>(25.8</a:t>
                    </a:r>
                    <a:r>
                      <a:rPr lang="en-US" sz="1200" b="1" dirty="0">
                        <a:latin typeface="Arial" pitchFamily="34" charset="0"/>
                        <a:cs typeface="Arial" pitchFamily="34" charset="0"/>
                      </a:rPr>
                      <a:t>)</a:t>
                    </a:r>
                  </a:p>
                </c:rich>
              </c:tx>
              <c:dLblPos val="b"/>
              <c:showVal val="1"/>
              <c:showCatName val="1"/>
            </c:dLbl>
            <c:dLbl>
              <c:idx val="5"/>
              <c:layout>
                <c:manualLayout>
                  <c:x val="1.0245151847786529E-2"/>
                  <c:y val="-2.1947873799725855E-2"/>
                </c:manualLayout>
              </c:layout>
              <c:tx>
                <c:rich>
                  <a:bodyPr/>
                  <a:lstStyle/>
                  <a:p>
                    <a:r>
                      <a:rPr lang="en-US" sz="1200" b="1" dirty="0">
                        <a:latin typeface="Arial" pitchFamily="34" charset="0"/>
                        <a:cs typeface="Arial" pitchFamily="34" charset="0"/>
                      </a:rPr>
                      <a:t> 1960 </a:t>
                    </a:r>
                  </a:p>
                  <a:p>
                    <a:r>
                      <a:rPr lang="en-US" sz="1200" b="1" dirty="0" smtClean="0">
                        <a:latin typeface="Arial" pitchFamily="34" charset="0"/>
                        <a:cs typeface="Arial" pitchFamily="34" charset="0"/>
                      </a:rPr>
                      <a:t>(34.9</a:t>
                    </a:r>
                    <a:r>
                      <a:rPr lang="en-US" sz="1200" b="1" dirty="0">
                        <a:latin typeface="Arial" pitchFamily="34" charset="0"/>
                        <a:cs typeface="Arial" pitchFamily="34" charset="0"/>
                      </a:rPr>
                      <a:t>)</a:t>
                    </a:r>
                  </a:p>
                </c:rich>
              </c:tx>
              <c:dLblPos val="b"/>
              <c:showVal val="1"/>
              <c:showCatName val="1"/>
            </c:dLbl>
            <c:dLbl>
              <c:idx val="6"/>
              <c:layout>
                <c:manualLayout>
                  <c:x val="1.3172338090011001E-2"/>
                  <c:y val="-1.9204389574759947E-2"/>
                </c:manualLayout>
              </c:layout>
              <c:tx>
                <c:rich>
                  <a:bodyPr/>
                  <a:lstStyle/>
                  <a:p>
                    <a:r>
                      <a:rPr lang="en-US" sz="1200" b="1" dirty="0">
                        <a:latin typeface="Arial" pitchFamily="34" charset="0"/>
                        <a:cs typeface="Arial" pitchFamily="34" charset="0"/>
                      </a:rPr>
                      <a:t> 1970 </a:t>
                    </a:r>
                  </a:p>
                  <a:p>
                    <a:r>
                      <a:rPr lang="en-US" sz="1200" b="1" dirty="0">
                        <a:latin typeface="Arial" pitchFamily="34" charset="0"/>
                        <a:cs typeface="Arial" pitchFamily="34" charset="0"/>
                      </a:rPr>
                      <a:t> </a:t>
                    </a:r>
                    <a:r>
                      <a:rPr lang="en-US" sz="1200" b="1" dirty="0" smtClean="0">
                        <a:latin typeface="Arial" pitchFamily="34" charset="0"/>
                        <a:cs typeface="Arial" pitchFamily="34" charset="0"/>
                      </a:rPr>
                      <a:t>(48.2</a:t>
                    </a:r>
                    <a:r>
                      <a:rPr lang="en-US" sz="1200" b="1" dirty="0">
                        <a:latin typeface="Arial" pitchFamily="34" charset="0"/>
                        <a:cs typeface="Arial" pitchFamily="34" charset="0"/>
                      </a:rPr>
                      <a:t>)</a:t>
                    </a:r>
                  </a:p>
                </c:rich>
              </c:tx>
              <c:dLblPos val="b"/>
              <c:showVal val="1"/>
              <c:showCatName val="1"/>
            </c:dLbl>
            <c:dLbl>
              <c:idx val="7"/>
              <c:layout>
                <c:manualLayout>
                  <c:x val="1.6099524332235809E-2"/>
                  <c:y val="-2.4691358024691416E-2"/>
                </c:manualLayout>
              </c:layout>
              <c:tx>
                <c:rich>
                  <a:bodyPr/>
                  <a:lstStyle/>
                  <a:p>
                    <a:r>
                      <a:rPr lang="en-US" sz="1200" b="1" dirty="0">
                        <a:latin typeface="Arial" pitchFamily="34" charset="0"/>
                        <a:cs typeface="Arial" pitchFamily="34" charset="0"/>
                      </a:rPr>
                      <a:t> 1980 </a:t>
                    </a:r>
                  </a:p>
                  <a:p>
                    <a:r>
                      <a:rPr lang="en-US" sz="1200" b="1" dirty="0">
                        <a:latin typeface="Arial" pitchFamily="34" charset="0"/>
                        <a:cs typeface="Arial" pitchFamily="34" charset="0"/>
                      </a:rPr>
                      <a:t>(66.8)</a:t>
                    </a:r>
                  </a:p>
                </c:rich>
              </c:tx>
              <c:dLblPos val="b"/>
              <c:showVal val="1"/>
              <c:showCatName val="1"/>
            </c:dLbl>
            <c:dLbl>
              <c:idx val="8"/>
              <c:layout>
                <c:manualLayout>
                  <c:x val="2.1953896816685012E-2"/>
                  <c:y val="-2.7434842249657393E-2"/>
                </c:manualLayout>
              </c:layout>
              <c:tx>
                <c:rich>
                  <a:bodyPr/>
                  <a:lstStyle/>
                  <a:p>
                    <a:r>
                      <a:rPr lang="en-US" sz="1200" b="1">
                        <a:latin typeface="Arial" pitchFamily="34" charset="0"/>
                        <a:cs typeface="Arial" pitchFamily="34" charset="0"/>
                      </a:rPr>
                      <a:t> 1990  </a:t>
                    </a:r>
                  </a:p>
                  <a:p>
                    <a:r>
                      <a:rPr lang="en-US" sz="1200" b="1">
                        <a:latin typeface="Arial" pitchFamily="34" charset="0"/>
                        <a:cs typeface="Arial" pitchFamily="34" charset="0"/>
                      </a:rPr>
                      <a:t>(81.2)</a:t>
                    </a:r>
                  </a:p>
                </c:rich>
              </c:tx>
              <c:dLblPos val="b"/>
              <c:showVal val="1"/>
              <c:showCatName val="1"/>
            </c:dLbl>
            <c:dLbl>
              <c:idx val="9"/>
              <c:layout>
                <c:manualLayout>
                  <c:x val="1.7563117453347991E-2"/>
                  <c:y val="-1.9204389574759947E-2"/>
                </c:manualLayout>
              </c:layout>
              <c:tx>
                <c:rich>
                  <a:bodyPr/>
                  <a:lstStyle/>
                  <a:p>
                    <a:r>
                      <a:rPr lang="en-US" sz="1200" b="1">
                        <a:latin typeface="Arial" pitchFamily="34" charset="0"/>
                        <a:cs typeface="Arial" pitchFamily="34" charset="0"/>
                      </a:rPr>
                      <a:t> 1995 </a:t>
                    </a:r>
                  </a:p>
                  <a:p>
                    <a:r>
                      <a:rPr lang="en-US" sz="1200" b="1">
                        <a:latin typeface="Arial" pitchFamily="34" charset="0"/>
                        <a:cs typeface="Arial" pitchFamily="34" charset="0"/>
                      </a:rPr>
                      <a:t>(91.2)</a:t>
                    </a:r>
                  </a:p>
                </c:rich>
              </c:tx>
              <c:dLblPos val="b"/>
              <c:showVal val="1"/>
              <c:showCatName val="1"/>
            </c:dLbl>
            <c:dLbl>
              <c:idx val="10"/>
              <c:layout>
                <c:manualLayout>
                  <c:x val="1.3172338090011001E-2"/>
                  <c:y val="-1.6460905349794396E-2"/>
                </c:manualLayout>
              </c:layout>
              <c:tx>
                <c:rich>
                  <a:bodyPr/>
                  <a:lstStyle/>
                  <a:p>
                    <a:r>
                      <a:rPr lang="en-US" sz="1200" b="1">
                        <a:latin typeface="Arial" pitchFamily="34" charset="0"/>
                        <a:cs typeface="Arial" pitchFamily="34" charset="0"/>
                      </a:rPr>
                      <a:t> 2000  </a:t>
                    </a:r>
                  </a:p>
                  <a:p>
                    <a:r>
                      <a:rPr lang="en-US" sz="1200" b="1">
                        <a:latin typeface="Arial" pitchFamily="34" charset="0"/>
                        <a:cs typeface="Arial" pitchFamily="34" charset="0"/>
                      </a:rPr>
                      <a:t>(97.5)</a:t>
                    </a:r>
                  </a:p>
                </c:rich>
              </c:tx>
              <c:dLblPos val="b"/>
              <c:showVal val="1"/>
              <c:showCatName val="1"/>
            </c:dLbl>
            <c:dLbl>
              <c:idx val="11"/>
              <c:layout>
                <c:manualLayout>
                  <c:x val="2.1953896816685012E-2"/>
                  <c:y val="-1.3717421124828601E-2"/>
                </c:manualLayout>
              </c:layout>
              <c:tx>
                <c:rich>
                  <a:bodyPr/>
                  <a:lstStyle/>
                  <a:p>
                    <a:r>
                      <a:rPr lang="en-US" sz="1200" b="1">
                        <a:latin typeface="Arial" pitchFamily="34" charset="0"/>
                        <a:cs typeface="Arial" pitchFamily="34" charset="0"/>
                      </a:rPr>
                      <a:t> 2005 </a:t>
                    </a:r>
                  </a:p>
                  <a:p>
                    <a:r>
                      <a:rPr lang="en-US" sz="1200" b="1">
                        <a:latin typeface="Arial" pitchFamily="34" charset="0"/>
                        <a:cs typeface="Arial" pitchFamily="34" charset="0"/>
                      </a:rPr>
                      <a:t>(103.3)</a:t>
                    </a:r>
                  </a:p>
                </c:rich>
              </c:tx>
              <c:dLblPos val="b"/>
              <c:showVal val="1"/>
              <c:showCatName val="1"/>
            </c:dLbl>
            <c:dLbl>
              <c:idx val="12"/>
              <c:layout>
                <c:manualLayout>
                  <c:x val="2.9271862422247049E-2"/>
                  <c:y val="-1.9204605597140011E-2"/>
                </c:manualLayout>
              </c:layout>
              <c:tx>
                <c:rich>
                  <a:bodyPr/>
                  <a:lstStyle/>
                  <a:p>
                    <a:r>
                      <a:rPr lang="en-US" sz="1200" b="1" dirty="0">
                        <a:latin typeface="Arial" pitchFamily="34" charset="0"/>
                        <a:cs typeface="Arial" pitchFamily="34" charset="0"/>
                      </a:rPr>
                      <a:t>2010 </a:t>
                    </a:r>
                  </a:p>
                  <a:p>
                    <a:r>
                      <a:rPr lang="en-US" sz="1200" b="1" dirty="0">
                        <a:latin typeface="Arial" pitchFamily="34" charset="0"/>
                        <a:cs typeface="Arial" pitchFamily="34" charset="0"/>
                      </a:rPr>
                      <a:t>(</a:t>
                    </a:r>
                    <a:r>
                      <a:rPr lang="en-US" sz="1200" b="1" dirty="0" smtClean="0">
                        <a:latin typeface="Arial" pitchFamily="34" charset="0"/>
                        <a:cs typeface="Arial" pitchFamily="34" charset="0"/>
                      </a:rPr>
                      <a:t>112.3)</a:t>
                    </a:r>
                    <a:endParaRPr lang="en-US" sz="1200" b="1" dirty="0">
                      <a:latin typeface="Arial" pitchFamily="34" charset="0"/>
                      <a:cs typeface="Arial" pitchFamily="34" charset="0"/>
                    </a:endParaRPr>
                  </a:p>
                </c:rich>
              </c:tx>
              <c:dLblPos val="b"/>
              <c:showVal val="1"/>
              <c:showCatName val="1"/>
            </c:dLbl>
            <c:txPr>
              <a:bodyPr/>
              <a:lstStyle/>
              <a:p>
                <a:pPr>
                  <a:defRPr lang="es-ES" sz="1200" b="1">
                    <a:solidFill>
                      <a:schemeClr val="accent1">
                        <a:lumMod val="50000"/>
                      </a:schemeClr>
                    </a:solidFill>
                    <a:latin typeface="Arial" pitchFamily="34" charset="0"/>
                    <a:cs typeface="Arial" pitchFamily="34" charset="0"/>
                  </a:defRPr>
                </a:pPr>
                <a:endParaRPr lang="es-MX"/>
              </a:p>
            </c:txPr>
            <c:dLblPos val="b"/>
            <c:showVal val="1"/>
            <c:showCatName val="1"/>
          </c:dLbls>
          <c:xVal>
            <c:strRef>
              <c:f>'Hoja2 (2)'!$C$2:$C$14</c:f>
              <c:strCache>
                <c:ptCount val="13"/>
                <c:pt idx="0">
                  <c:v> 1910  </c:v>
                </c:pt>
                <c:pt idx="1">
                  <c:v> 1921  </c:v>
                </c:pt>
                <c:pt idx="2">
                  <c:v> 1930  </c:v>
                </c:pt>
                <c:pt idx="3">
                  <c:v> 1940  </c:v>
                </c:pt>
                <c:pt idx="4">
                  <c:v> 1950  </c:v>
                </c:pt>
                <c:pt idx="5">
                  <c:v> 1960  </c:v>
                </c:pt>
                <c:pt idx="6">
                  <c:v> 1970  </c:v>
                </c:pt>
                <c:pt idx="7">
                  <c:v> 1980  </c:v>
                </c:pt>
                <c:pt idx="8">
                  <c:v> 1990  </c:v>
                </c:pt>
                <c:pt idx="9">
                  <c:v> 1995  </c:v>
                </c:pt>
                <c:pt idx="10">
                  <c:v> 2000  </c:v>
                </c:pt>
                <c:pt idx="11">
                  <c:v> 2005  </c:v>
                </c:pt>
                <c:pt idx="12">
                  <c:v>2010</c:v>
                </c:pt>
              </c:strCache>
            </c:strRef>
          </c:xVal>
          <c:yVal>
            <c:numRef>
              <c:f>'Hoja2 (2)'!$D$2:$D$14</c:f>
              <c:numCache>
                <c:formatCode>0.0</c:formatCode>
                <c:ptCount val="13"/>
                <c:pt idx="0">
                  <c:v>15.160368999999999</c:v>
                </c:pt>
                <c:pt idx="1">
                  <c:v>14.33478</c:v>
                </c:pt>
                <c:pt idx="2">
                  <c:v>16.552721999999989</c:v>
                </c:pt>
                <c:pt idx="3">
                  <c:v>19.653552000000001</c:v>
                </c:pt>
                <c:pt idx="4">
                  <c:v>25.779254000000005</c:v>
                </c:pt>
                <c:pt idx="5">
                  <c:v>34.923129000000003</c:v>
                </c:pt>
                <c:pt idx="6">
                  <c:v>48.225238000000409</c:v>
                </c:pt>
                <c:pt idx="7">
                  <c:v>66.846833000000004</c:v>
                </c:pt>
                <c:pt idx="8">
                  <c:v>81.249645000000427</c:v>
                </c:pt>
                <c:pt idx="9">
                  <c:v>91.15828999999998</c:v>
                </c:pt>
                <c:pt idx="10">
                  <c:v>97.483412000000001</c:v>
                </c:pt>
                <c:pt idx="11">
                  <c:v>103.26338800000001</c:v>
                </c:pt>
                <c:pt idx="12">
                  <c:v>110</c:v>
                </c:pt>
              </c:numCache>
            </c:numRef>
          </c:yVal>
          <c:bubbleSize>
            <c:numRef>
              <c:f>'Hoja2 (2)'!$E$2:$E$14</c:f>
              <c:numCache>
                <c:formatCode>0.0</c:formatCode>
                <c:ptCount val="13"/>
                <c:pt idx="0">
                  <c:v>15.160368999999999</c:v>
                </c:pt>
                <c:pt idx="1">
                  <c:v>14.33478</c:v>
                </c:pt>
                <c:pt idx="2">
                  <c:v>16.552721999999989</c:v>
                </c:pt>
                <c:pt idx="3">
                  <c:v>19.653552000000001</c:v>
                </c:pt>
                <c:pt idx="4">
                  <c:v>25.779254000000005</c:v>
                </c:pt>
                <c:pt idx="5">
                  <c:v>34.923129000000003</c:v>
                </c:pt>
                <c:pt idx="6">
                  <c:v>48.225238000000409</c:v>
                </c:pt>
                <c:pt idx="7">
                  <c:v>66.846833000000004</c:v>
                </c:pt>
                <c:pt idx="8">
                  <c:v>81.249645000000427</c:v>
                </c:pt>
                <c:pt idx="9">
                  <c:v>91.15828999999998</c:v>
                </c:pt>
                <c:pt idx="10">
                  <c:v>97.483412000000001</c:v>
                </c:pt>
                <c:pt idx="11">
                  <c:v>103.26338800000001</c:v>
                </c:pt>
                <c:pt idx="12">
                  <c:v>110</c:v>
                </c:pt>
              </c:numCache>
            </c:numRef>
          </c:bubbleSize>
          <c:bubble3D val="1"/>
        </c:ser>
        <c:bubbleScale val="100"/>
        <c:axId val="266712192"/>
        <c:axId val="266713728"/>
      </c:bubbleChart>
      <c:valAx>
        <c:axId val="266712192"/>
        <c:scaling>
          <c:orientation val="minMax"/>
        </c:scaling>
        <c:axPos val="b"/>
        <c:numFmt formatCode="General" sourceLinked="1"/>
        <c:majorTickMark val="none"/>
        <c:tickLblPos val="nextTo"/>
        <c:spPr>
          <a:ln>
            <a:solidFill>
              <a:sysClr val="window" lastClr="FFFFFF">
                <a:lumMod val="85000"/>
              </a:sysClr>
            </a:solidFill>
          </a:ln>
        </c:spPr>
        <c:txPr>
          <a:bodyPr/>
          <a:lstStyle/>
          <a:p>
            <a:pPr>
              <a:defRPr lang="es-ES">
                <a:solidFill>
                  <a:schemeClr val="bg1"/>
                </a:solidFill>
              </a:defRPr>
            </a:pPr>
            <a:endParaRPr lang="es-MX"/>
          </a:p>
        </c:txPr>
        <c:crossAx val="266713728"/>
        <c:crosses val="autoZero"/>
        <c:crossBetween val="midCat"/>
      </c:valAx>
      <c:valAx>
        <c:axId val="266713728"/>
        <c:scaling>
          <c:orientation val="minMax"/>
          <c:min val="0"/>
        </c:scaling>
        <c:axPos val="l"/>
        <c:title>
          <c:tx>
            <c:rich>
              <a:bodyPr rot="-5400000" vert="horz"/>
              <a:lstStyle/>
              <a:p>
                <a:pPr>
                  <a:defRPr lang="es-ES">
                    <a:solidFill>
                      <a:schemeClr val="tx2"/>
                    </a:solidFill>
                    <a:latin typeface="Arial" pitchFamily="34" charset="0"/>
                    <a:cs typeface="Arial" pitchFamily="34" charset="0"/>
                  </a:defRPr>
                </a:pPr>
                <a:r>
                  <a:rPr lang="es-MX">
                    <a:solidFill>
                      <a:schemeClr val="tx2"/>
                    </a:solidFill>
                    <a:latin typeface="Arial" pitchFamily="34" charset="0"/>
                    <a:cs typeface="Arial" pitchFamily="34" charset="0"/>
                  </a:rPr>
                  <a:t>(Millones)</a:t>
                </a:r>
              </a:p>
            </c:rich>
          </c:tx>
          <c:layout>
            <c:manualLayout>
              <c:xMode val="edge"/>
              <c:yMode val="edge"/>
              <c:x val="6.723020764007151E-2"/>
              <c:y val="0.43004417657669336"/>
            </c:manualLayout>
          </c:layout>
        </c:title>
        <c:numFmt formatCode="0" sourceLinked="0"/>
        <c:majorTickMark val="none"/>
        <c:tickLblPos val="nextTo"/>
        <c:txPr>
          <a:bodyPr/>
          <a:lstStyle/>
          <a:p>
            <a:pPr>
              <a:defRPr lang="es-ES" sz="1200" b="1">
                <a:solidFill>
                  <a:schemeClr val="tx2"/>
                </a:solidFill>
                <a:latin typeface="Arial" pitchFamily="34" charset="0"/>
                <a:cs typeface="Arial" pitchFamily="34" charset="0"/>
              </a:defRPr>
            </a:pPr>
            <a:endParaRPr lang="es-MX"/>
          </a:p>
        </c:txPr>
        <c:crossAx val="266712192"/>
        <c:crosses val="autoZero"/>
        <c:crossBetween val="midCat"/>
      </c:valAx>
      <c:spPr>
        <a:noFill/>
        <a:ln w="25400">
          <a:noFill/>
        </a:ln>
      </c:spPr>
    </c:plotArea>
    <c:legend>
      <c:legendPos val="b"/>
      <c:layout/>
      <c:txPr>
        <a:bodyPr/>
        <a:lstStyle/>
        <a:p>
          <a:pPr>
            <a:defRPr lang="es-ES" sz="1200" b="1">
              <a:solidFill>
                <a:schemeClr val="tx2"/>
              </a:solidFill>
              <a:latin typeface="Arial" pitchFamily="34" charset="0"/>
              <a:cs typeface="Arial" pitchFamily="34" charset="0"/>
            </a:defRPr>
          </a:pPr>
          <a:endParaRPr lang="es-MX"/>
        </a:p>
      </c:txPr>
    </c:legend>
    <c:plotVisOnly val="1"/>
  </c:chart>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1" y="0"/>
            <a:ext cx="4029145" cy="350040"/>
          </a:xfrm>
          <a:prstGeom prst="rect">
            <a:avLst/>
          </a:prstGeom>
        </p:spPr>
        <p:txBody>
          <a:bodyPr vert="horz" lIns="91650" tIns="45825" rIns="91650" bIns="45825" rtlCol="0"/>
          <a:lstStyle>
            <a:lvl1pPr algn="l">
              <a:defRPr sz="1200"/>
            </a:lvl1pPr>
          </a:lstStyle>
          <a:p>
            <a:endParaRPr lang="es-MX"/>
          </a:p>
        </p:txBody>
      </p:sp>
      <p:sp>
        <p:nvSpPr>
          <p:cNvPr id="3" name="2 Marcador de fecha"/>
          <p:cNvSpPr>
            <a:spLocks noGrp="1"/>
          </p:cNvSpPr>
          <p:nvPr>
            <p:ph type="dt" sz="quarter" idx="1"/>
          </p:nvPr>
        </p:nvSpPr>
        <p:spPr>
          <a:xfrm>
            <a:off x="5265144" y="0"/>
            <a:ext cx="4029145" cy="350040"/>
          </a:xfrm>
          <a:prstGeom prst="rect">
            <a:avLst/>
          </a:prstGeom>
        </p:spPr>
        <p:txBody>
          <a:bodyPr vert="horz" lIns="91650" tIns="45825" rIns="91650" bIns="45825" rtlCol="0"/>
          <a:lstStyle>
            <a:lvl1pPr algn="r">
              <a:defRPr sz="1200"/>
            </a:lvl1pPr>
          </a:lstStyle>
          <a:p>
            <a:fld id="{78AC23AD-64A9-4DF8-85C0-D573419989A1}" type="datetimeFigureOut">
              <a:rPr lang="es-MX" smtClean="0"/>
              <a:pPr/>
              <a:t>24/11/2010</a:t>
            </a:fld>
            <a:endParaRPr lang="es-MX"/>
          </a:p>
        </p:txBody>
      </p:sp>
      <p:sp>
        <p:nvSpPr>
          <p:cNvPr id="4" name="3 Marcador de pie de página"/>
          <p:cNvSpPr>
            <a:spLocks noGrp="1"/>
          </p:cNvSpPr>
          <p:nvPr>
            <p:ph type="ftr" sz="quarter" idx="2"/>
          </p:nvPr>
        </p:nvSpPr>
        <p:spPr>
          <a:xfrm>
            <a:off x="1" y="6659162"/>
            <a:ext cx="4029145" cy="350040"/>
          </a:xfrm>
          <a:prstGeom prst="rect">
            <a:avLst/>
          </a:prstGeom>
        </p:spPr>
        <p:txBody>
          <a:bodyPr vert="horz" lIns="91650" tIns="45825" rIns="91650" bIns="45825" rtlCol="0" anchor="b"/>
          <a:lstStyle>
            <a:lvl1pPr algn="l">
              <a:defRPr sz="1200"/>
            </a:lvl1pPr>
          </a:lstStyle>
          <a:p>
            <a:endParaRPr lang="es-MX"/>
          </a:p>
        </p:txBody>
      </p:sp>
      <p:sp>
        <p:nvSpPr>
          <p:cNvPr id="5" name="4 Marcador de número de diapositiva"/>
          <p:cNvSpPr>
            <a:spLocks noGrp="1"/>
          </p:cNvSpPr>
          <p:nvPr>
            <p:ph type="sldNum" sz="quarter" idx="3"/>
          </p:nvPr>
        </p:nvSpPr>
        <p:spPr>
          <a:xfrm>
            <a:off x="5265144" y="6659162"/>
            <a:ext cx="4029145" cy="350040"/>
          </a:xfrm>
          <a:prstGeom prst="rect">
            <a:avLst/>
          </a:prstGeom>
        </p:spPr>
        <p:txBody>
          <a:bodyPr vert="horz" lIns="91650" tIns="45825" rIns="91650" bIns="45825" rtlCol="0" anchor="b"/>
          <a:lstStyle>
            <a:lvl1pPr algn="r">
              <a:defRPr sz="1200"/>
            </a:lvl1pPr>
          </a:lstStyle>
          <a:p>
            <a:fld id="{6E102B8A-9282-4ABA-8261-E8CA6897B2E6}" type="slidenum">
              <a:rPr lang="es-MX" smtClean="0"/>
              <a:pPr/>
              <a:t>‹Nº›</a:t>
            </a:fld>
            <a:endParaRPr lang="es-MX"/>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1 Marcador de encabezado"/>
          <p:cNvSpPr>
            <a:spLocks noGrp="1"/>
          </p:cNvSpPr>
          <p:nvPr>
            <p:ph type="hdr" sz="quarter"/>
          </p:nvPr>
        </p:nvSpPr>
        <p:spPr>
          <a:xfrm>
            <a:off x="1" y="0"/>
            <a:ext cx="4028439" cy="350520"/>
          </a:xfrm>
          <a:prstGeom prst="rect">
            <a:avLst/>
          </a:prstGeom>
        </p:spPr>
        <p:txBody>
          <a:bodyPr vert="horz" lIns="93172" tIns="46586" rIns="93172" bIns="46586" rtlCol="0"/>
          <a:lstStyle>
            <a:lvl1pPr algn="l">
              <a:defRPr sz="1200"/>
            </a:lvl1pPr>
          </a:lstStyle>
          <a:p>
            <a:pPr>
              <a:defRPr/>
            </a:pPr>
            <a:endParaRPr lang="es-ES"/>
          </a:p>
        </p:txBody>
      </p:sp>
      <p:sp>
        <p:nvSpPr>
          <p:cNvPr id="3" name="2 Marcador de fecha"/>
          <p:cNvSpPr>
            <a:spLocks noGrp="1"/>
          </p:cNvSpPr>
          <p:nvPr>
            <p:ph type="dt" idx="1"/>
          </p:nvPr>
        </p:nvSpPr>
        <p:spPr>
          <a:xfrm>
            <a:off x="5265809" y="0"/>
            <a:ext cx="4028439" cy="350520"/>
          </a:xfrm>
          <a:prstGeom prst="rect">
            <a:avLst/>
          </a:prstGeom>
        </p:spPr>
        <p:txBody>
          <a:bodyPr vert="horz" lIns="93172" tIns="46586" rIns="93172" bIns="46586" rtlCol="0"/>
          <a:lstStyle>
            <a:lvl1pPr algn="r">
              <a:defRPr sz="1200"/>
            </a:lvl1pPr>
          </a:lstStyle>
          <a:p>
            <a:pPr>
              <a:defRPr/>
            </a:pPr>
            <a:fld id="{2CEA84A5-BAB5-4A9E-A87A-A706C7295509}" type="datetimeFigureOut">
              <a:rPr lang="es-ES"/>
              <a:pPr>
                <a:defRPr/>
              </a:pPr>
              <a:t>24/11/2010</a:t>
            </a:fld>
            <a:endParaRPr lang="es-ES"/>
          </a:p>
        </p:txBody>
      </p:sp>
      <p:sp>
        <p:nvSpPr>
          <p:cNvPr id="4" name="3 Marcador de imagen de diapositiva"/>
          <p:cNvSpPr>
            <a:spLocks noGrp="1" noRot="1" noChangeAspect="1"/>
          </p:cNvSpPr>
          <p:nvPr>
            <p:ph type="sldImg" idx="2"/>
          </p:nvPr>
        </p:nvSpPr>
        <p:spPr>
          <a:xfrm>
            <a:off x="2895600" y="525463"/>
            <a:ext cx="3505200" cy="2628900"/>
          </a:xfrm>
          <a:prstGeom prst="rect">
            <a:avLst/>
          </a:prstGeom>
          <a:noFill/>
          <a:ln w="12700">
            <a:solidFill>
              <a:prstClr val="black"/>
            </a:solidFill>
          </a:ln>
        </p:spPr>
        <p:txBody>
          <a:bodyPr vert="horz" lIns="93172" tIns="46586" rIns="93172" bIns="46586" rtlCol="0" anchor="ctr"/>
          <a:lstStyle/>
          <a:p>
            <a:pPr lvl="0"/>
            <a:endParaRPr lang="es-ES" noProof="0" smtClean="0"/>
          </a:p>
        </p:txBody>
      </p:sp>
      <p:sp>
        <p:nvSpPr>
          <p:cNvPr id="5" name="4 Marcador de notas"/>
          <p:cNvSpPr>
            <a:spLocks noGrp="1"/>
          </p:cNvSpPr>
          <p:nvPr>
            <p:ph type="body" sz="quarter" idx="3"/>
          </p:nvPr>
        </p:nvSpPr>
        <p:spPr>
          <a:xfrm>
            <a:off x="929640" y="3329941"/>
            <a:ext cx="7437120" cy="3154680"/>
          </a:xfrm>
          <a:prstGeom prst="rect">
            <a:avLst/>
          </a:prstGeom>
        </p:spPr>
        <p:txBody>
          <a:bodyPr vert="horz" lIns="93172" tIns="46586" rIns="93172" bIns="46586" rtlCol="0">
            <a:normAutofit/>
          </a:bodyPr>
          <a:lstStyle/>
          <a:p>
            <a:pPr lvl="0"/>
            <a:r>
              <a:rPr lang="es-ES" noProof="0" smtClean="0"/>
              <a:t>Haga clic para modificar el estilo de texto del patrón</a:t>
            </a:r>
          </a:p>
          <a:p>
            <a:pPr lvl="1"/>
            <a:r>
              <a:rPr lang="es-ES" noProof="0" smtClean="0"/>
              <a:t>Segundo nivel</a:t>
            </a:r>
          </a:p>
          <a:p>
            <a:pPr lvl="2"/>
            <a:r>
              <a:rPr lang="es-ES" noProof="0" smtClean="0"/>
              <a:t>Tercer nivel</a:t>
            </a:r>
          </a:p>
          <a:p>
            <a:pPr lvl="3"/>
            <a:r>
              <a:rPr lang="es-ES" noProof="0" smtClean="0"/>
              <a:t>Cuarto nivel</a:t>
            </a:r>
          </a:p>
          <a:p>
            <a:pPr lvl="4"/>
            <a:r>
              <a:rPr lang="es-ES" noProof="0" smtClean="0"/>
              <a:t>Quinto nivel</a:t>
            </a:r>
          </a:p>
        </p:txBody>
      </p:sp>
      <p:sp>
        <p:nvSpPr>
          <p:cNvPr id="6" name="5 Marcador de pie de página"/>
          <p:cNvSpPr>
            <a:spLocks noGrp="1"/>
          </p:cNvSpPr>
          <p:nvPr>
            <p:ph type="ftr" sz="quarter" idx="4"/>
          </p:nvPr>
        </p:nvSpPr>
        <p:spPr>
          <a:xfrm>
            <a:off x="1" y="6658664"/>
            <a:ext cx="4028439" cy="350520"/>
          </a:xfrm>
          <a:prstGeom prst="rect">
            <a:avLst/>
          </a:prstGeom>
        </p:spPr>
        <p:txBody>
          <a:bodyPr vert="horz" lIns="93172" tIns="46586" rIns="93172" bIns="46586" rtlCol="0" anchor="b"/>
          <a:lstStyle>
            <a:lvl1pPr algn="l">
              <a:defRPr sz="1200"/>
            </a:lvl1pPr>
          </a:lstStyle>
          <a:p>
            <a:pPr>
              <a:defRPr/>
            </a:pPr>
            <a:endParaRPr lang="es-ES"/>
          </a:p>
        </p:txBody>
      </p:sp>
      <p:sp>
        <p:nvSpPr>
          <p:cNvPr id="7" name="6 Marcador de número de diapositiva"/>
          <p:cNvSpPr>
            <a:spLocks noGrp="1"/>
          </p:cNvSpPr>
          <p:nvPr>
            <p:ph type="sldNum" sz="quarter" idx="5"/>
          </p:nvPr>
        </p:nvSpPr>
        <p:spPr>
          <a:xfrm>
            <a:off x="5265809" y="6658664"/>
            <a:ext cx="4028439" cy="350520"/>
          </a:xfrm>
          <a:prstGeom prst="rect">
            <a:avLst/>
          </a:prstGeom>
        </p:spPr>
        <p:txBody>
          <a:bodyPr vert="horz" lIns="93172" tIns="46586" rIns="93172" bIns="46586" rtlCol="0" anchor="b"/>
          <a:lstStyle>
            <a:lvl1pPr algn="r">
              <a:defRPr sz="1200"/>
            </a:lvl1pPr>
          </a:lstStyle>
          <a:p>
            <a:pPr>
              <a:defRPr/>
            </a:pPr>
            <a:fld id="{7F4306B8-88E5-462E-8EA0-5E635111DFE0}" type="slidenum">
              <a:rPr lang="es-ES"/>
              <a:pPr>
                <a:defRPr/>
              </a:pPr>
              <a:t>‹Nº›</a:t>
            </a:fld>
            <a:endParaRPr lang="es-E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8435"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ES" smtClean="0"/>
          </a:p>
        </p:txBody>
      </p:sp>
      <p:sp>
        <p:nvSpPr>
          <p:cNvPr id="18436"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B090AA7-E0AF-49A5-AB95-BA8773DDB82C}" type="slidenum">
              <a:rPr lang="es-ES" smtClean="0"/>
              <a:pPr/>
              <a:t>1</a:t>
            </a:fld>
            <a:endParaRPr lang="es-E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8435"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ES" smtClean="0"/>
          </a:p>
        </p:txBody>
      </p:sp>
      <p:sp>
        <p:nvSpPr>
          <p:cNvPr id="18436"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B090AA7-E0AF-49A5-AB95-BA8773DDB82C}" type="slidenum">
              <a:rPr lang="es-ES" smtClean="0"/>
              <a:pPr/>
              <a:t>3</a:t>
            </a:fld>
            <a:endParaRPr lang="es-E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8435"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ES" smtClean="0"/>
          </a:p>
        </p:txBody>
      </p:sp>
      <p:sp>
        <p:nvSpPr>
          <p:cNvPr id="18436"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B090AA7-E0AF-49A5-AB95-BA8773DDB82C}" type="slidenum">
              <a:rPr lang="es-ES" smtClean="0"/>
              <a:pPr/>
              <a:t>15</a:t>
            </a:fld>
            <a:endParaRPr lang="es-E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MX" dirty="0"/>
          </a:p>
        </p:txBody>
      </p:sp>
      <p:sp>
        <p:nvSpPr>
          <p:cNvPr id="4" name="3 Marcador de número de diapositiva"/>
          <p:cNvSpPr>
            <a:spLocks noGrp="1"/>
          </p:cNvSpPr>
          <p:nvPr>
            <p:ph type="sldNum" sz="quarter" idx="10"/>
          </p:nvPr>
        </p:nvSpPr>
        <p:spPr/>
        <p:txBody>
          <a:bodyPr/>
          <a:lstStyle/>
          <a:p>
            <a:pPr>
              <a:defRPr/>
            </a:pPr>
            <a:fld id="{7F4306B8-88E5-462E-8EA0-5E635111DFE0}" type="slidenum">
              <a:rPr lang="es-ES" smtClean="0"/>
              <a:pPr>
                <a:defRPr/>
              </a:pPr>
              <a:t>33</a:t>
            </a:fld>
            <a:endParaRPr lang="es-E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normAutofit/>
          </a:bodyPr>
          <a:lstStyle/>
          <a:p>
            <a:endParaRPr lang="es-MX" dirty="0"/>
          </a:p>
        </p:txBody>
      </p:sp>
      <p:sp>
        <p:nvSpPr>
          <p:cNvPr id="4" name="3 Marcador de número de diapositiva"/>
          <p:cNvSpPr>
            <a:spLocks noGrp="1"/>
          </p:cNvSpPr>
          <p:nvPr>
            <p:ph type="sldNum" sz="quarter" idx="10"/>
          </p:nvPr>
        </p:nvSpPr>
        <p:spPr/>
        <p:txBody>
          <a:bodyPr/>
          <a:lstStyle/>
          <a:p>
            <a:pPr>
              <a:defRPr/>
            </a:pPr>
            <a:fld id="{7F4306B8-88E5-462E-8EA0-5E635111DFE0}" type="slidenum">
              <a:rPr lang="es-ES" smtClean="0"/>
              <a:pPr>
                <a:defRPr/>
              </a:pPr>
              <a:t>39</a:t>
            </a:fld>
            <a:endParaRPr lang="es-E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1 Marcador de imagen de diapositiva"/>
          <p:cNvSpPr>
            <a:spLocks noGrp="1" noRot="1" noChangeAspect="1" noTextEdit="1"/>
          </p:cNvSpPr>
          <p:nvPr>
            <p:ph type="sldImg"/>
          </p:nvPr>
        </p:nvSpPr>
        <p:spPr bwMode="auto">
          <a:noFill/>
          <a:ln>
            <a:solidFill>
              <a:srgbClr val="000000"/>
            </a:solidFill>
            <a:miter lim="800000"/>
            <a:headEnd/>
            <a:tailEnd/>
          </a:ln>
        </p:spPr>
      </p:sp>
      <p:sp>
        <p:nvSpPr>
          <p:cNvPr id="18435" name="2 Marcador de notas"/>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s-ES" smtClean="0"/>
          </a:p>
        </p:txBody>
      </p:sp>
      <p:sp>
        <p:nvSpPr>
          <p:cNvPr id="18436" name="3 Marcador de número de diapositiva"/>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fld id="{7B090AA7-E0AF-49A5-AB95-BA8773DDB82C}" type="slidenum">
              <a:rPr lang="es-ES" smtClean="0"/>
              <a:pPr/>
              <a:t>45</a:t>
            </a:fld>
            <a:endParaRPr lang="es-E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1571612"/>
            <a:ext cx="7772400" cy="2357453"/>
          </a:xfrm>
          <a:noFill/>
          <a:ln w="9525">
            <a:noFill/>
            <a:miter lim="800000"/>
            <a:headEnd/>
            <a:tailEnd/>
          </a:ln>
        </p:spPr>
        <p:txBody>
          <a:bodyPr anchor="t">
            <a:normAutofit/>
          </a:bodyPr>
          <a:lstStyle>
            <a:lvl1pPr marL="0" indent="0" algn="ctr" rtl="0" eaLnBrk="0" fontAlgn="base" hangingPunct="0">
              <a:spcBef>
                <a:spcPct val="20000"/>
              </a:spcBef>
              <a:spcAft>
                <a:spcPct val="0"/>
              </a:spcAft>
              <a:buFont typeface="Arial" charset="0"/>
              <a:buNone/>
              <a:defRPr lang="es-MX" sz="4400" b="1" kern="1200" dirty="0">
                <a:solidFill>
                  <a:schemeClr val="tx1"/>
                </a:solidFill>
                <a:effectLst>
                  <a:outerShdw blurRad="38100" dist="38100" dir="2700000" algn="tl">
                    <a:srgbClr val="000000">
                      <a:alpha val="43137"/>
                    </a:srgbClr>
                  </a:outerShdw>
                </a:effectLst>
                <a:latin typeface="+mj-lt"/>
                <a:ea typeface="+mn-ea"/>
                <a:cs typeface="+mn-cs"/>
              </a:defRPr>
            </a:lvl1pPr>
          </a:lstStyle>
          <a:p>
            <a:r>
              <a:rPr lang="es-ES" dirty="0" smtClean="0"/>
              <a:t>Haga clic para modificar el estilo de título del patrón</a:t>
            </a:r>
            <a:endParaRPr lang="es-MX" dirty="0"/>
          </a:p>
        </p:txBody>
      </p:sp>
      <p:sp>
        <p:nvSpPr>
          <p:cNvPr id="3" name="2 Subtítulo"/>
          <p:cNvSpPr>
            <a:spLocks noGrp="1"/>
          </p:cNvSpPr>
          <p:nvPr>
            <p:ph type="subTitle" idx="1"/>
          </p:nvPr>
        </p:nvSpPr>
        <p:spPr>
          <a:xfrm>
            <a:off x="1371600" y="4214818"/>
            <a:ext cx="6400800" cy="1752600"/>
          </a:xfrm>
        </p:spPr>
        <p:txBody>
          <a:bodyPr>
            <a:normAutofit/>
          </a:bodyPr>
          <a:lstStyle>
            <a:lvl1pPr marL="0" indent="0" algn="ctr">
              <a:buNone/>
              <a:defRPr sz="2000" b="1">
                <a:solidFill>
                  <a:schemeClr val="tx1"/>
                </a:solidFill>
                <a:effectLst>
                  <a:outerShdw blurRad="38100" dist="38100" dir="2700000" algn="tl">
                    <a:srgbClr val="000000">
                      <a:alpha val="43137"/>
                    </a:srgb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smtClean="0"/>
              <a:t>Haga clic para modificar el estilo de subtítulo del patrón</a:t>
            </a:r>
            <a:endParaRPr lang="es-MX" dirty="0"/>
          </a:p>
        </p:txBody>
      </p:sp>
      <p:sp>
        <p:nvSpPr>
          <p:cNvPr id="5" name="3 Marcador de fecha"/>
          <p:cNvSpPr>
            <a:spLocks noGrp="1"/>
          </p:cNvSpPr>
          <p:nvPr>
            <p:ph type="dt" sz="half" idx="10"/>
          </p:nvPr>
        </p:nvSpPr>
        <p:spPr/>
        <p:txBody>
          <a:bodyPr/>
          <a:lstStyle>
            <a:lvl1pPr>
              <a:defRPr/>
            </a:lvl1pPr>
          </a:lstStyle>
          <a:p>
            <a:pPr>
              <a:defRPr/>
            </a:pPr>
            <a:fld id="{13542D23-9666-47A1-BE4A-56E022831357}" type="datetimeFigureOut">
              <a:rPr lang="es-MX"/>
              <a:pPr>
                <a:defRPr/>
              </a:pPr>
              <a:t>24/11/2010</a:t>
            </a:fld>
            <a:endParaRPr lang="es-MX"/>
          </a:p>
        </p:txBody>
      </p:sp>
      <p:sp>
        <p:nvSpPr>
          <p:cNvPr id="6" name="5 Marcador de número de diapositiva"/>
          <p:cNvSpPr>
            <a:spLocks noGrp="1"/>
          </p:cNvSpPr>
          <p:nvPr>
            <p:ph type="sldNum" sz="quarter" idx="11"/>
          </p:nvPr>
        </p:nvSpPr>
        <p:spPr/>
        <p:txBody>
          <a:bodyPr/>
          <a:lstStyle>
            <a:lvl1pPr>
              <a:defRPr/>
            </a:lvl1pPr>
          </a:lstStyle>
          <a:p>
            <a:pPr>
              <a:defRPr/>
            </a:pPr>
            <a:fld id="{FAEA0065-8D8E-44B1-ADE9-AEB01C269F9D}" type="slidenum">
              <a:rPr lang="es-MX"/>
              <a:pPr>
                <a:defRPr/>
              </a:pPr>
              <a:t>‹Nº›</a:t>
            </a:fld>
            <a:endParaRPr lang="es-MX"/>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pic>
        <p:nvPicPr>
          <p:cNvPr id="4" name="6 Imagen" descr="inegi.png"/>
          <p:cNvPicPr>
            <a:picLocks noChangeAspect="1"/>
          </p:cNvPicPr>
          <p:nvPr/>
        </p:nvPicPr>
        <p:blipFill>
          <a:blip r:embed="rId2" cstate="print"/>
          <a:srcRect/>
          <a:stretch>
            <a:fillRect/>
          </a:stretch>
        </p:blipFill>
        <p:spPr bwMode="auto">
          <a:xfrm>
            <a:off x="3043238" y="6475413"/>
            <a:ext cx="3057525" cy="122237"/>
          </a:xfrm>
          <a:prstGeom prst="rect">
            <a:avLst/>
          </a:prstGeom>
          <a:noFill/>
          <a:ln w="9525">
            <a:noFill/>
            <a:miter lim="800000"/>
            <a:headEnd/>
            <a:tailEnd/>
          </a:ln>
        </p:spPr>
      </p:pic>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3 Marcador de fecha"/>
          <p:cNvSpPr>
            <a:spLocks noGrp="1"/>
          </p:cNvSpPr>
          <p:nvPr>
            <p:ph type="dt" sz="half" idx="10"/>
          </p:nvPr>
        </p:nvSpPr>
        <p:spPr/>
        <p:txBody>
          <a:bodyPr/>
          <a:lstStyle>
            <a:lvl1pPr>
              <a:defRPr/>
            </a:lvl1pPr>
          </a:lstStyle>
          <a:p>
            <a:pPr>
              <a:defRPr/>
            </a:pPr>
            <a:fld id="{9AFA9513-0422-43EB-B5EE-F10B6F8754B4}" type="datetimeFigureOut">
              <a:rPr lang="es-MX"/>
              <a:pPr>
                <a:defRPr/>
              </a:pPr>
              <a:t>24/11/2010</a:t>
            </a:fld>
            <a:endParaRPr lang="es-MX"/>
          </a:p>
        </p:txBody>
      </p:sp>
      <p:sp>
        <p:nvSpPr>
          <p:cNvPr id="6" name="5 Marcador de número de diapositiva"/>
          <p:cNvSpPr>
            <a:spLocks noGrp="1"/>
          </p:cNvSpPr>
          <p:nvPr>
            <p:ph type="sldNum" sz="quarter" idx="11"/>
          </p:nvPr>
        </p:nvSpPr>
        <p:spPr/>
        <p:txBody>
          <a:bodyPr/>
          <a:lstStyle>
            <a:lvl1pPr>
              <a:defRPr/>
            </a:lvl1pPr>
          </a:lstStyle>
          <a:p>
            <a:pPr>
              <a:defRPr/>
            </a:pPr>
            <a:fld id="{81D295BD-06E0-40A3-8395-2D547B8B2A6B}" type="slidenum">
              <a:rPr lang="es-MX"/>
              <a:pPr>
                <a:defRPr/>
              </a:pPr>
              <a:t>‹Nº›</a:t>
            </a:fld>
            <a:endParaRPr lang="es-MX"/>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pic>
        <p:nvPicPr>
          <p:cNvPr id="4" name="6 Imagen" descr="inegi.png"/>
          <p:cNvPicPr>
            <a:picLocks noChangeAspect="1"/>
          </p:cNvPicPr>
          <p:nvPr/>
        </p:nvPicPr>
        <p:blipFill>
          <a:blip r:embed="rId2" cstate="print"/>
          <a:srcRect/>
          <a:stretch>
            <a:fillRect/>
          </a:stretch>
        </p:blipFill>
        <p:spPr bwMode="auto">
          <a:xfrm>
            <a:off x="3043238" y="6475413"/>
            <a:ext cx="3057525" cy="122237"/>
          </a:xfrm>
          <a:prstGeom prst="rect">
            <a:avLst/>
          </a:prstGeom>
          <a:noFill/>
          <a:ln w="9525">
            <a:noFill/>
            <a:miter lim="800000"/>
            <a:headEnd/>
            <a:tailEnd/>
          </a:ln>
        </p:spPr>
      </p:pic>
      <p:sp>
        <p:nvSpPr>
          <p:cNvPr id="2" name="1 Título vertical"/>
          <p:cNvSpPr>
            <a:spLocks noGrp="1"/>
          </p:cNvSpPr>
          <p:nvPr>
            <p:ph type="title" orient="vert"/>
          </p:nvPr>
        </p:nvSpPr>
        <p:spPr>
          <a:xfrm>
            <a:off x="6629400" y="274638"/>
            <a:ext cx="2057400" cy="5851525"/>
          </a:xfrm>
        </p:spPr>
        <p:txBody>
          <a:bodyPr vert="eaVert"/>
          <a:lstStyle/>
          <a:p>
            <a:r>
              <a:rPr lang="es-ES" smtClean="0"/>
              <a:t>Haga clic para modificar el estilo de título del patrón</a:t>
            </a:r>
            <a:endParaRPr lang="es-MX"/>
          </a:p>
        </p:txBody>
      </p:sp>
      <p:sp>
        <p:nvSpPr>
          <p:cNvPr id="3" name="2 Marcador de texto vertical"/>
          <p:cNvSpPr>
            <a:spLocks noGrp="1"/>
          </p:cNvSpPr>
          <p:nvPr>
            <p:ph type="body" orient="vert" idx="1"/>
          </p:nvPr>
        </p:nvSpPr>
        <p:spPr>
          <a:xfrm>
            <a:off x="457200" y="274638"/>
            <a:ext cx="6019800" cy="5851525"/>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5" name="3 Marcador de fecha"/>
          <p:cNvSpPr>
            <a:spLocks noGrp="1"/>
          </p:cNvSpPr>
          <p:nvPr>
            <p:ph type="dt" sz="half" idx="10"/>
          </p:nvPr>
        </p:nvSpPr>
        <p:spPr/>
        <p:txBody>
          <a:bodyPr/>
          <a:lstStyle>
            <a:lvl1pPr>
              <a:defRPr/>
            </a:lvl1pPr>
          </a:lstStyle>
          <a:p>
            <a:pPr>
              <a:defRPr/>
            </a:pPr>
            <a:fld id="{23443218-13D1-4DD8-B878-AF56E89C479A}" type="datetimeFigureOut">
              <a:rPr lang="es-MX"/>
              <a:pPr>
                <a:defRPr/>
              </a:pPr>
              <a:t>24/11/2010</a:t>
            </a:fld>
            <a:endParaRPr lang="es-MX"/>
          </a:p>
        </p:txBody>
      </p:sp>
      <p:sp>
        <p:nvSpPr>
          <p:cNvPr id="6" name="5 Marcador de número de diapositiva"/>
          <p:cNvSpPr>
            <a:spLocks noGrp="1"/>
          </p:cNvSpPr>
          <p:nvPr>
            <p:ph type="sldNum" sz="quarter" idx="11"/>
          </p:nvPr>
        </p:nvSpPr>
        <p:spPr/>
        <p:txBody>
          <a:bodyPr/>
          <a:lstStyle>
            <a:lvl1pPr>
              <a:defRPr/>
            </a:lvl1pPr>
          </a:lstStyle>
          <a:p>
            <a:pPr>
              <a:defRPr/>
            </a:pPr>
            <a:fld id="{9F99DBE0-7B47-4B47-B882-60CAE6D58AD7}" type="slidenum">
              <a:rPr lang="es-MX"/>
              <a:pPr>
                <a:defRPr/>
              </a:pPr>
              <a:t>‹Nº›</a:t>
            </a:fld>
            <a:endParaRPr lang="es-MX"/>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a:xfrm>
            <a:off x="2398542" y="372795"/>
            <a:ext cx="6745458" cy="980728"/>
          </a:xfrm>
          <a:noFill/>
          <a:effectLst/>
          <a:scene3d>
            <a:camera prst="orthographicFront"/>
            <a:lightRig rig="threePt" dir="t"/>
          </a:scene3d>
          <a:sp3d extrusionH="76200">
            <a:extrusionClr>
              <a:schemeClr val="tx1"/>
            </a:extrusionClr>
          </a:sp3d>
        </p:spPr>
        <p:txBody>
          <a:bodyPr lIns="0" tIns="0" rIns="0" bIns="0" anchor="t" anchorCtr="0">
            <a:sp3d extrusionH="57150">
              <a:bevelT w="38100" h="38100"/>
            </a:sp3d>
          </a:bodyPr>
          <a:lstStyle>
            <a:lvl1pPr>
              <a:defRPr sz="2800" b="1" cap="none" spc="0">
                <a:ln w="17780" cmpd="sng">
                  <a:solidFill>
                    <a:schemeClr val="accent1">
                      <a:tint val="3000"/>
                    </a:schemeClr>
                  </a:solidFill>
                  <a:prstDash val="solid"/>
                  <a:miter lim="800000"/>
                </a:ln>
                <a:solidFill>
                  <a:srgbClr val="003D80"/>
                </a:solidFill>
                <a:effectLst>
                  <a:outerShdw blurRad="55000" dist="50800" dir="5400000" algn="tl">
                    <a:srgbClr val="000000">
                      <a:alpha val="33000"/>
                    </a:srgbClr>
                  </a:outerShdw>
                </a:effectLst>
              </a:defRPr>
            </a:lvl1pPr>
          </a:lstStyle>
          <a:p>
            <a:r>
              <a:rPr lang="es-ES" dirty="0" smtClean="0"/>
              <a:t>Haga clic para modificar el estilo de título del patrón</a:t>
            </a:r>
            <a:endParaRPr lang="es-MX" dirty="0"/>
          </a:p>
        </p:txBody>
      </p:sp>
      <p:sp>
        <p:nvSpPr>
          <p:cNvPr id="3" name="2 Marcador de contenido"/>
          <p:cNvSpPr>
            <a:spLocks noGrp="1"/>
          </p:cNvSpPr>
          <p:nvPr>
            <p:ph idx="1"/>
          </p:nvPr>
        </p:nvSpPr>
        <p:spPr>
          <a:xfrm>
            <a:off x="251520" y="1340769"/>
            <a:ext cx="8712968" cy="4763148"/>
          </a:xfrm>
        </p:spPr>
        <p:txBody>
          <a:bodyPr/>
          <a:lstStyle>
            <a:lvl1pPr>
              <a:buSzPct val="90000"/>
              <a:buFontTx/>
              <a:buBlip>
                <a:blip r:embed="rId2"/>
              </a:buBlip>
              <a:defRPr sz="2800"/>
            </a:lvl1pPr>
            <a:lvl2pPr>
              <a:defRPr sz="2400"/>
            </a:lvl2pPr>
            <a:lvl3pPr>
              <a:defRPr sz="2200"/>
            </a:lvl3p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MX" dirty="0"/>
          </a:p>
        </p:txBody>
      </p:sp>
      <p:sp>
        <p:nvSpPr>
          <p:cNvPr id="6" name="5 Marcador de número de diapositiva"/>
          <p:cNvSpPr>
            <a:spLocks noGrp="1"/>
          </p:cNvSpPr>
          <p:nvPr>
            <p:ph type="sldNum" sz="quarter" idx="11"/>
          </p:nvPr>
        </p:nvSpPr>
        <p:spPr/>
        <p:txBody>
          <a:bodyPr/>
          <a:lstStyle>
            <a:lvl1pPr>
              <a:defRPr/>
            </a:lvl1pPr>
          </a:lstStyle>
          <a:p>
            <a:pPr>
              <a:defRPr/>
            </a:pPr>
            <a:fld id="{1504E457-119C-453B-98C1-7EF6D1EE1D79}" type="slidenum">
              <a:rPr lang="es-MX"/>
              <a:pPr>
                <a:defRPr/>
              </a:pPr>
              <a:t>‹Nº›</a:t>
            </a:fld>
            <a:endParaRPr lang="es-MX"/>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alida y créditos">
    <p:spTree>
      <p:nvGrpSpPr>
        <p:cNvPr id="1" name=""/>
        <p:cNvGrpSpPr/>
        <p:nvPr/>
      </p:nvGrpSpPr>
      <p:grpSpPr>
        <a:xfrm>
          <a:off x="0" y="0"/>
          <a:ext cx="0" cy="0"/>
          <a:chOff x="0" y="0"/>
          <a:chExt cx="0" cy="0"/>
        </a:xfrm>
      </p:grpSpPr>
      <p:sp>
        <p:nvSpPr>
          <p:cNvPr id="2" name="1 Título"/>
          <p:cNvSpPr>
            <a:spLocks noGrp="1"/>
          </p:cNvSpPr>
          <p:nvPr>
            <p:ph type="ctrTitle"/>
          </p:nvPr>
        </p:nvSpPr>
        <p:spPr>
          <a:xfrm>
            <a:off x="1893075" y="1571612"/>
            <a:ext cx="5357850" cy="3357586"/>
          </a:xfrm>
        </p:spPr>
        <p:txBody>
          <a:bodyPr>
            <a:noAutofit/>
          </a:bodyPr>
          <a:lstStyle>
            <a:lvl1pPr>
              <a:defRPr sz="2400" b="1">
                <a:solidFill>
                  <a:schemeClr val="tx1"/>
                </a:solidFill>
                <a:effectLst>
                  <a:outerShdw blurRad="38100" dist="38100" dir="2700000" algn="tl">
                    <a:srgbClr val="000000">
                      <a:alpha val="43137"/>
                    </a:srgbClr>
                  </a:outerShdw>
                </a:effectLst>
              </a:defRPr>
            </a:lvl1pPr>
          </a:lstStyle>
          <a:p>
            <a:r>
              <a:rPr lang="es-ES" smtClean="0"/>
              <a:t>Haga clic para modificar el estilo de título del patrón</a:t>
            </a:r>
            <a:endParaRPr lang="es-MX" dirty="0"/>
          </a:p>
        </p:txBody>
      </p:sp>
      <p:sp>
        <p:nvSpPr>
          <p:cNvPr id="4" name="3 Marcador de fecha"/>
          <p:cNvSpPr>
            <a:spLocks noGrp="1"/>
          </p:cNvSpPr>
          <p:nvPr>
            <p:ph type="dt" sz="half" idx="10"/>
          </p:nvPr>
        </p:nvSpPr>
        <p:spPr/>
        <p:txBody>
          <a:bodyPr/>
          <a:lstStyle>
            <a:lvl1pPr>
              <a:defRPr/>
            </a:lvl1pPr>
          </a:lstStyle>
          <a:p>
            <a:pPr>
              <a:defRPr/>
            </a:pPr>
            <a:fld id="{CB143257-0083-4BE1-ADE9-D0774E2024D4}" type="datetimeFigureOut">
              <a:rPr lang="es-MX"/>
              <a:pPr>
                <a:defRPr/>
              </a:pPr>
              <a:t>24/11/2010</a:t>
            </a:fld>
            <a:endParaRPr lang="es-MX"/>
          </a:p>
        </p:txBody>
      </p:sp>
      <p:sp>
        <p:nvSpPr>
          <p:cNvPr id="5" name="5 Marcador de número de diapositiva"/>
          <p:cNvSpPr>
            <a:spLocks noGrp="1"/>
          </p:cNvSpPr>
          <p:nvPr>
            <p:ph type="sldNum" sz="quarter" idx="11"/>
          </p:nvPr>
        </p:nvSpPr>
        <p:spPr/>
        <p:txBody>
          <a:bodyPr/>
          <a:lstStyle>
            <a:lvl1pPr>
              <a:defRPr/>
            </a:lvl1pPr>
          </a:lstStyle>
          <a:p>
            <a:pPr>
              <a:defRPr/>
            </a:pPr>
            <a:fld id="{07A49BBE-3482-427A-A4BF-A51D6DC24E0A}" type="slidenum">
              <a:rPr lang="es-MX"/>
              <a:pPr>
                <a:defRPr/>
              </a:pPr>
              <a:t>‹Nº›</a:t>
            </a:fld>
            <a:endParaRPr lang="es-MX"/>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pic>
        <p:nvPicPr>
          <p:cNvPr id="4" name="6 Imagen" descr="inegi.png"/>
          <p:cNvPicPr>
            <a:picLocks noChangeAspect="1"/>
          </p:cNvPicPr>
          <p:nvPr/>
        </p:nvPicPr>
        <p:blipFill>
          <a:blip r:embed="rId2" cstate="print"/>
          <a:srcRect/>
          <a:stretch>
            <a:fillRect/>
          </a:stretch>
        </p:blipFill>
        <p:spPr bwMode="auto">
          <a:xfrm>
            <a:off x="3043238" y="6475413"/>
            <a:ext cx="3057525" cy="122237"/>
          </a:xfrm>
          <a:prstGeom prst="rect">
            <a:avLst/>
          </a:prstGeom>
          <a:noFill/>
          <a:ln w="9525">
            <a:noFill/>
            <a:miter lim="800000"/>
            <a:headEnd/>
            <a:tailEnd/>
          </a:ln>
        </p:spPr>
      </p:pic>
      <p:sp>
        <p:nvSpPr>
          <p:cNvPr id="2" name="1 Título"/>
          <p:cNvSpPr>
            <a:spLocks noGrp="1"/>
          </p:cNvSpPr>
          <p:nvPr>
            <p:ph type="title"/>
          </p:nvPr>
        </p:nvSpPr>
        <p:spPr>
          <a:xfrm>
            <a:off x="722313" y="4406900"/>
            <a:ext cx="7772400" cy="1362075"/>
          </a:xfrm>
        </p:spPr>
        <p:txBody>
          <a:bodyPr anchor="t"/>
          <a:lstStyle>
            <a:lvl1pPr algn="l">
              <a:defRPr sz="4000" b="1" cap="all"/>
            </a:lvl1pPr>
          </a:lstStyle>
          <a:p>
            <a:r>
              <a:rPr lang="es-ES" dirty="0" smtClean="0"/>
              <a:t>Haga clic para modificar el estilo de título del patrón</a:t>
            </a:r>
            <a:endParaRPr lang="es-MX" dirty="0"/>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smtClean="0"/>
              <a:t>Haga clic para modificar el estilo de texto del patrón</a:t>
            </a:r>
          </a:p>
        </p:txBody>
      </p:sp>
      <p:sp>
        <p:nvSpPr>
          <p:cNvPr id="5" name="3 Marcador de fecha"/>
          <p:cNvSpPr>
            <a:spLocks noGrp="1"/>
          </p:cNvSpPr>
          <p:nvPr>
            <p:ph type="dt" sz="half" idx="10"/>
          </p:nvPr>
        </p:nvSpPr>
        <p:spPr/>
        <p:txBody>
          <a:bodyPr/>
          <a:lstStyle>
            <a:lvl1pPr>
              <a:defRPr/>
            </a:lvl1pPr>
          </a:lstStyle>
          <a:p>
            <a:pPr>
              <a:defRPr/>
            </a:pPr>
            <a:fld id="{EE89AB92-7823-4263-8120-51B924EF1403}" type="datetimeFigureOut">
              <a:rPr lang="es-MX"/>
              <a:pPr>
                <a:defRPr/>
              </a:pPr>
              <a:t>24/11/2010</a:t>
            </a:fld>
            <a:endParaRPr lang="es-MX"/>
          </a:p>
        </p:txBody>
      </p:sp>
      <p:sp>
        <p:nvSpPr>
          <p:cNvPr id="6" name="5 Marcador de número de diapositiva"/>
          <p:cNvSpPr>
            <a:spLocks noGrp="1"/>
          </p:cNvSpPr>
          <p:nvPr>
            <p:ph type="sldNum" sz="quarter" idx="11"/>
          </p:nvPr>
        </p:nvSpPr>
        <p:spPr/>
        <p:txBody>
          <a:bodyPr/>
          <a:lstStyle>
            <a:lvl1pPr>
              <a:defRPr/>
            </a:lvl1pPr>
          </a:lstStyle>
          <a:p>
            <a:pPr>
              <a:defRPr/>
            </a:pPr>
            <a:fld id="{E449B033-20AF-4050-BF19-1B93C1110F49}" type="slidenum">
              <a:rPr lang="es-MX"/>
              <a:pPr>
                <a:defRPr/>
              </a:pPr>
              <a:t>‹Nº›</a:t>
            </a:fld>
            <a:endParaRPr lang="es-MX"/>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pic>
        <p:nvPicPr>
          <p:cNvPr id="5" name="6 Imagen" descr="inegi.png"/>
          <p:cNvPicPr>
            <a:picLocks noChangeAspect="1"/>
          </p:cNvPicPr>
          <p:nvPr/>
        </p:nvPicPr>
        <p:blipFill>
          <a:blip r:embed="rId2" cstate="print"/>
          <a:srcRect/>
          <a:stretch>
            <a:fillRect/>
          </a:stretch>
        </p:blipFill>
        <p:spPr bwMode="auto">
          <a:xfrm>
            <a:off x="3043238" y="6475413"/>
            <a:ext cx="3057525" cy="122237"/>
          </a:xfrm>
          <a:prstGeom prst="rect">
            <a:avLst/>
          </a:prstGeom>
          <a:noFill/>
          <a:ln w="9525">
            <a:noFill/>
            <a:miter lim="800000"/>
            <a:headEnd/>
            <a:tailEnd/>
          </a:ln>
        </p:spPr>
      </p:pic>
      <p:sp>
        <p:nvSpPr>
          <p:cNvPr id="2" name="1 Título"/>
          <p:cNvSpPr>
            <a:spLocks noGrp="1"/>
          </p:cNvSpPr>
          <p:nvPr>
            <p:ph type="title"/>
          </p:nvPr>
        </p:nvSpPr>
        <p:spPr/>
        <p:txBody>
          <a:bodyPr/>
          <a:lstStyle>
            <a:lvl1pPr>
              <a:defRPr sz="3200" b="1"/>
            </a:lvl1pPr>
          </a:lstStyle>
          <a:p>
            <a:r>
              <a:rPr lang="es-ES" dirty="0" smtClean="0"/>
              <a:t>Haga clic para modificar el estilo de título del patrón</a:t>
            </a:r>
            <a:endParaRPr lang="es-MX" dirty="0"/>
          </a:p>
        </p:txBody>
      </p:sp>
      <p:sp>
        <p:nvSpPr>
          <p:cNvPr id="3" name="2 Marcador de contenido"/>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dirty="0" smtClean="0"/>
              <a:t>Haga clic para modificar el estilo de texto del patrón</a:t>
            </a:r>
          </a:p>
          <a:p>
            <a:pPr lvl="1"/>
            <a:r>
              <a:rPr lang="es-ES" dirty="0" smtClean="0"/>
              <a:t>Segundo nivel</a:t>
            </a:r>
          </a:p>
          <a:p>
            <a:pPr lvl="2"/>
            <a:r>
              <a:rPr lang="es-ES" dirty="0" smtClean="0"/>
              <a:t>Tercer nivel</a:t>
            </a:r>
          </a:p>
          <a:p>
            <a:pPr lvl="3"/>
            <a:r>
              <a:rPr lang="es-ES" dirty="0" smtClean="0"/>
              <a:t>Cuarto nivel</a:t>
            </a:r>
          </a:p>
          <a:p>
            <a:pPr lvl="4"/>
            <a:r>
              <a:rPr lang="es-ES" dirty="0" smtClean="0"/>
              <a:t>Quinto nivel</a:t>
            </a:r>
            <a:endParaRPr lang="es-MX" dirty="0"/>
          </a:p>
        </p:txBody>
      </p:sp>
      <p:sp>
        <p:nvSpPr>
          <p:cNvPr id="4" name="3 Marcador de contenido"/>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6" name="4 Marcador de fecha"/>
          <p:cNvSpPr>
            <a:spLocks noGrp="1"/>
          </p:cNvSpPr>
          <p:nvPr>
            <p:ph type="dt" sz="half" idx="10"/>
          </p:nvPr>
        </p:nvSpPr>
        <p:spPr/>
        <p:txBody>
          <a:bodyPr/>
          <a:lstStyle>
            <a:lvl1pPr>
              <a:defRPr/>
            </a:lvl1pPr>
          </a:lstStyle>
          <a:p>
            <a:pPr>
              <a:defRPr/>
            </a:pPr>
            <a:fld id="{84216065-156F-4C87-982F-8F04475B0B36}" type="datetimeFigureOut">
              <a:rPr lang="es-MX"/>
              <a:pPr>
                <a:defRPr/>
              </a:pPr>
              <a:t>24/11/2010</a:t>
            </a:fld>
            <a:endParaRPr lang="es-MX"/>
          </a:p>
        </p:txBody>
      </p:sp>
      <p:sp>
        <p:nvSpPr>
          <p:cNvPr id="7" name="6 Marcador de número de diapositiva"/>
          <p:cNvSpPr>
            <a:spLocks noGrp="1"/>
          </p:cNvSpPr>
          <p:nvPr>
            <p:ph type="sldNum" sz="quarter" idx="11"/>
          </p:nvPr>
        </p:nvSpPr>
        <p:spPr/>
        <p:txBody>
          <a:bodyPr/>
          <a:lstStyle>
            <a:lvl1pPr>
              <a:defRPr/>
            </a:lvl1pPr>
          </a:lstStyle>
          <a:p>
            <a:pPr>
              <a:defRPr/>
            </a:pPr>
            <a:fld id="{70997E2C-FB98-4069-A965-241E11980D82}" type="slidenum">
              <a:rPr lang="es-MX"/>
              <a:pPr>
                <a:defRPr/>
              </a:pPr>
              <a:t>‹Nº›</a:t>
            </a:fld>
            <a:endParaRPr lang="es-MX"/>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pic>
        <p:nvPicPr>
          <p:cNvPr id="3" name="6 Imagen" descr="inegi.png"/>
          <p:cNvPicPr>
            <a:picLocks noChangeAspect="1"/>
          </p:cNvPicPr>
          <p:nvPr/>
        </p:nvPicPr>
        <p:blipFill>
          <a:blip r:embed="rId2" cstate="print"/>
          <a:srcRect/>
          <a:stretch>
            <a:fillRect/>
          </a:stretch>
        </p:blipFill>
        <p:spPr bwMode="auto">
          <a:xfrm>
            <a:off x="3043238" y="6475413"/>
            <a:ext cx="3057525" cy="122237"/>
          </a:xfrm>
          <a:prstGeom prst="rect">
            <a:avLst/>
          </a:prstGeom>
          <a:noFill/>
          <a:ln w="9525">
            <a:noFill/>
            <a:miter lim="800000"/>
            <a:headEnd/>
            <a:tailEnd/>
          </a:ln>
        </p:spPr>
      </p:pic>
      <p:sp>
        <p:nvSpPr>
          <p:cNvPr id="2" name="1 Título"/>
          <p:cNvSpPr>
            <a:spLocks noGrp="1"/>
          </p:cNvSpPr>
          <p:nvPr>
            <p:ph type="title"/>
          </p:nvPr>
        </p:nvSpPr>
        <p:spPr/>
        <p:txBody>
          <a:bodyPr/>
          <a:lstStyle/>
          <a:p>
            <a:r>
              <a:rPr lang="es-ES" smtClean="0"/>
              <a:t>Haga clic para modificar el estilo de título del patrón</a:t>
            </a:r>
            <a:endParaRPr lang="es-MX"/>
          </a:p>
        </p:txBody>
      </p:sp>
      <p:sp>
        <p:nvSpPr>
          <p:cNvPr id="4" name="2 Marcador de fecha"/>
          <p:cNvSpPr>
            <a:spLocks noGrp="1"/>
          </p:cNvSpPr>
          <p:nvPr>
            <p:ph type="dt" sz="half" idx="10"/>
          </p:nvPr>
        </p:nvSpPr>
        <p:spPr/>
        <p:txBody>
          <a:bodyPr/>
          <a:lstStyle>
            <a:lvl1pPr>
              <a:defRPr/>
            </a:lvl1pPr>
          </a:lstStyle>
          <a:p>
            <a:pPr>
              <a:defRPr/>
            </a:pPr>
            <a:fld id="{52AAC5B4-A6FA-46A7-A0FE-D88820FA82C4}" type="datetimeFigureOut">
              <a:rPr lang="es-MX"/>
              <a:pPr>
                <a:defRPr/>
              </a:pPr>
              <a:t>24/11/2010</a:t>
            </a:fld>
            <a:endParaRPr lang="es-MX"/>
          </a:p>
        </p:txBody>
      </p:sp>
      <p:sp>
        <p:nvSpPr>
          <p:cNvPr id="5" name="4 Marcador de número de diapositiva"/>
          <p:cNvSpPr>
            <a:spLocks noGrp="1"/>
          </p:cNvSpPr>
          <p:nvPr>
            <p:ph type="sldNum" sz="quarter" idx="11"/>
          </p:nvPr>
        </p:nvSpPr>
        <p:spPr/>
        <p:txBody>
          <a:bodyPr/>
          <a:lstStyle>
            <a:lvl1pPr>
              <a:defRPr/>
            </a:lvl1pPr>
          </a:lstStyle>
          <a:p>
            <a:pPr>
              <a:defRPr/>
            </a:pPr>
            <a:fld id="{081251DA-0F68-45CA-89A3-157C0C6FEAE1}" type="slidenum">
              <a:rPr lang="es-MX"/>
              <a:pPr>
                <a:defRPr/>
              </a:pPr>
              <a:t>‹Nº›</a:t>
            </a:fld>
            <a:endParaRPr lang="es-MX"/>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1 Marcador de fecha"/>
          <p:cNvSpPr>
            <a:spLocks noGrp="1"/>
          </p:cNvSpPr>
          <p:nvPr>
            <p:ph type="dt" sz="half" idx="10"/>
          </p:nvPr>
        </p:nvSpPr>
        <p:spPr/>
        <p:txBody>
          <a:bodyPr/>
          <a:lstStyle>
            <a:lvl1pPr>
              <a:defRPr/>
            </a:lvl1pPr>
          </a:lstStyle>
          <a:p>
            <a:pPr>
              <a:defRPr/>
            </a:pPr>
            <a:fld id="{5DF9371F-0658-47ED-ABB6-59DF5690127B}" type="datetimeFigureOut">
              <a:rPr lang="es-MX"/>
              <a:pPr>
                <a:defRPr/>
              </a:pPr>
              <a:t>24/11/2010</a:t>
            </a:fld>
            <a:endParaRPr lang="es-MX"/>
          </a:p>
        </p:txBody>
      </p:sp>
      <p:sp>
        <p:nvSpPr>
          <p:cNvPr id="3" name="2 Marcador de pie de página"/>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a:latin typeface="+mn-lt"/>
              </a:defRPr>
            </a:lvl1pPr>
          </a:lstStyle>
          <a:p>
            <a:pPr>
              <a:defRPr/>
            </a:pPr>
            <a:endParaRPr lang="es-MX"/>
          </a:p>
        </p:txBody>
      </p:sp>
      <p:sp>
        <p:nvSpPr>
          <p:cNvPr id="4" name="3 Marcador de número de diapositiva"/>
          <p:cNvSpPr>
            <a:spLocks noGrp="1"/>
          </p:cNvSpPr>
          <p:nvPr>
            <p:ph type="sldNum" sz="quarter" idx="12"/>
          </p:nvPr>
        </p:nvSpPr>
        <p:spPr/>
        <p:txBody>
          <a:bodyPr/>
          <a:lstStyle>
            <a:lvl1pPr>
              <a:defRPr/>
            </a:lvl1pPr>
          </a:lstStyle>
          <a:p>
            <a:pPr>
              <a:defRPr/>
            </a:pPr>
            <a:fld id="{C12C8434-B47B-4F63-BADE-C5D806C47440}" type="slidenum">
              <a:rPr lang="es-MX"/>
              <a:pPr>
                <a:defRPr/>
              </a:pPr>
              <a:t>‹Nº›</a:t>
            </a:fld>
            <a:endParaRPr lang="es-MX"/>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smtClean="0"/>
              <a:t>Haga clic para modificar el estilo de título del patrón</a:t>
            </a:r>
            <a:endParaRPr lang="es-MX"/>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4 Marcador de fecha"/>
          <p:cNvSpPr>
            <a:spLocks noGrp="1"/>
          </p:cNvSpPr>
          <p:nvPr>
            <p:ph type="dt" sz="half" idx="10"/>
          </p:nvPr>
        </p:nvSpPr>
        <p:spPr/>
        <p:txBody>
          <a:bodyPr/>
          <a:lstStyle>
            <a:lvl1pPr>
              <a:defRPr/>
            </a:lvl1pPr>
          </a:lstStyle>
          <a:p>
            <a:pPr>
              <a:defRPr/>
            </a:pPr>
            <a:fld id="{08B49640-B0A6-4BF1-8D90-C9E2A485C648}" type="datetimeFigureOut">
              <a:rPr lang="es-MX"/>
              <a:pPr>
                <a:defRPr/>
              </a:pPr>
              <a:t>24/11/2010</a:t>
            </a:fld>
            <a:endParaRPr lang="es-MX"/>
          </a:p>
        </p:txBody>
      </p:sp>
      <p:sp>
        <p:nvSpPr>
          <p:cNvPr id="6" name="5 Marcador de pie de página"/>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a:latin typeface="+mn-lt"/>
              </a:defRPr>
            </a:lvl1pPr>
          </a:lstStyle>
          <a:p>
            <a:pPr>
              <a:defRPr/>
            </a:pPr>
            <a:endParaRPr lang="es-MX"/>
          </a:p>
        </p:txBody>
      </p:sp>
      <p:sp>
        <p:nvSpPr>
          <p:cNvPr id="7" name="6 Marcador de número de diapositiva"/>
          <p:cNvSpPr>
            <a:spLocks noGrp="1"/>
          </p:cNvSpPr>
          <p:nvPr>
            <p:ph type="sldNum" sz="quarter" idx="12"/>
          </p:nvPr>
        </p:nvSpPr>
        <p:spPr/>
        <p:txBody>
          <a:bodyPr/>
          <a:lstStyle>
            <a:lvl1pPr>
              <a:defRPr/>
            </a:lvl1pPr>
          </a:lstStyle>
          <a:p>
            <a:pPr>
              <a:defRPr/>
            </a:pPr>
            <a:fld id="{C81CBF55-45DD-4061-83A4-055F3A1F952C}" type="slidenum">
              <a:rPr lang="es-MX"/>
              <a:pPr>
                <a:defRPr/>
              </a:pPr>
              <a:t>‹Nº›</a:t>
            </a:fld>
            <a:endParaRPr lang="es-MX"/>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pic>
        <p:nvPicPr>
          <p:cNvPr id="5" name="6 Imagen" descr="inegi.png"/>
          <p:cNvPicPr>
            <a:picLocks noChangeAspect="1"/>
          </p:cNvPicPr>
          <p:nvPr/>
        </p:nvPicPr>
        <p:blipFill>
          <a:blip r:embed="rId2" cstate="print"/>
          <a:srcRect/>
          <a:stretch>
            <a:fillRect/>
          </a:stretch>
        </p:blipFill>
        <p:spPr bwMode="auto">
          <a:xfrm>
            <a:off x="3043238" y="6475413"/>
            <a:ext cx="3057525" cy="122237"/>
          </a:xfrm>
          <a:prstGeom prst="rect">
            <a:avLst/>
          </a:prstGeom>
          <a:noFill/>
          <a:ln w="9525">
            <a:noFill/>
            <a:miter lim="800000"/>
            <a:headEnd/>
            <a:tailEnd/>
          </a:ln>
        </p:spPr>
      </p:pic>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smtClean="0"/>
              <a:t>Haga clic para modificar el estilo de título del patrón</a:t>
            </a:r>
            <a:endParaRPr lang="es-MX"/>
          </a:p>
        </p:txBody>
      </p:sp>
      <p:sp>
        <p:nvSpPr>
          <p:cNvPr id="3" name="2 Marcador de posición de imagen"/>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s-ES" noProof="0" smtClean="0"/>
              <a:t>Haga clic en el icono para agregar una imagen</a:t>
            </a:r>
            <a:endParaRPr lang="es-MX" noProof="0" smtClean="0"/>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6" name="4 Marcador de fecha"/>
          <p:cNvSpPr>
            <a:spLocks noGrp="1"/>
          </p:cNvSpPr>
          <p:nvPr>
            <p:ph type="dt" sz="half" idx="10"/>
          </p:nvPr>
        </p:nvSpPr>
        <p:spPr/>
        <p:txBody>
          <a:bodyPr/>
          <a:lstStyle>
            <a:lvl1pPr>
              <a:defRPr/>
            </a:lvl1pPr>
          </a:lstStyle>
          <a:p>
            <a:pPr>
              <a:defRPr/>
            </a:pPr>
            <a:fld id="{7CEB69CD-F76D-4EC9-9B11-477294C36B8F}" type="datetimeFigureOut">
              <a:rPr lang="es-MX"/>
              <a:pPr>
                <a:defRPr/>
              </a:pPr>
              <a:t>24/11/2010</a:t>
            </a:fld>
            <a:endParaRPr lang="es-MX"/>
          </a:p>
        </p:txBody>
      </p:sp>
      <p:sp>
        <p:nvSpPr>
          <p:cNvPr id="7" name="6 Marcador de número de diapositiva"/>
          <p:cNvSpPr>
            <a:spLocks noGrp="1"/>
          </p:cNvSpPr>
          <p:nvPr>
            <p:ph type="sldNum" sz="quarter" idx="11"/>
          </p:nvPr>
        </p:nvSpPr>
        <p:spPr/>
        <p:txBody>
          <a:bodyPr/>
          <a:lstStyle>
            <a:lvl1pPr>
              <a:defRPr/>
            </a:lvl1pPr>
          </a:lstStyle>
          <a:p>
            <a:pPr>
              <a:defRPr/>
            </a:pPr>
            <a:fld id="{F48C6DAC-9F6C-455D-AB2B-200CC82D7DB3}" type="slidenum">
              <a:rPr lang="es-MX"/>
              <a:pPr>
                <a:defRPr/>
              </a:pPr>
              <a:t>‹Nº›</a:t>
            </a:fld>
            <a:endParaRPr lang="es-MX"/>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lum/>
          </a:blip>
          <a:srcRect/>
          <a:stretch>
            <a:fillRect/>
          </a:stretch>
        </a:blipFill>
        <a:effectLst/>
      </p:bgPr>
    </p:bg>
    <p:spTree>
      <p:nvGrpSpPr>
        <p:cNvPr id="1" name=""/>
        <p:cNvGrpSpPr/>
        <p:nvPr/>
      </p:nvGrpSpPr>
      <p:grpSpPr>
        <a:xfrm>
          <a:off x="0" y="0"/>
          <a:ext cx="0" cy="0"/>
          <a:chOff x="0" y="0"/>
          <a:chExt cx="0" cy="0"/>
        </a:xfrm>
      </p:grpSpPr>
      <p:sp>
        <p:nvSpPr>
          <p:cNvPr id="1026" name="1 Marcador de título"/>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s-ES" smtClean="0"/>
              <a:t>Haga clic para modificar el estilo de título del patrón</a:t>
            </a:r>
            <a:endParaRPr lang="es-MX" smtClean="0"/>
          </a:p>
        </p:txBody>
      </p:sp>
      <p:sp>
        <p:nvSpPr>
          <p:cNvPr id="1027" name="2 Marcador de texto"/>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MX" smtClean="0"/>
          </a:p>
        </p:txBody>
      </p:sp>
      <p:sp>
        <p:nvSpPr>
          <p:cNvPr id="4" name="3 Marcador de fecha"/>
          <p:cNvSpPr>
            <a:spLocks noGrp="1"/>
          </p:cNvSpPr>
          <p:nvPr>
            <p:ph type="dt" sz="half" idx="2"/>
          </p:nvPr>
        </p:nvSpPr>
        <p:spPr>
          <a:xfrm>
            <a:off x="457200" y="6429375"/>
            <a:ext cx="2133600" cy="292100"/>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a:defRPr/>
            </a:pPr>
            <a:fld id="{3FDE22F7-E8CA-4847-B014-F256E6EB9767}" type="datetimeFigureOut">
              <a:rPr lang="es-MX"/>
              <a:pPr>
                <a:defRPr/>
              </a:pPr>
              <a:t>24/11/2010</a:t>
            </a:fld>
            <a:endParaRPr lang="es-MX"/>
          </a:p>
        </p:txBody>
      </p:sp>
      <p:sp>
        <p:nvSpPr>
          <p:cNvPr id="6" name="5 Marcador de número de diapositiva"/>
          <p:cNvSpPr>
            <a:spLocks noGrp="1"/>
          </p:cNvSpPr>
          <p:nvPr>
            <p:ph type="sldNum" sz="quarter" idx="4"/>
          </p:nvPr>
        </p:nvSpPr>
        <p:spPr>
          <a:xfrm>
            <a:off x="6553200" y="6429375"/>
            <a:ext cx="2133600" cy="292100"/>
          </a:xfrm>
          <a:prstGeom prst="rect">
            <a:avLst/>
          </a:prstGeom>
        </p:spPr>
        <p:txBody>
          <a:bodyPr vert="horz" lIns="91440" tIns="45720" rIns="91440" bIns="45720" rtlCol="0" anchor="ctr"/>
          <a:lstStyle>
            <a:lvl1pPr algn="r" fontAlgn="auto">
              <a:spcBef>
                <a:spcPts val="0"/>
              </a:spcBef>
              <a:spcAft>
                <a:spcPts val="0"/>
              </a:spcAft>
              <a:defRPr sz="1200">
                <a:solidFill>
                  <a:schemeClr val="tx1">
                    <a:tint val="75000"/>
                  </a:schemeClr>
                </a:solidFill>
                <a:latin typeface="+mn-lt"/>
              </a:defRPr>
            </a:lvl1pPr>
          </a:lstStyle>
          <a:p>
            <a:pPr>
              <a:defRPr/>
            </a:pPr>
            <a:fld id="{5B6CCF6F-9A97-492D-A505-299997FE81A3}" type="slidenum">
              <a:rPr lang="es-MX"/>
              <a:pPr>
                <a:defRPr/>
              </a:pPr>
              <a:t>‹Nº›</a:t>
            </a:fld>
            <a:endParaRPr lang="es-MX"/>
          </a:p>
        </p:txBody>
      </p:sp>
      <p:pic>
        <p:nvPicPr>
          <p:cNvPr id="7" name="6 Imagen" descr="LOGO CUA renovado_azul.png"/>
          <p:cNvPicPr>
            <a:picLocks noChangeAspect="1"/>
          </p:cNvPicPr>
          <p:nvPr/>
        </p:nvPicPr>
        <p:blipFill>
          <a:blip r:embed="rId14" cstate="print"/>
          <a:srcRect l="25498" r="24988" b="23698"/>
          <a:stretch>
            <a:fillRect/>
          </a:stretch>
        </p:blipFill>
        <p:spPr bwMode="auto">
          <a:xfrm>
            <a:off x="8004517" y="6201437"/>
            <a:ext cx="682284" cy="621396"/>
          </a:xfrm>
          <a:prstGeom prst="rect">
            <a:avLst/>
          </a:prstGeom>
          <a:noFill/>
          <a:ln w="9525">
            <a:noFill/>
            <a:miter lim="800000"/>
            <a:headEnd/>
            <a:tailEnd/>
          </a:ln>
        </p:spPr>
      </p:pic>
    </p:spTree>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Verdana" pitchFamily="34" charset="0"/>
        </a:defRPr>
      </a:lvl2pPr>
      <a:lvl3pPr algn="ctr" rtl="0" eaLnBrk="0" fontAlgn="base" hangingPunct="0">
        <a:spcBef>
          <a:spcPct val="0"/>
        </a:spcBef>
        <a:spcAft>
          <a:spcPct val="0"/>
        </a:spcAft>
        <a:defRPr sz="4400">
          <a:solidFill>
            <a:schemeClr val="tx1"/>
          </a:solidFill>
          <a:latin typeface="Verdana" pitchFamily="34" charset="0"/>
        </a:defRPr>
      </a:lvl3pPr>
      <a:lvl4pPr algn="ctr" rtl="0" eaLnBrk="0" fontAlgn="base" hangingPunct="0">
        <a:spcBef>
          <a:spcPct val="0"/>
        </a:spcBef>
        <a:spcAft>
          <a:spcPct val="0"/>
        </a:spcAft>
        <a:defRPr sz="4400">
          <a:solidFill>
            <a:schemeClr val="tx1"/>
          </a:solidFill>
          <a:latin typeface="Verdana" pitchFamily="34" charset="0"/>
        </a:defRPr>
      </a:lvl4pPr>
      <a:lvl5pPr algn="ctr" rtl="0" eaLnBrk="0" fontAlgn="base" hangingPunct="0">
        <a:spcBef>
          <a:spcPct val="0"/>
        </a:spcBef>
        <a:spcAft>
          <a:spcPct val="0"/>
        </a:spcAft>
        <a:defRPr sz="4400">
          <a:solidFill>
            <a:schemeClr val="tx1"/>
          </a:solidFill>
          <a:latin typeface="Verdana" pitchFamily="34" charset="0"/>
        </a:defRPr>
      </a:lvl5pPr>
      <a:lvl6pPr marL="457200" algn="ctr" rtl="0" eaLnBrk="1" fontAlgn="base" hangingPunct="1">
        <a:spcBef>
          <a:spcPct val="0"/>
        </a:spcBef>
        <a:spcAft>
          <a:spcPct val="0"/>
        </a:spcAft>
        <a:defRPr sz="4400">
          <a:solidFill>
            <a:schemeClr val="tx1"/>
          </a:solidFill>
          <a:latin typeface="Verdana" pitchFamily="34" charset="0"/>
        </a:defRPr>
      </a:lvl6pPr>
      <a:lvl7pPr marL="914400" algn="ctr" rtl="0" eaLnBrk="1" fontAlgn="base" hangingPunct="1">
        <a:spcBef>
          <a:spcPct val="0"/>
        </a:spcBef>
        <a:spcAft>
          <a:spcPct val="0"/>
        </a:spcAft>
        <a:defRPr sz="4400">
          <a:solidFill>
            <a:schemeClr val="tx1"/>
          </a:solidFill>
          <a:latin typeface="Verdana" pitchFamily="34" charset="0"/>
        </a:defRPr>
      </a:lvl7pPr>
      <a:lvl8pPr marL="1371600" algn="ctr" rtl="0" eaLnBrk="1" fontAlgn="base" hangingPunct="1">
        <a:spcBef>
          <a:spcPct val="0"/>
        </a:spcBef>
        <a:spcAft>
          <a:spcPct val="0"/>
        </a:spcAft>
        <a:defRPr sz="4400">
          <a:solidFill>
            <a:schemeClr val="tx1"/>
          </a:solidFill>
          <a:latin typeface="Verdana" pitchFamily="34" charset="0"/>
        </a:defRPr>
      </a:lvl8pPr>
      <a:lvl9pPr marL="1828800" algn="ctr" rtl="0" eaLnBrk="1" fontAlgn="base" hangingPunct="1">
        <a:spcBef>
          <a:spcPct val="0"/>
        </a:spcBef>
        <a:spcAft>
          <a:spcPct val="0"/>
        </a:spcAft>
        <a:defRPr sz="4400">
          <a:solidFill>
            <a:schemeClr val="tx1"/>
          </a:solidFill>
          <a:latin typeface="Verdana" pitchFamily="34"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MX"/>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6.png"/></Relationships>
</file>

<file path=ppt/slides/_rels/slide1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 Id="rId4" Type="http://schemas.openxmlformats.org/officeDocument/2006/relationships/image" Target="../media/image62.png"/></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65.gif"/><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66.gif"/><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9.png"/></Relationships>
</file>

<file path=ppt/slides/_rels/slide40.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image" Target="../media/image72.gif"/><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75.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image" Target="../media/image76.png"/><Relationship Id="rId1" Type="http://schemas.openxmlformats.org/officeDocument/2006/relationships/slideLayout" Target="../slideLayouts/slideLayout2.xml"/><Relationship Id="rId6" Type="http://schemas.openxmlformats.org/officeDocument/2006/relationships/image" Target="../media/image80.png"/><Relationship Id="rId11" Type="http://schemas.openxmlformats.org/officeDocument/2006/relationships/image" Target="../media/image85.png"/><Relationship Id="rId5" Type="http://schemas.openxmlformats.org/officeDocument/2006/relationships/image" Target="../media/image79.png"/><Relationship Id="rId10" Type="http://schemas.openxmlformats.org/officeDocument/2006/relationships/image" Target="../media/image84.png"/><Relationship Id="rId4" Type="http://schemas.openxmlformats.org/officeDocument/2006/relationships/image" Target="../media/image78.png"/><Relationship Id="rId9" Type="http://schemas.openxmlformats.org/officeDocument/2006/relationships/image" Target="../media/image83.png"/></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xml"/><Relationship Id="rId5" Type="http://schemas.openxmlformats.org/officeDocument/2006/relationships/image" Target="../media/image17.pn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8" Type="http://schemas.openxmlformats.org/officeDocument/2006/relationships/image" Target="../media/image29.png"/><Relationship Id="rId13" Type="http://schemas.openxmlformats.org/officeDocument/2006/relationships/image" Target="../media/image34.png"/><Relationship Id="rId18" Type="http://schemas.openxmlformats.org/officeDocument/2006/relationships/image" Target="../media/image39.png"/><Relationship Id="rId26" Type="http://schemas.openxmlformats.org/officeDocument/2006/relationships/image" Target="../media/image47.png"/><Relationship Id="rId3" Type="http://schemas.openxmlformats.org/officeDocument/2006/relationships/image" Target="../media/image24.jpeg"/><Relationship Id="rId21" Type="http://schemas.openxmlformats.org/officeDocument/2006/relationships/image" Target="../media/image42.png"/><Relationship Id="rId34" Type="http://schemas.openxmlformats.org/officeDocument/2006/relationships/image" Target="../media/image55.png"/><Relationship Id="rId7" Type="http://schemas.openxmlformats.org/officeDocument/2006/relationships/image" Target="../media/image28.jpeg"/><Relationship Id="rId12" Type="http://schemas.openxmlformats.org/officeDocument/2006/relationships/image" Target="../media/image33.jpeg"/><Relationship Id="rId17" Type="http://schemas.openxmlformats.org/officeDocument/2006/relationships/image" Target="../media/image38.png"/><Relationship Id="rId25" Type="http://schemas.openxmlformats.org/officeDocument/2006/relationships/image" Target="../media/image46.jpeg"/><Relationship Id="rId33" Type="http://schemas.openxmlformats.org/officeDocument/2006/relationships/image" Target="../media/image54.png"/><Relationship Id="rId2" Type="http://schemas.openxmlformats.org/officeDocument/2006/relationships/image" Target="../media/image23.png"/><Relationship Id="rId16" Type="http://schemas.openxmlformats.org/officeDocument/2006/relationships/image" Target="../media/image37.jpeg"/><Relationship Id="rId20" Type="http://schemas.openxmlformats.org/officeDocument/2006/relationships/image" Target="../media/image41.png"/><Relationship Id="rId29" Type="http://schemas.openxmlformats.org/officeDocument/2006/relationships/image" Target="../media/image50.png"/><Relationship Id="rId1" Type="http://schemas.openxmlformats.org/officeDocument/2006/relationships/slideLayout" Target="../slideLayouts/slideLayout2.xml"/><Relationship Id="rId6" Type="http://schemas.openxmlformats.org/officeDocument/2006/relationships/image" Target="../media/image27.png"/><Relationship Id="rId11" Type="http://schemas.openxmlformats.org/officeDocument/2006/relationships/image" Target="../media/image32.png"/><Relationship Id="rId24" Type="http://schemas.openxmlformats.org/officeDocument/2006/relationships/image" Target="../media/image45.png"/><Relationship Id="rId32" Type="http://schemas.openxmlformats.org/officeDocument/2006/relationships/image" Target="../media/image53.png"/><Relationship Id="rId5" Type="http://schemas.openxmlformats.org/officeDocument/2006/relationships/image" Target="../media/image26.png"/><Relationship Id="rId15" Type="http://schemas.openxmlformats.org/officeDocument/2006/relationships/image" Target="../media/image36.png"/><Relationship Id="rId23" Type="http://schemas.openxmlformats.org/officeDocument/2006/relationships/image" Target="../media/image44.png"/><Relationship Id="rId28" Type="http://schemas.openxmlformats.org/officeDocument/2006/relationships/image" Target="../media/image49.png"/><Relationship Id="rId36" Type="http://schemas.openxmlformats.org/officeDocument/2006/relationships/image" Target="../media/image57.png"/><Relationship Id="rId10" Type="http://schemas.openxmlformats.org/officeDocument/2006/relationships/image" Target="../media/image31.png"/><Relationship Id="rId19" Type="http://schemas.openxmlformats.org/officeDocument/2006/relationships/image" Target="../media/image40.png"/><Relationship Id="rId31" Type="http://schemas.openxmlformats.org/officeDocument/2006/relationships/image" Target="../media/image52.png"/><Relationship Id="rId4" Type="http://schemas.openxmlformats.org/officeDocument/2006/relationships/image" Target="../media/image25.png"/><Relationship Id="rId9" Type="http://schemas.openxmlformats.org/officeDocument/2006/relationships/image" Target="../media/image30.png"/><Relationship Id="rId14" Type="http://schemas.openxmlformats.org/officeDocument/2006/relationships/image" Target="../media/image35.png"/><Relationship Id="rId22" Type="http://schemas.openxmlformats.org/officeDocument/2006/relationships/image" Target="../media/image43.png"/><Relationship Id="rId27" Type="http://schemas.openxmlformats.org/officeDocument/2006/relationships/image" Target="../media/image48.png"/><Relationship Id="rId30" Type="http://schemas.openxmlformats.org/officeDocument/2006/relationships/image" Target="../media/image51.png"/><Relationship Id="rId35" Type="http://schemas.openxmlformats.org/officeDocument/2006/relationships/image" Target="../media/image56.png"/></Relationships>
</file>

<file path=ppt/slides/_rels/slide9.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lum/>
          </a:blip>
          <a:srcRect/>
          <a:stretch>
            <a:fillRect/>
          </a:stretch>
        </a:blipFill>
        <a:effectLst/>
      </p:bgPr>
    </p:bg>
    <p:spTree>
      <p:nvGrpSpPr>
        <p:cNvPr id="1" name=""/>
        <p:cNvGrpSpPr/>
        <p:nvPr/>
      </p:nvGrpSpPr>
      <p:grpSpPr>
        <a:xfrm>
          <a:off x="0" y="0"/>
          <a:ext cx="0" cy="0"/>
          <a:chOff x="0" y="0"/>
          <a:chExt cx="0" cy="0"/>
        </a:xfrm>
      </p:grpSpPr>
      <p:pic>
        <p:nvPicPr>
          <p:cNvPr id="14341" name="Picture 5" descr="D:\usuarios\Prog_2009\censo 2010\Logo censo 2010 nuevo\Logo-Censo-2010-color-7x4.png"/>
          <p:cNvPicPr>
            <a:picLocks noChangeAspect="1" noChangeArrowheads="1"/>
          </p:cNvPicPr>
          <p:nvPr/>
        </p:nvPicPr>
        <p:blipFill>
          <a:blip r:embed="rId4" cstate="print"/>
          <a:srcRect/>
          <a:stretch>
            <a:fillRect/>
          </a:stretch>
        </p:blipFill>
        <p:spPr bwMode="auto">
          <a:xfrm>
            <a:off x="2315439" y="758179"/>
            <a:ext cx="4509947" cy="2588318"/>
          </a:xfrm>
          <a:prstGeom prst="rect">
            <a:avLst/>
          </a:prstGeom>
          <a:noFill/>
          <a:effectLst>
            <a:outerShdw blurRad="50800" dist="38100" dir="2700000" algn="tl" rotWithShape="0">
              <a:prstClr val="black">
                <a:alpha val="40000"/>
              </a:prstClr>
            </a:outerShdw>
          </a:effectLst>
        </p:spPr>
      </p:pic>
      <p:sp>
        <p:nvSpPr>
          <p:cNvPr id="6" name="5 CuadroTexto"/>
          <p:cNvSpPr txBox="1"/>
          <p:nvPr/>
        </p:nvSpPr>
        <p:spPr>
          <a:xfrm>
            <a:off x="1999599" y="5816184"/>
            <a:ext cx="5141627" cy="369332"/>
          </a:xfrm>
          <a:prstGeom prst="rect">
            <a:avLst/>
          </a:prstGeom>
          <a:noFill/>
        </p:spPr>
        <p:txBody>
          <a:bodyPr wrap="square" rtlCol="0">
            <a:spAutoFit/>
          </a:bodyPr>
          <a:lstStyle/>
          <a:p>
            <a:pPr algn="ctr"/>
            <a:r>
              <a:rPr lang="es-MX" b="1" dirty="0" smtClean="0">
                <a:solidFill>
                  <a:schemeClr val="tx2"/>
                </a:solidFill>
              </a:rPr>
              <a:t>Noviembre de 2010</a:t>
            </a:r>
            <a:endParaRPr lang="es-MX" b="1" dirty="0">
              <a:solidFill>
                <a:schemeClr val="tx2"/>
              </a:solidFill>
            </a:endParaRPr>
          </a:p>
        </p:txBody>
      </p:sp>
      <p:sp>
        <p:nvSpPr>
          <p:cNvPr id="4" name="3 CuadroTexto"/>
          <p:cNvSpPr txBox="1"/>
          <p:nvPr/>
        </p:nvSpPr>
        <p:spPr>
          <a:xfrm>
            <a:off x="1550317" y="3940175"/>
            <a:ext cx="6040192" cy="1323439"/>
          </a:xfrm>
          <a:prstGeom prst="rect">
            <a:avLst/>
          </a:prstGeom>
          <a:noFill/>
          <a:effectLst>
            <a:outerShdw blurRad="50800" dist="38100" dir="2700000" algn="tl" rotWithShape="0">
              <a:prstClr val="black">
                <a:alpha val="40000"/>
              </a:prstClr>
            </a:outerShdw>
          </a:effectLst>
          <a:scene3d>
            <a:camera prst="orthographicFront"/>
            <a:lightRig rig="threePt" dir="t"/>
          </a:scene3d>
          <a:sp3d>
            <a:bevelT w="165100" prst="coolSlant"/>
          </a:sp3d>
        </p:spPr>
        <p:txBody>
          <a:bodyPr wrap="square" rtlCol="0">
            <a:spAutoFit/>
          </a:bodyPr>
          <a:lstStyle/>
          <a:p>
            <a:pPr algn="ctr"/>
            <a:r>
              <a:rPr lang="es-MX" sz="4000" b="1" dirty="0" smtClean="0">
                <a:solidFill>
                  <a:schemeClr val="tx2"/>
                </a:solidFill>
              </a:rPr>
              <a:t>“Déjame que te cuente</a:t>
            </a:r>
          </a:p>
          <a:p>
            <a:pPr algn="ctr"/>
            <a:r>
              <a:rPr lang="es-MX" sz="4000" b="1" dirty="0" smtClean="0">
                <a:solidFill>
                  <a:schemeClr val="tx2"/>
                </a:solidFill>
              </a:rPr>
              <a:t>lo que contamos”</a:t>
            </a:r>
            <a:endParaRPr lang="es-MX" sz="4000" b="1"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withEffect">
                                  <p:stCondLst>
                                    <p:cond delay="0"/>
                                  </p:stCondLst>
                                  <p:childTnLst>
                                    <p:set>
                                      <p:cBhvr>
                                        <p:cTn id="6" dur="1" fill="hold">
                                          <p:stCondLst>
                                            <p:cond delay="0"/>
                                          </p:stCondLst>
                                        </p:cTn>
                                        <p:tgtEl>
                                          <p:spTgt spid="14341"/>
                                        </p:tgtEl>
                                        <p:attrNameLst>
                                          <p:attrName>style.visibility</p:attrName>
                                        </p:attrNameLst>
                                      </p:cBhvr>
                                      <p:to>
                                        <p:strVal val="visible"/>
                                      </p:to>
                                    </p:set>
                                    <p:animEffect transition="in" filter="wipe(up)">
                                      <p:cBhvr>
                                        <p:cTn id="7" dur="500"/>
                                        <p:tgtEl>
                                          <p:spTgt spid="143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imag8.png"/>
          <p:cNvPicPr>
            <a:picLocks noChangeAspect="1"/>
          </p:cNvPicPr>
          <p:nvPr/>
        </p:nvPicPr>
        <p:blipFill>
          <a:blip r:embed="rId2" cstate="print"/>
          <a:stretch>
            <a:fillRect/>
          </a:stretch>
        </p:blipFill>
        <p:spPr>
          <a:xfrm>
            <a:off x="489128" y="1106726"/>
            <a:ext cx="8162569" cy="5112818"/>
          </a:xfrm>
          <a:prstGeom prst="rect">
            <a:avLst/>
          </a:prstGeom>
        </p:spPr>
      </p:pic>
      <p:sp>
        <p:nvSpPr>
          <p:cNvPr id="2" name="1 Título"/>
          <p:cNvSpPr>
            <a:spLocks noGrp="1"/>
          </p:cNvSpPr>
          <p:nvPr>
            <p:ph type="title"/>
          </p:nvPr>
        </p:nvSpPr>
        <p:spPr>
          <a:xfrm>
            <a:off x="2398542" y="372795"/>
            <a:ext cx="6745458" cy="874114"/>
          </a:xfrm>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pPr lvl="0"/>
            <a:r>
              <a:rPr lang="es-MX" dirty="0" smtClean="0">
                <a:solidFill>
                  <a:schemeClr val="tx2"/>
                </a:solidFill>
                <a:cs typeface="Arial" pitchFamily="34" charset="0"/>
              </a:rPr>
              <a:t>Resultados del levantamiento</a:t>
            </a:r>
            <a:br>
              <a:rPr lang="es-MX" dirty="0" smtClean="0">
                <a:solidFill>
                  <a:schemeClr val="tx2"/>
                </a:solidFill>
                <a:cs typeface="Arial" pitchFamily="34" charset="0"/>
              </a:rPr>
            </a:br>
            <a:r>
              <a:rPr lang="es-MX" dirty="0" smtClean="0">
                <a:solidFill>
                  <a:schemeClr val="tx2"/>
                </a:solidFill>
                <a:cs typeface="Arial" pitchFamily="34" charset="0"/>
              </a:rPr>
              <a:t>cobertura de áreas 2010</a:t>
            </a:r>
            <a:endParaRPr lang="es-MX" dirty="0"/>
          </a:p>
        </p:txBody>
      </p:sp>
      <p:sp>
        <p:nvSpPr>
          <p:cNvPr id="3" name="2 Marcador de contenido"/>
          <p:cNvSpPr>
            <a:spLocks noGrp="1"/>
          </p:cNvSpPr>
          <p:nvPr>
            <p:ph idx="1"/>
          </p:nvPr>
        </p:nvSpPr>
        <p:spPr>
          <a:xfrm>
            <a:off x="411163" y="1913055"/>
            <a:ext cx="8259872" cy="3678448"/>
          </a:xfrm>
          <a:noFill/>
          <a:ln w="9525">
            <a:noFill/>
            <a:miter lim="800000"/>
            <a:headEnd/>
            <a:tailEnd/>
          </a:ln>
        </p:spPr>
        <p:txBody>
          <a:bodyPr vert="horz" wrap="square" lIns="91440" tIns="45720" rIns="91440" bIns="45720" numCol="1" anchor="t" anchorCtr="0" compatLnSpc="1">
            <a:prstTxWarp prst="textNoShape">
              <a:avLst/>
            </a:prstTxWarp>
          </a:bodyPr>
          <a:lstStyle/>
          <a:p>
            <a:pPr lvl="0">
              <a:spcBef>
                <a:spcPts val="1200"/>
              </a:spcBef>
            </a:pPr>
            <a:r>
              <a:rPr lang="es-MX" sz="2400" b="1" dirty="0" smtClean="0">
                <a:solidFill>
                  <a:schemeClr val="tx2"/>
                </a:solidFill>
                <a:latin typeface="Arial" pitchFamily="34" charset="0"/>
                <a:cs typeface="Arial" pitchFamily="34" charset="0"/>
              </a:rPr>
              <a:t>El Marco </a:t>
            </a:r>
            <a:r>
              <a:rPr lang="es-MX" sz="2400" b="1" dirty="0" err="1" smtClean="0">
                <a:solidFill>
                  <a:schemeClr val="tx2"/>
                </a:solidFill>
                <a:latin typeface="Arial" pitchFamily="34" charset="0"/>
                <a:cs typeface="Arial" pitchFamily="34" charset="0"/>
              </a:rPr>
              <a:t>Geoestadístico</a:t>
            </a:r>
            <a:r>
              <a:rPr lang="es-MX" sz="2400" b="1" dirty="0" smtClean="0">
                <a:solidFill>
                  <a:schemeClr val="tx2"/>
                </a:solidFill>
                <a:latin typeface="Arial" pitchFamily="34" charset="0"/>
                <a:cs typeface="Arial" pitchFamily="34" charset="0"/>
              </a:rPr>
              <a:t> Nacional se actualizó </a:t>
            </a:r>
            <a:br>
              <a:rPr lang="es-MX" sz="2400" b="1" dirty="0" smtClean="0">
                <a:solidFill>
                  <a:schemeClr val="tx2"/>
                </a:solidFill>
                <a:latin typeface="Arial" pitchFamily="34" charset="0"/>
                <a:cs typeface="Arial" pitchFamily="34" charset="0"/>
              </a:rPr>
            </a:br>
            <a:r>
              <a:rPr lang="es-MX" sz="2400" b="1" dirty="0" smtClean="0">
                <a:solidFill>
                  <a:schemeClr val="tx2"/>
                </a:solidFill>
                <a:latin typeface="Arial" pitchFamily="34" charset="0"/>
                <a:cs typeface="Arial" pitchFamily="34" charset="0"/>
              </a:rPr>
              <a:t>a partir de 2009 y hasta concluir el censo, se identificaron 2.4 millones de áreas planeadas. </a:t>
            </a:r>
          </a:p>
          <a:p>
            <a:pPr lvl="1">
              <a:spcBef>
                <a:spcPts val="1200"/>
              </a:spcBef>
            </a:pPr>
            <a:r>
              <a:rPr lang="es-MX" sz="2000" b="1" dirty="0" smtClean="0">
                <a:solidFill>
                  <a:schemeClr val="tx2"/>
                </a:solidFill>
                <a:latin typeface="Arial" pitchFamily="34" charset="0"/>
                <a:cs typeface="Arial" pitchFamily="34" charset="0"/>
              </a:rPr>
              <a:t>1.3 millones de manzanas en localidades urbanas</a:t>
            </a:r>
          </a:p>
          <a:p>
            <a:pPr lvl="1">
              <a:spcBef>
                <a:spcPts val="1200"/>
              </a:spcBef>
            </a:pPr>
            <a:r>
              <a:rPr lang="es-MX" sz="2000" b="1" dirty="0" smtClean="0">
                <a:solidFill>
                  <a:schemeClr val="tx2"/>
                </a:solidFill>
                <a:latin typeface="Arial" pitchFamily="34" charset="0"/>
                <a:cs typeface="Arial" pitchFamily="34" charset="0"/>
              </a:rPr>
              <a:t>773 mil manzanas en localidades rurales</a:t>
            </a:r>
          </a:p>
          <a:p>
            <a:pPr lvl="1">
              <a:spcBef>
                <a:spcPts val="1200"/>
              </a:spcBef>
            </a:pPr>
            <a:r>
              <a:rPr lang="es-MX" sz="2000" b="1" dirty="0" smtClean="0">
                <a:solidFill>
                  <a:schemeClr val="tx2"/>
                </a:solidFill>
                <a:latin typeface="Arial" pitchFamily="34" charset="0"/>
                <a:cs typeface="Arial" pitchFamily="34" charset="0"/>
              </a:rPr>
              <a:t>295 mil localidades sin amanzanamiento</a:t>
            </a:r>
            <a:endParaRPr lang="es-MX" sz="2400" b="1" dirty="0" smtClean="0">
              <a:solidFill>
                <a:schemeClr val="tx2"/>
              </a:solidFill>
              <a:latin typeface="Arial" pitchFamily="34" charset="0"/>
              <a:cs typeface="Arial" pitchFamily="34" charset="0"/>
            </a:endParaRPr>
          </a:p>
          <a:p>
            <a:pPr lvl="1">
              <a:spcBef>
                <a:spcPts val="1200"/>
              </a:spcBef>
              <a:buNone/>
            </a:pPr>
            <a:endParaRPr lang="es-MX" sz="2000" b="1" dirty="0" smtClean="0">
              <a:solidFill>
                <a:schemeClr val="tx2"/>
              </a:solidFill>
              <a:latin typeface="Arial" pitchFamily="34" charset="0"/>
              <a:cs typeface="Arial" pitchFamily="34" charset="0"/>
            </a:endParaRPr>
          </a:p>
          <a:p>
            <a:pPr lvl="1">
              <a:spcBef>
                <a:spcPts val="1200"/>
              </a:spcBef>
              <a:buNone/>
            </a:pPr>
            <a:endParaRPr lang="es-MX" sz="2000" b="1" dirty="0" smtClean="0">
              <a:solidFill>
                <a:schemeClr val="tx2"/>
              </a:solidFill>
              <a:latin typeface="Arial" pitchFamily="34" charset="0"/>
              <a:cs typeface="Arial" pitchFamily="34" charset="0"/>
            </a:endParaRPr>
          </a:p>
          <a:p>
            <a:pPr lvl="0">
              <a:spcBef>
                <a:spcPts val="1200"/>
              </a:spcBef>
            </a:pPr>
            <a:endParaRPr lang="es-MX" sz="2000" b="1" dirty="0" smtClean="0">
              <a:solidFill>
                <a:schemeClr val="tx2"/>
              </a:solidFill>
              <a:latin typeface="Arial" pitchFamily="34" charset="0"/>
              <a:cs typeface="Arial" pitchFamily="34" charset="0"/>
            </a:endParaRPr>
          </a:p>
          <a:p>
            <a:endParaRPr lang="es-MX" sz="2400" b="1" dirty="0" smtClean="0">
              <a:solidFill>
                <a:schemeClr val="tx2"/>
              </a:solidFill>
              <a:latin typeface="Arial" pitchFamily="34" charset="0"/>
              <a:cs typeface="Arial" pitchFamily="34" charset="0"/>
            </a:endParaRPr>
          </a:p>
          <a:p>
            <a:pPr lvl="0"/>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20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20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2000"/>
                                        <p:tgtEl>
                                          <p:spTgt spid="3">
                                            <p:txEl>
                                              <p:pRg st="2" end="2"/>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up)">
                                      <p:cBhvr>
                                        <p:cTn id="20" dur="20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7 Imagen" descr="cobertura.png"/>
          <p:cNvPicPr>
            <a:picLocks noChangeAspect="1"/>
          </p:cNvPicPr>
          <p:nvPr/>
        </p:nvPicPr>
        <p:blipFill>
          <a:blip r:embed="rId2" cstate="print"/>
          <a:stretch>
            <a:fillRect/>
          </a:stretch>
        </p:blipFill>
        <p:spPr>
          <a:xfrm>
            <a:off x="6935788" y="3592315"/>
            <a:ext cx="1857375" cy="2486025"/>
          </a:xfrm>
          <a:prstGeom prst="rect">
            <a:avLst/>
          </a:prstGeom>
        </p:spPr>
      </p:pic>
      <p:pic>
        <p:nvPicPr>
          <p:cNvPr id="7" name="6 Imagen" descr="caball.png"/>
          <p:cNvPicPr>
            <a:picLocks noChangeAspect="1"/>
          </p:cNvPicPr>
          <p:nvPr/>
        </p:nvPicPr>
        <p:blipFill>
          <a:blip r:embed="rId3" cstate="print"/>
          <a:stretch>
            <a:fillRect/>
          </a:stretch>
        </p:blipFill>
        <p:spPr>
          <a:xfrm>
            <a:off x="3327400" y="4336607"/>
            <a:ext cx="2486025" cy="1857375"/>
          </a:xfrm>
          <a:prstGeom prst="rect">
            <a:avLst/>
          </a:prstGeom>
        </p:spPr>
      </p:pic>
      <p:pic>
        <p:nvPicPr>
          <p:cNvPr id="5" name="4 Imagen" descr="cartog.png"/>
          <p:cNvPicPr>
            <a:picLocks noChangeAspect="1"/>
          </p:cNvPicPr>
          <p:nvPr/>
        </p:nvPicPr>
        <p:blipFill>
          <a:blip r:embed="rId4" cstate="print"/>
          <a:stretch>
            <a:fillRect/>
          </a:stretch>
        </p:blipFill>
        <p:spPr>
          <a:xfrm>
            <a:off x="411163" y="3805264"/>
            <a:ext cx="1857375" cy="2486025"/>
          </a:xfrm>
          <a:prstGeom prst="rect">
            <a:avLst/>
          </a:prstGeom>
        </p:spPr>
      </p:pic>
      <p:sp>
        <p:nvSpPr>
          <p:cNvPr id="2" name="1 Título"/>
          <p:cNvSpPr>
            <a:spLocks noGrp="1"/>
          </p:cNvSpPr>
          <p:nvPr>
            <p:ph type="title"/>
          </p:nvPr>
        </p:nvSpPr>
        <p:spPr>
          <a:xfrm>
            <a:off x="2398542" y="372795"/>
            <a:ext cx="6745458" cy="874114"/>
          </a:xfrm>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pPr lvl="0"/>
            <a:r>
              <a:rPr lang="es-MX" dirty="0" smtClean="0">
                <a:solidFill>
                  <a:schemeClr val="tx2"/>
                </a:solidFill>
                <a:cs typeface="Arial" pitchFamily="34" charset="0"/>
              </a:rPr>
              <a:t>Resultados del levantamiento</a:t>
            </a:r>
            <a:br>
              <a:rPr lang="es-MX" dirty="0" smtClean="0">
                <a:solidFill>
                  <a:schemeClr val="tx2"/>
                </a:solidFill>
                <a:cs typeface="Arial" pitchFamily="34" charset="0"/>
              </a:rPr>
            </a:br>
            <a:r>
              <a:rPr lang="es-MX" dirty="0" smtClean="0">
                <a:solidFill>
                  <a:schemeClr val="tx2"/>
                </a:solidFill>
                <a:cs typeface="Arial" pitchFamily="34" charset="0"/>
              </a:rPr>
              <a:t>cobertura de áreas 2010</a:t>
            </a:r>
            <a:endParaRPr lang="es-MX" dirty="0"/>
          </a:p>
        </p:txBody>
      </p:sp>
      <p:sp>
        <p:nvSpPr>
          <p:cNvPr id="3" name="2 Marcador de contenido"/>
          <p:cNvSpPr>
            <a:spLocks noGrp="1"/>
          </p:cNvSpPr>
          <p:nvPr>
            <p:ph idx="1"/>
          </p:nvPr>
        </p:nvSpPr>
        <p:spPr>
          <a:xfrm>
            <a:off x="411162" y="1573967"/>
            <a:ext cx="8382001" cy="4024859"/>
          </a:xfrm>
          <a:noFill/>
          <a:ln w="9525">
            <a:noFill/>
            <a:miter lim="800000"/>
            <a:headEnd/>
            <a:tailEnd/>
          </a:ln>
        </p:spPr>
        <p:txBody>
          <a:bodyPr vert="horz" wrap="square" lIns="91440" tIns="45720" rIns="91440" bIns="45720" numCol="1" anchor="t" anchorCtr="0" compatLnSpc="1">
            <a:prstTxWarp prst="textNoShape">
              <a:avLst/>
            </a:prstTxWarp>
          </a:bodyPr>
          <a:lstStyle/>
          <a:p>
            <a:pPr lvl="0">
              <a:spcBef>
                <a:spcPts val="1200"/>
              </a:spcBef>
            </a:pPr>
            <a:r>
              <a:rPr lang="es-MX" sz="2400" b="1" dirty="0" smtClean="0">
                <a:solidFill>
                  <a:schemeClr val="tx2"/>
                </a:solidFill>
                <a:latin typeface="Arial" pitchFamily="34" charset="0"/>
                <a:cs typeface="Arial" pitchFamily="34" charset="0"/>
              </a:rPr>
              <a:t>L</a:t>
            </a:r>
            <a:r>
              <a:rPr lang="es-ES" sz="2400" b="1" dirty="0" smtClean="0">
                <a:solidFill>
                  <a:schemeClr val="tx2"/>
                </a:solidFill>
                <a:latin typeface="Arial" pitchFamily="34" charset="0"/>
                <a:cs typeface="Arial" pitchFamily="34" charset="0"/>
              </a:rPr>
              <a:t>a cobertura de estas áreas fue de 99.96%.</a:t>
            </a:r>
          </a:p>
          <a:p>
            <a:pPr lvl="0">
              <a:spcBef>
                <a:spcPts val="1200"/>
              </a:spcBef>
            </a:pPr>
            <a:r>
              <a:rPr lang="es-ES" sz="2400" b="1" dirty="0" smtClean="0">
                <a:solidFill>
                  <a:schemeClr val="tx2"/>
                </a:solidFill>
                <a:latin typeface="Arial" pitchFamily="34" charset="0"/>
                <a:cs typeface="Arial" pitchFamily="34" charset="0"/>
              </a:rPr>
              <a:t>En 1 057 manzanas o localidades no se logró el acceso y representan 0.04% del total de áreas.</a:t>
            </a:r>
          </a:p>
          <a:p>
            <a:pPr lvl="0">
              <a:spcBef>
                <a:spcPts val="1200"/>
              </a:spcBef>
            </a:pPr>
            <a:r>
              <a:rPr lang="es-ES" sz="2400" b="1" dirty="0" smtClean="0">
                <a:solidFill>
                  <a:schemeClr val="tx2"/>
                </a:solidFill>
                <a:latin typeface="Arial" pitchFamily="34" charset="0"/>
                <a:cs typeface="Arial" pitchFamily="34" charset="0"/>
              </a:rPr>
              <a:t>En ellas se encuentran 17 666 viviendas y representan 0.06% del total de viviendas habitadas. </a:t>
            </a:r>
            <a:endParaRPr lang="es-MX" sz="2400" b="1" dirty="0" smtClean="0">
              <a:solidFill>
                <a:schemeClr val="tx2"/>
              </a:solidFill>
              <a:latin typeface="Arial" pitchFamily="34" charset="0"/>
              <a:cs typeface="Arial" pitchFamily="34" charset="0"/>
            </a:endParaRPr>
          </a:p>
          <a:p>
            <a:pPr lvl="0">
              <a:spcBef>
                <a:spcPts val="1200"/>
              </a:spcBef>
            </a:pPr>
            <a:r>
              <a:rPr lang="es-MX" sz="2400" b="1" dirty="0" smtClean="0">
                <a:solidFill>
                  <a:schemeClr val="tx2"/>
                </a:solidFill>
                <a:latin typeface="Arial" pitchFamily="34" charset="0"/>
                <a:cs typeface="Arial" pitchFamily="34" charset="0"/>
              </a:rPr>
              <a:t>Mayor número de casos en:</a:t>
            </a:r>
          </a:p>
          <a:p>
            <a:pPr lvl="1">
              <a:spcBef>
                <a:spcPts val="600"/>
              </a:spcBef>
            </a:pPr>
            <a:r>
              <a:rPr lang="es-MX" sz="2000" b="1" dirty="0" smtClean="0">
                <a:solidFill>
                  <a:schemeClr val="tx2"/>
                </a:solidFill>
                <a:latin typeface="Arial" pitchFamily="34" charset="0"/>
                <a:cs typeface="Arial" pitchFamily="34" charset="0"/>
              </a:rPr>
              <a:t>Tamaulipas con  534 (0.54%)</a:t>
            </a:r>
          </a:p>
          <a:p>
            <a:pPr lvl="1">
              <a:spcBef>
                <a:spcPts val="600"/>
              </a:spcBef>
            </a:pPr>
            <a:r>
              <a:rPr lang="es-MX" sz="2000" b="1" dirty="0" smtClean="0">
                <a:solidFill>
                  <a:schemeClr val="tx2"/>
                </a:solidFill>
                <a:latin typeface="Arial" pitchFamily="34" charset="0"/>
                <a:cs typeface="Arial" pitchFamily="34" charset="0"/>
              </a:rPr>
              <a:t>Chiapas con 196 (0.16%)</a:t>
            </a:r>
          </a:p>
          <a:p>
            <a:pPr lvl="1">
              <a:spcBef>
                <a:spcPts val="600"/>
              </a:spcBef>
            </a:pPr>
            <a:r>
              <a:rPr lang="es-MX" sz="2000" b="1" dirty="0" smtClean="0">
                <a:solidFill>
                  <a:schemeClr val="tx2"/>
                </a:solidFill>
                <a:latin typeface="Arial" pitchFamily="34" charset="0"/>
                <a:cs typeface="Arial" pitchFamily="34" charset="0"/>
              </a:rPr>
              <a:t>Chihuahua con 190 </a:t>
            </a:r>
            <a:r>
              <a:rPr lang="es-MX" sz="2000" b="1" smtClean="0">
                <a:solidFill>
                  <a:schemeClr val="tx2"/>
                </a:solidFill>
                <a:latin typeface="Arial" pitchFamily="34" charset="0"/>
                <a:cs typeface="Arial" pitchFamily="34" charset="0"/>
              </a:rPr>
              <a:t>(0.16%) </a:t>
            </a:r>
            <a:endParaRPr lang="es-MX" sz="2000" b="1" dirty="0" smtClean="0">
              <a:solidFill>
                <a:schemeClr val="tx2"/>
              </a:solidFill>
              <a:latin typeface="Arial" pitchFamily="34" charset="0"/>
              <a:cs typeface="Arial" pitchFamily="34" charset="0"/>
            </a:endParaRPr>
          </a:p>
          <a:p>
            <a:pPr>
              <a:buNone/>
            </a:pPr>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20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up)">
                                      <p:cBhvr>
                                        <p:cTn id="12" dur="20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20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up)">
                                      <p:cBhvr>
                                        <p:cTn id="22" dur="2000"/>
                                        <p:tgtEl>
                                          <p:spTgt spid="3">
                                            <p:txEl>
                                              <p:pRg st="3" end="3"/>
                                            </p:txEl>
                                          </p:spTgt>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3">
                                            <p:txEl>
                                              <p:pRg st="4" end="4"/>
                                            </p:txEl>
                                          </p:spTgt>
                                        </p:tgtEl>
                                        <p:attrNameLst>
                                          <p:attrName>style.visibility</p:attrName>
                                        </p:attrNameLst>
                                      </p:cBhvr>
                                      <p:to>
                                        <p:strVal val="visible"/>
                                      </p:to>
                                    </p:set>
                                    <p:animEffect transition="in" filter="wipe(up)">
                                      <p:cBhvr>
                                        <p:cTn id="26" dur="2000"/>
                                        <p:tgtEl>
                                          <p:spTgt spid="3">
                                            <p:txEl>
                                              <p:pRg st="4" end="4"/>
                                            </p:txEl>
                                          </p:spTgt>
                                        </p:tgtEl>
                                      </p:cBhvr>
                                    </p:animEffect>
                                  </p:childTnLst>
                                </p:cTn>
                              </p:par>
                            </p:childTnLst>
                          </p:cTn>
                        </p:par>
                        <p:par>
                          <p:cTn id="27" fill="hold">
                            <p:stCondLst>
                              <p:cond delay="4000"/>
                            </p:stCondLst>
                            <p:childTnLst>
                              <p:par>
                                <p:cTn id="28" presetID="22" presetClass="entr" presetSubtype="1" fill="hold" grpId="0" nodeType="afterEffect">
                                  <p:stCondLst>
                                    <p:cond delay="0"/>
                                  </p:stCondLst>
                                  <p:childTnLst>
                                    <p:set>
                                      <p:cBhvr>
                                        <p:cTn id="29" dur="1" fill="hold">
                                          <p:stCondLst>
                                            <p:cond delay="0"/>
                                          </p:stCondLst>
                                        </p:cTn>
                                        <p:tgtEl>
                                          <p:spTgt spid="3">
                                            <p:txEl>
                                              <p:pRg st="5" end="5"/>
                                            </p:txEl>
                                          </p:spTgt>
                                        </p:tgtEl>
                                        <p:attrNameLst>
                                          <p:attrName>style.visibility</p:attrName>
                                        </p:attrNameLst>
                                      </p:cBhvr>
                                      <p:to>
                                        <p:strVal val="visible"/>
                                      </p:to>
                                    </p:set>
                                    <p:animEffect transition="in" filter="wipe(up)">
                                      <p:cBhvr>
                                        <p:cTn id="30" dur="2000"/>
                                        <p:tgtEl>
                                          <p:spTgt spid="3">
                                            <p:txEl>
                                              <p:pRg st="5" end="5"/>
                                            </p:txEl>
                                          </p:spTgt>
                                        </p:tgtEl>
                                      </p:cBhvr>
                                    </p:animEffect>
                                  </p:childTnLst>
                                </p:cTn>
                              </p:par>
                            </p:childTnLst>
                          </p:cTn>
                        </p:par>
                        <p:par>
                          <p:cTn id="31" fill="hold">
                            <p:stCondLst>
                              <p:cond delay="6000"/>
                            </p:stCondLst>
                            <p:childTnLst>
                              <p:par>
                                <p:cTn id="32" presetID="22" presetClass="entr" presetSubtype="1" fill="hold" grpId="0" nodeType="afterEffect">
                                  <p:stCondLst>
                                    <p:cond delay="0"/>
                                  </p:stCondLst>
                                  <p:childTnLst>
                                    <p:set>
                                      <p:cBhvr>
                                        <p:cTn id="33" dur="1" fill="hold">
                                          <p:stCondLst>
                                            <p:cond delay="0"/>
                                          </p:stCondLst>
                                        </p:cTn>
                                        <p:tgtEl>
                                          <p:spTgt spid="3">
                                            <p:txEl>
                                              <p:pRg st="6" end="6"/>
                                            </p:txEl>
                                          </p:spTgt>
                                        </p:tgtEl>
                                        <p:attrNameLst>
                                          <p:attrName>style.visibility</p:attrName>
                                        </p:attrNameLst>
                                      </p:cBhvr>
                                      <p:to>
                                        <p:strVal val="visible"/>
                                      </p:to>
                                    </p:set>
                                    <p:animEffect transition="in" filter="wipe(up)">
                                      <p:cBhvr>
                                        <p:cTn id="34" dur="20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lum/>
          </a:blip>
          <a:srcRect/>
          <a:stretch>
            <a:fillRect/>
          </a:stretch>
        </a:blipFill>
        <a:effectLst/>
      </p:bgPr>
    </p:bg>
    <p:spTree>
      <p:nvGrpSpPr>
        <p:cNvPr id="1" name=""/>
        <p:cNvGrpSpPr/>
        <p:nvPr/>
      </p:nvGrpSpPr>
      <p:grpSpPr>
        <a:xfrm>
          <a:off x="0" y="0"/>
          <a:ext cx="0" cy="0"/>
          <a:chOff x="0" y="0"/>
          <a:chExt cx="0" cy="0"/>
        </a:xfrm>
      </p:grpSpPr>
      <p:sp>
        <p:nvSpPr>
          <p:cNvPr id="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solidFill>
                  <a:schemeClr val="tx2"/>
                </a:solidFill>
                <a:cs typeface="Arial" pitchFamily="34" charset="0"/>
              </a:rPr>
              <a:t>Cobertura de áreas comparativo con censos y conteos 1995-2005</a:t>
            </a:r>
            <a:endParaRPr lang="es-MX" dirty="0"/>
          </a:p>
        </p:txBody>
      </p:sp>
      <p:sp>
        <p:nvSpPr>
          <p:cNvPr id="3" name="2 Marcador de contenido"/>
          <p:cNvSpPr>
            <a:spLocks noGrp="1"/>
          </p:cNvSpPr>
          <p:nvPr>
            <p:ph idx="1"/>
          </p:nvPr>
        </p:nvSpPr>
        <p:spPr>
          <a:xfrm>
            <a:off x="411162" y="1812925"/>
            <a:ext cx="8459706" cy="4290992"/>
          </a:xfrm>
          <a:noFill/>
          <a:ln w="9525">
            <a:noFill/>
            <a:miter lim="800000"/>
            <a:headEnd/>
            <a:tailEnd/>
          </a:ln>
        </p:spPr>
        <p:txBody>
          <a:bodyPr vert="horz" wrap="square" lIns="91440" tIns="45720" rIns="91440" bIns="45720" numCol="1" anchor="t" anchorCtr="0" compatLnSpc="1">
            <a:prstTxWarp prst="textNoShape">
              <a:avLst/>
            </a:prstTxWarp>
          </a:bodyPr>
          <a:lstStyle/>
          <a:p>
            <a:pPr lvl="0">
              <a:spcBef>
                <a:spcPts val="2000"/>
              </a:spcBef>
            </a:pPr>
            <a:r>
              <a:rPr lang="es-MX" sz="2400" b="1" dirty="0" smtClean="0">
                <a:solidFill>
                  <a:schemeClr val="tx2"/>
                </a:solidFill>
                <a:latin typeface="Arial" pitchFamily="34" charset="0"/>
                <a:cs typeface="Arial" pitchFamily="34" charset="0"/>
              </a:rPr>
              <a:t>Conteo de 1995: 2 934 localidades no se logró acceder</a:t>
            </a:r>
          </a:p>
          <a:p>
            <a:pPr lvl="1">
              <a:spcBef>
                <a:spcPts val="600"/>
              </a:spcBef>
            </a:pPr>
            <a:r>
              <a:rPr lang="es-MX" sz="2000" b="1" dirty="0" smtClean="0">
                <a:solidFill>
                  <a:schemeClr val="tx2"/>
                </a:solidFill>
                <a:latin typeface="Arial" pitchFamily="34" charset="0"/>
                <a:cs typeface="Arial" pitchFamily="34" charset="0"/>
              </a:rPr>
              <a:t>Chiapas, con 2 797, debido principalmente a la presencia del Ejército Zapatista de Liberación Nacional (EZLN).</a:t>
            </a:r>
          </a:p>
          <a:p>
            <a:pPr lvl="0">
              <a:spcBef>
                <a:spcPts val="2000"/>
              </a:spcBef>
            </a:pPr>
            <a:r>
              <a:rPr lang="es-MX" sz="2400" b="1" dirty="0" smtClean="0">
                <a:solidFill>
                  <a:schemeClr val="tx2"/>
                </a:solidFill>
                <a:latin typeface="Arial" pitchFamily="34" charset="0"/>
                <a:cs typeface="Arial" pitchFamily="34" charset="0"/>
              </a:rPr>
              <a:t>Censo 2000: 962 localidades no cubiertas</a:t>
            </a:r>
          </a:p>
          <a:p>
            <a:pPr lvl="1">
              <a:spcBef>
                <a:spcPts val="600"/>
              </a:spcBef>
            </a:pPr>
            <a:r>
              <a:rPr lang="es-MX" sz="2000" b="1" dirty="0" smtClean="0">
                <a:solidFill>
                  <a:schemeClr val="tx2"/>
                </a:solidFill>
                <a:latin typeface="Arial" pitchFamily="34" charset="0"/>
                <a:cs typeface="Arial" pitchFamily="34" charset="0"/>
              </a:rPr>
              <a:t>Chiapas, con 588 </a:t>
            </a:r>
          </a:p>
          <a:p>
            <a:pPr lvl="0">
              <a:spcBef>
                <a:spcPts val="2000"/>
              </a:spcBef>
            </a:pPr>
            <a:r>
              <a:rPr lang="es-MX" sz="2400" b="1" dirty="0" smtClean="0">
                <a:solidFill>
                  <a:schemeClr val="tx2"/>
                </a:solidFill>
                <a:latin typeface="Arial" pitchFamily="34" charset="0"/>
                <a:cs typeface="Arial" pitchFamily="34" charset="0"/>
              </a:rPr>
              <a:t>Conteo 2005 : </a:t>
            </a:r>
            <a:r>
              <a:rPr lang="es-MX" sz="2400" b="1" smtClean="0">
                <a:solidFill>
                  <a:schemeClr val="tx2"/>
                </a:solidFill>
                <a:latin typeface="Arial" pitchFamily="34" charset="0"/>
                <a:cs typeface="Arial" pitchFamily="34" charset="0"/>
              </a:rPr>
              <a:t>1 480 </a:t>
            </a:r>
            <a:r>
              <a:rPr lang="es-MX" sz="2400" b="1" dirty="0" smtClean="0">
                <a:solidFill>
                  <a:schemeClr val="tx2"/>
                </a:solidFill>
                <a:latin typeface="Arial" pitchFamily="34" charset="0"/>
                <a:cs typeface="Arial" pitchFamily="34" charset="0"/>
              </a:rPr>
              <a:t>localidades no cubiertas </a:t>
            </a:r>
          </a:p>
          <a:p>
            <a:pPr lvl="1">
              <a:spcBef>
                <a:spcPts val="600"/>
              </a:spcBef>
            </a:pPr>
            <a:r>
              <a:rPr lang="es-MX" sz="2000" b="1" dirty="0" smtClean="0">
                <a:solidFill>
                  <a:schemeClr val="tx2"/>
                </a:solidFill>
                <a:latin typeface="Arial" pitchFamily="34" charset="0"/>
                <a:cs typeface="Arial" pitchFamily="34" charset="0"/>
              </a:rPr>
              <a:t>Chiapas, con 380</a:t>
            </a:r>
          </a:p>
          <a:p>
            <a:pPr lvl="1">
              <a:spcBef>
                <a:spcPts val="600"/>
              </a:spcBef>
            </a:pPr>
            <a:r>
              <a:rPr lang="es-MX" sz="2000" b="1" dirty="0" smtClean="0">
                <a:solidFill>
                  <a:schemeClr val="tx2"/>
                </a:solidFill>
                <a:latin typeface="Arial" pitchFamily="34" charset="0"/>
                <a:cs typeface="Arial" pitchFamily="34" charset="0"/>
              </a:rPr>
              <a:t>Quintana Roo, con 181</a:t>
            </a:r>
          </a:p>
          <a:p>
            <a:pPr lvl="1">
              <a:spcBef>
                <a:spcPts val="600"/>
              </a:spcBef>
            </a:pPr>
            <a:r>
              <a:rPr lang="es-MX" sz="2000" b="1" dirty="0" smtClean="0">
                <a:solidFill>
                  <a:schemeClr val="tx2"/>
                </a:solidFill>
                <a:latin typeface="Arial" pitchFamily="34" charset="0"/>
                <a:cs typeface="Arial" pitchFamily="34" charset="0"/>
              </a:rPr>
              <a:t>Tamaulipas, con 116</a:t>
            </a:r>
          </a:p>
          <a:p>
            <a:endParaRPr lang="es-MX" sz="2400" b="1" dirty="0">
              <a:solidFill>
                <a:schemeClr val="tx2"/>
              </a:solidFill>
              <a:latin typeface="Arial" pitchFamily="34" charset="0"/>
              <a:cs typeface="Arial" pitchFamily="34"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10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10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1000"/>
                                        <p:tgtEl>
                                          <p:spTgt spid="3">
                                            <p:txEl>
                                              <p:pRg st="2" end="2"/>
                                            </p:tx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wipe(up)">
                                      <p:cBhvr>
                                        <p:cTn id="18" dur="10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ipe(up)">
                                      <p:cBhvr>
                                        <p:cTn id="23" dur="1000"/>
                                        <p:tgtEl>
                                          <p:spTgt spid="3">
                                            <p:txEl>
                                              <p:pRg st="4" end="4"/>
                                            </p:txEl>
                                          </p:spTgt>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wipe(up)">
                                      <p:cBhvr>
                                        <p:cTn id="26" dur="1000"/>
                                        <p:tgtEl>
                                          <p:spTgt spid="3">
                                            <p:txEl>
                                              <p:pRg st="5" end="5"/>
                                            </p:txEl>
                                          </p:spTgt>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wipe(up)">
                                      <p:cBhvr>
                                        <p:cTn id="29" dur="1000"/>
                                        <p:tgtEl>
                                          <p:spTgt spid="3">
                                            <p:txEl>
                                              <p:pRg st="6" end="6"/>
                                            </p:txEl>
                                          </p:spTgt>
                                        </p:tgtEl>
                                      </p:cBhvr>
                                    </p:animEffect>
                                  </p:childTnLst>
                                </p:cTn>
                              </p:par>
                              <p:par>
                                <p:cTn id="30" presetID="22" presetClass="entr" presetSubtype="1"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wipe(up)">
                                      <p:cBhvr>
                                        <p:cTn id="32" dur="1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Collage_entrev.png"/>
          <p:cNvPicPr>
            <a:picLocks noChangeAspect="1"/>
          </p:cNvPicPr>
          <p:nvPr/>
        </p:nvPicPr>
        <p:blipFill>
          <a:blip r:embed="rId2" cstate="print"/>
          <a:stretch>
            <a:fillRect/>
          </a:stretch>
        </p:blipFill>
        <p:spPr>
          <a:xfrm>
            <a:off x="230760" y="4866712"/>
            <a:ext cx="8679305" cy="1333241"/>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Resultados del levantamiento</a:t>
            </a:r>
            <a:br>
              <a:rPr lang="es-MX" dirty="0" smtClean="0"/>
            </a:br>
            <a:r>
              <a:rPr lang="es-MX" dirty="0" smtClean="0"/>
              <a:t>viviendas sin respuesta 2010</a:t>
            </a:r>
            <a:endParaRPr lang="es-ES" dirty="0" smtClean="0"/>
          </a:p>
        </p:txBody>
      </p:sp>
      <p:sp>
        <p:nvSpPr>
          <p:cNvPr id="15363" name="2 Marcador de contenido"/>
          <p:cNvSpPr>
            <a:spLocks noGrp="1"/>
          </p:cNvSpPr>
          <p:nvPr>
            <p:ph idx="1"/>
          </p:nvPr>
        </p:nvSpPr>
        <p:spPr>
          <a:xfrm>
            <a:off x="411162" y="1626433"/>
            <a:ext cx="8382001" cy="4499730"/>
          </a:xfrm>
          <a:noFill/>
          <a:ln w="9525">
            <a:noFill/>
            <a:miter lim="800000"/>
            <a:headEnd/>
            <a:tailEnd/>
          </a:ln>
        </p:spPr>
        <p:txBody>
          <a:bodyPr vert="horz" wrap="square" lIns="91440" tIns="45720" rIns="91440" bIns="45720" numCol="1" anchor="t" anchorCtr="0" compatLnSpc="1">
            <a:prstTxWarp prst="textNoShape">
              <a:avLst/>
            </a:prstTxWarp>
          </a:bodyPr>
          <a:lstStyle/>
          <a:p>
            <a:pPr marL="360363" indent="-360363">
              <a:spcBef>
                <a:spcPts val="0"/>
              </a:spcBef>
            </a:pPr>
            <a:r>
              <a:rPr lang="es-MX" sz="2400" b="1" dirty="0" smtClean="0">
                <a:solidFill>
                  <a:schemeClr val="tx2"/>
                </a:solidFill>
                <a:latin typeface="Arial" pitchFamily="34" charset="0"/>
                <a:cs typeface="Arial" pitchFamily="34" charset="0"/>
              </a:rPr>
              <a:t>Se logró censar 98.4% de las viviendas habitadas del país y en 1.6% no se obtuvo respuesta.</a:t>
            </a:r>
          </a:p>
          <a:p>
            <a:pPr>
              <a:spcBef>
                <a:spcPts val="0"/>
              </a:spcBef>
            </a:pPr>
            <a:endParaRPr lang="es-MX" sz="2400" b="1" dirty="0" smtClean="0">
              <a:solidFill>
                <a:schemeClr val="tx2"/>
              </a:solidFill>
              <a:latin typeface="Arial" pitchFamily="34" charset="0"/>
              <a:cs typeface="Arial" pitchFamily="34" charset="0"/>
            </a:endParaRPr>
          </a:p>
          <a:p>
            <a:pPr>
              <a:spcBef>
                <a:spcPts val="0"/>
              </a:spcBef>
              <a:buNone/>
            </a:pPr>
            <a:r>
              <a:rPr lang="es-MX" sz="2400" b="1" dirty="0" smtClean="0">
                <a:solidFill>
                  <a:schemeClr val="tx2"/>
                </a:solidFill>
                <a:latin typeface="Arial" pitchFamily="34" charset="0"/>
                <a:cs typeface="Arial" pitchFamily="34" charset="0"/>
              </a:rPr>
              <a:t>Entidades federativas con mayor respuesta:</a:t>
            </a:r>
          </a:p>
          <a:p>
            <a:pPr>
              <a:spcBef>
                <a:spcPts val="0"/>
              </a:spcBef>
              <a:buNone/>
            </a:pPr>
            <a:endParaRPr lang="es-MX" sz="2400" b="1" dirty="0" smtClean="0">
              <a:solidFill>
                <a:schemeClr val="tx2"/>
              </a:solidFill>
              <a:latin typeface="Arial" pitchFamily="34" charset="0"/>
              <a:cs typeface="Arial" pitchFamily="34" charset="0"/>
            </a:endParaRPr>
          </a:p>
          <a:p>
            <a:pPr>
              <a:spcBef>
                <a:spcPts val="0"/>
              </a:spcBef>
            </a:pPr>
            <a:r>
              <a:rPr lang="es-MX" sz="2400" b="1" dirty="0" smtClean="0">
                <a:solidFill>
                  <a:schemeClr val="tx2"/>
                </a:solidFill>
                <a:latin typeface="Arial" pitchFamily="34" charset="0"/>
                <a:cs typeface="Arial" pitchFamily="34" charset="0"/>
              </a:rPr>
              <a:t>Aguascalientes y Sinaloa, con 99.6%, </a:t>
            </a:r>
            <a:br>
              <a:rPr lang="es-MX" sz="2400" b="1" dirty="0" smtClean="0">
                <a:solidFill>
                  <a:schemeClr val="tx2"/>
                </a:solidFill>
                <a:latin typeface="Arial" pitchFamily="34" charset="0"/>
                <a:cs typeface="Arial" pitchFamily="34" charset="0"/>
              </a:rPr>
            </a:br>
            <a:r>
              <a:rPr lang="es-MX" sz="2400" b="1" dirty="0" smtClean="0">
                <a:solidFill>
                  <a:schemeClr val="tx2"/>
                </a:solidFill>
                <a:latin typeface="Arial" pitchFamily="34" charset="0"/>
                <a:cs typeface="Arial" pitchFamily="34" charset="0"/>
              </a:rPr>
              <a:t>Guerrero, Tlaxcala y Yucatán, con 99.4%</a:t>
            </a:r>
          </a:p>
          <a:p>
            <a:pPr>
              <a:spcBef>
                <a:spcPts val="0"/>
              </a:spcBef>
            </a:pPr>
            <a:endParaRPr lang="es-MX" sz="2400" b="1" dirty="0" smtClean="0">
              <a:solidFill>
                <a:schemeClr val="tx2"/>
              </a:solidFill>
              <a:latin typeface="Arial" pitchFamily="34" charset="0"/>
              <a:cs typeface="Arial" pitchFamily="34" charset="0"/>
            </a:endParaRPr>
          </a:p>
          <a:p>
            <a:pPr>
              <a:spcBef>
                <a:spcPts val="0"/>
              </a:spcBef>
              <a:buNone/>
            </a:pPr>
            <a:r>
              <a:rPr lang="es-MX" sz="2400" b="1" dirty="0" smtClean="0">
                <a:solidFill>
                  <a:schemeClr val="tx2"/>
                </a:solidFill>
                <a:latin typeface="Arial" pitchFamily="34" charset="0"/>
                <a:cs typeface="Arial" pitchFamily="34" charset="0"/>
              </a:rPr>
              <a:t>Entidades federativas con menor respuesta:</a:t>
            </a:r>
          </a:p>
          <a:p>
            <a:pPr>
              <a:spcBef>
                <a:spcPts val="0"/>
              </a:spcBef>
            </a:pPr>
            <a:endParaRPr lang="es-MX" sz="2400" b="1" dirty="0" smtClean="0">
              <a:solidFill>
                <a:schemeClr val="tx2"/>
              </a:solidFill>
              <a:latin typeface="Arial" pitchFamily="34" charset="0"/>
              <a:cs typeface="Arial" pitchFamily="34" charset="0"/>
            </a:endParaRPr>
          </a:p>
          <a:p>
            <a:pPr>
              <a:spcBef>
                <a:spcPts val="0"/>
              </a:spcBef>
            </a:pPr>
            <a:r>
              <a:rPr lang="es-MX" sz="2400" b="1" dirty="0" smtClean="0">
                <a:solidFill>
                  <a:schemeClr val="tx2"/>
                </a:solidFill>
                <a:latin typeface="Arial" pitchFamily="34" charset="0"/>
                <a:cs typeface="Arial" pitchFamily="34" charset="0"/>
              </a:rPr>
              <a:t>Tamaulipas (96.3%) y Chihuahua (96.5%)</a:t>
            </a:r>
          </a:p>
          <a:p>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childTnLst>
                                </p:cTn>
                              </p:par>
                            </p:childTnLst>
                          </p:cTn>
                        </p:par>
                        <p:par>
                          <p:cTn id="8" fill="hold">
                            <p:stCondLst>
                              <p:cond delay="2000"/>
                            </p:stCondLst>
                            <p:childTnLst>
                              <p:par>
                                <p:cTn id="9" presetID="22" presetClass="entr" presetSubtype="1" fill="hold" grpId="0" nodeType="afterEffect">
                                  <p:stCondLst>
                                    <p:cond delay="0"/>
                                  </p:stCondLst>
                                  <p:childTnLst>
                                    <p:set>
                                      <p:cBhvr>
                                        <p:cTn id="10" dur="1" fill="hold">
                                          <p:stCondLst>
                                            <p:cond delay="0"/>
                                          </p:stCondLst>
                                        </p:cTn>
                                        <p:tgtEl>
                                          <p:spTgt spid="15363">
                                            <p:txEl>
                                              <p:pRg st="0" end="0"/>
                                            </p:txEl>
                                          </p:spTgt>
                                        </p:tgtEl>
                                        <p:attrNameLst>
                                          <p:attrName>style.visibility</p:attrName>
                                        </p:attrNameLst>
                                      </p:cBhvr>
                                      <p:to>
                                        <p:strVal val="visible"/>
                                      </p:to>
                                    </p:set>
                                    <p:animEffect transition="in" filter="wipe(up)">
                                      <p:cBhvr>
                                        <p:cTn id="11" dur="1000"/>
                                        <p:tgtEl>
                                          <p:spTgt spid="1536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5363">
                                            <p:txEl>
                                              <p:pRg st="2" end="2"/>
                                            </p:txEl>
                                          </p:spTgt>
                                        </p:tgtEl>
                                        <p:attrNameLst>
                                          <p:attrName>style.visibility</p:attrName>
                                        </p:attrNameLst>
                                      </p:cBhvr>
                                      <p:to>
                                        <p:strVal val="visible"/>
                                      </p:to>
                                    </p:set>
                                    <p:animEffect transition="in" filter="wipe(up)">
                                      <p:cBhvr>
                                        <p:cTn id="16" dur="1000"/>
                                        <p:tgtEl>
                                          <p:spTgt spid="15363">
                                            <p:txEl>
                                              <p:pRg st="2" end="2"/>
                                            </p:txEl>
                                          </p:spTgt>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15363">
                                            <p:txEl>
                                              <p:pRg st="4" end="4"/>
                                            </p:txEl>
                                          </p:spTgt>
                                        </p:tgtEl>
                                        <p:attrNameLst>
                                          <p:attrName>style.visibility</p:attrName>
                                        </p:attrNameLst>
                                      </p:cBhvr>
                                      <p:to>
                                        <p:strVal val="visible"/>
                                      </p:to>
                                    </p:set>
                                    <p:animEffect transition="in" filter="wipe(up)">
                                      <p:cBhvr>
                                        <p:cTn id="20" dur="1000"/>
                                        <p:tgtEl>
                                          <p:spTgt spid="15363">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5363">
                                            <p:txEl>
                                              <p:pRg st="6" end="6"/>
                                            </p:txEl>
                                          </p:spTgt>
                                        </p:tgtEl>
                                        <p:attrNameLst>
                                          <p:attrName>style.visibility</p:attrName>
                                        </p:attrNameLst>
                                      </p:cBhvr>
                                      <p:to>
                                        <p:strVal val="visible"/>
                                      </p:to>
                                    </p:set>
                                    <p:animEffect transition="in" filter="wipe(up)">
                                      <p:cBhvr>
                                        <p:cTn id="25" dur="1000"/>
                                        <p:tgtEl>
                                          <p:spTgt spid="15363">
                                            <p:txEl>
                                              <p:pRg st="6" end="6"/>
                                            </p:txEl>
                                          </p:spTgt>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15363">
                                            <p:txEl>
                                              <p:pRg st="8" end="8"/>
                                            </p:txEl>
                                          </p:spTgt>
                                        </p:tgtEl>
                                        <p:attrNameLst>
                                          <p:attrName>style.visibility</p:attrName>
                                        </p:attrNameLst>
                                      </p:cBhvr>
                                      <p:to>
                                        <p:strVal val="visible"/>
                                      </p:to>
                                    </p:set>
                                    <p:animEffect transition="in" filter="wipe(up)">
                                      <p:cBhvr>
                                        <p:cTn id="29" dur="1000"/>
                                        <p:tgtEl>
                                          <p:spTgt spid="1536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5 Gráfico"/>
          <p:cNvGraphicFramePr/>
          <p:nvPr/>
        </p:nvGraphicFramePr>
        <p:xfrm>
          <a:off x="411163" y="1181100"/>
          <a:ext cx="8382000" cy="509778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4 Gráfico"/>
          <p:cNvGraphicFramePr/>
          <p:nvPr/>
        </p:nvGraphicFramePr>
        <p:xfrm>
          <a:off x="411163" y="1181100"/>
          <a:ext cx="8382000" cy="50977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3 Gráfico"/>
          <p:cNvGraphicFramePr/>
          <p:nvPr/>
        </p:nvGraphicFramePr>
        <p:xfrm>
          <a:off x="411163" y="1181100"/>
          <a:ext cx="8382000" cy="5097780"/>
        </p:xfrm>
        <a:graphic>
          <a:graphicData uri="http://schemas.openxmlformats.org/drawingml/2006/chart">
            <c:chart xmlns:c="http://schemas.openxmlformats.org/drawingml/2006/chart" xmlns:r="http://schemas.openxmlformats.org/officeDocument/2006/relationships" r:id="rId4"/>
          </a:graphicData>
        </a:graphic>
      </p:graphicFrame>
      <p:sp>
        <p:nvSpPr>
          <p:cNvPr id="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solidFill>
                  <a:schemeClr val="tx2"/>
                </a:solidFill>
                <a:cs typeface="Arial" pitchFamily="34" charset="0"/>
              </a:rPr>
              <a:t>Porcentaje de viviendas </a:t>
            </a:r>
            <a:br>
              <a:rPr lang="es-MX" dirty="0" smtClean="0">
                <a:solidFill>
                  <a:schemeClr val="tx2"/>
                </a:solidFill>
                <a:cs typeface="Arial" pitchFamily="34" charset="0"/>
              </a:rPr>
            </a:br>
            <a:r>
              <a:rPr lang="es-MX" dirty="0" smtClean="0">
                <a:solidFill>
                  <a:schemeClr val="tx2"/>
                </a:solidFill>
                <a:cs typeface="Arial" pitchFamily="34" charset="0"/>
              </a:rPr>
              <a:t>sin </a:t>
            </a:r>
            <a:r>
              <a:rPr lang="es-MX" dirty="0" smtClean="0">
                <a:solidFill>
                  <a:schemeClr val="tx2"/>
                </a:solidFill>
                <a:cs typeface="Arial" pitchFamily="34" charset="0"/>
              </a:rPr>
              <a:t>respuesta 2000, 2005 y 2010</a:t>
            </a:r>
            <a:endParaRPr lang="es-MX" dirty="0"/>
          </a:p>
        </p:txBody>
      </p:sp>
      <p:sp>
        <p:nvSpPr>
          <p:cNvPr id="8" name="7 CuadroTexto"/>
          <p:cNvSpPr txBox="1"/>
          <p:nvPr/>
        </p:nvSpPr>
        <p:spPr>
          <a:xfrm>
            <a:off x="6395651" y="3144644"/>
            <a:ext cx="2397512" cy="369332"/>
          </a:xfrm>
          <a:prstGeom prst="rect">
            <a:avLst/>
          </a:prstGeom>
          <a:noFill/>
        </p:spPr>
        <p:txBody>
          <a:bodyPr wrap="square" rtlCol="0">
            <a:spAutoFit/>
          </a:bodyPr>
          <a:lstStyle/>
          <a:p>
            <a:pPr algn="ctr"/>
            <a:r>
              <a:rPr lang="es-MX" b="1" dirty="0" smtClean="0">
                <a:solidFill>
                  <a:schemeClr val="tx2"/>
                </a:solidFill>
              </a:rPr>
              <a:t>2000</a:t>
            </a:r>
            <a:endParaRPr lang="es-MX" b="1" dirty="0">
              <a:solidFill>
                <a:schemeClr val="tx2"/>
              </a:solidFill>
            </a:endParaRPr>
          </a:p>
        </p:txBody>
      </p:sp>
      <p:sp>
        <p:nvSpPr>
          <p:cNvPr id="9" name="8 CuadroTexto"/>
          <p:cNvSpPr txBox="1"/>
          <p:nvPr/>
        </p:nvSpPr>
        <p:spPr>
          <a:xfrm>
            <a:off x="6395651" y="3140927"/>
            <a:ext cx="2397512" cy="369332"/>
          </a:xfrm>
          <a:prstGeom prst="rect">
            <a:avLst/>
          </a:prstGeom>
          <a:noFill/>
        </p:spPr>
        <p:txBody>
          <a:bodyPr wrap="square" rtlCol="0">
            <a:spAutoFit/>
          </a:bodyPr>
          <a:lstStyle/>
          <a:p>
            <a:pPr algn="ctr"/>
            <a:r>
              <a:rPr lang="es-MX" b="1" dirty="0" smtClean="0">
                <a:solidFill>
                  <a:srgbClr val="9BBB59"/>
                </a:solidFill>
                <a:effectLst>
                  <a:outerShdw blurRad="38100" dist="38100" dir="2700000" algn="tl">
                    <a:srgbClr val="000000">
                      <a:alpha val="43137"/>
                    </a:srgbClr>
                  </a:outerShdw>
                </a:effectLst>
              </a:rPr>
              <a:t>2005</a:t>
            </a:r>
            <a:endParaRPr lang="es-MX" b="1" dirty="0">
              <a:solidFill>
                <a:srgbClr val="9BBB59"/>
              </a:solidFill>
              <a:effectLst>
                <a:outerShdw blurRad="38100" dist="38100" dir="2700000" algn="tl">
                  <a:srgbClr val="000000">
                    <a:alpha val="43137"/>
                  </a:srgbClr>
                </a:outerShdw>
              </a:effectLst>
            </a:endParaRPr>
          </a:p>
        </p:txBody>
      </p:sp>
      <p:sp>
        <p:nvSpPr>
          <p:cNvPr id="10" name="9 CuadroTexto"/>
          <p:cNvSpPr txBox="1"/>
          <p:nvPr/>
        </p:nvSpPr>
        <p:spPr>
          <a:xfrm>
            <a:off x="6395651" y="3137210"/>
            <a:ext cx="2397512" cy="369332"/>
          </a:xfrm>
          <a:prstGeom prst="rect">
            <a:avLst/>
          </a:prstGeom>
          <a:noFill/>
        </p:spPr>
        <p:txBody>
          <a:bodyPr wrap="square" rtlCol="0">
            <a:spAutoFit/>
          </a:bodyPr>
          <a:lstStyle/>
          <a:p>
            <a:pPr algn="ctr"/>
            <a:r>
              <a:rPr lang="es-MX" b="1" dirty="0" smtClean="0">
                <a:solidFill>
                  <a:srgbClr val="4BACC6"/>
                </a:solidFill>
                <a:effectLst>
                  <a:outerShdw blurRad="38100" dist="38100" dir="2700000" algn="tl">
                    <a:srgbClr val="000000">
                      <a:alpha val="43137"/>
                    </a:srgbClr>
                  </a:outerShdw>
                </a:effectLst>
              </a:rPr>
              <a:t>2010</a:t>
            </a:r>
            <a:endParaRPr lang="es-MX" b="1" dirty="0">
              <a:solidFill>
                <a:srgbClr val="4BACC6"/>
              </a:solidFill>
              <a:effectLst>
                <a:outerShdw blurRad="38100" dist="38100" dir="2700000" algn="tl">
                  <a:srgbClr val="000000">
                    <a:alpha val="43137"/>
                  </a:srgbClr>
                </a:outerShdw>
              </a:effectLst>
            </a:endParaRPr>
          </a:p>
        </p:txBody>
      </p:sp>
      <p:sp>
        <p:nvSpPr>
          <p:cNvPr id="11" name="10 CuadroTexto"/>
          <p:cNvSpPr txBox="1"/>
          <p:nvPr/>
        </p:nvSpPr>
        <p:spPr>
          <a:xfrm>
            <a:off x="1940312" y="6077414"/>
            <a:ext cx="6411951" cy="246221"/>
          </a:xfrm>
          <a:prstGeom prst="rect">
            <a:avLst/>
          </a:prstGeom>
          <a:noFill/>
        </p:spPr>
        <p:txBody>
          <a:bodyPr wrap="square" rtlCol="0">
            <a:spAutoFit/>
          </a:bodyPr>
          <a:lstStyle/>
          <a:p>
            <a:pPr algn="ctr"/>
            <a:r>
              <a:rPr lang="es-MX" sz="1000" b="1" dirty="0" smtClean="0"/>
              <a:t>Porcentaje</a:t>
            </a:r>
            <a:endParaRPr lang="es-MX" sz="1000" b="1" dirty="0"/>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animEffect transition="in" filter="fade">
                                      <p:cBhvr>
                                        <p:cTn id="9" dur="10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xit" presetSubtype="0" fill="hold" grpId="1" nodeType="clickEffect">
                                  <p:stCondLst>
                                    <p:cond delay="0"/>
                                  </p:stCondLst>
                                  <p:childTnLst>
                                    <p:animEffect transition="out" filter="fade">
                                      <p:cBhvr>
                                        <p:cTn id="13" dur="3000"/>
                                        <p:tgtEl>
                                          <p:spTgt spid="5"/>
                                        </p:tgtEl>
                                      </p:cBhvr>
                                    </p:animEffect>
                                    <p:set>
                                      <p:cBhvr>
                                        <p:cTn id="14" dur="1" fill="hold">
                                          <p:stCondLst>
                                            <p:cond delay="2999"/>
                                          </p:stCondLst>
                                        </p:cTn>
                                        <p:tgtEl>
                                          <p:spTgt spid="5"/>
                                        </p:tgtEl>
                                        <p:attrNameLst>
                                          <p:attrName>style.visibility</p:attrName>
                                        </p:attrNameLst>
                                      </p:cBhvr>
                                      <p:to>
                                        <p:strVal val="hidden"/>
                                      </p:to>
                                    </p:set>
                                  </p:childTnLst>
                                </p:cTn>
                              </p:par>
                              <p:par>
                                <p:cTn id="15" presetID="10" presetClass="exit" presetSubtype="0" fill="hold" grpId="1" nodeType="withEffect">
                                  <p:stCondLst>
                                    <p:cond delay="0"/>
                                  </p:stCondLst>
                                  <p:childTnLst>
                                    <p:animEffect transition="out" filter="fade">
                                      <p:cBhvr>
                                        <p:cTn id="16" dur="2000"/>
                                        <p:tgtEl>
                                          <p:spTgt spid="8"/>
                                        </p:tgtEl>
                                      </p:cBhvr>
                                    </p:animEffect>
                                    <p:set>
                                      <p:cBhvr>
                                        <p:cTn id="17" dur="1" fill="hold">
                                          <p:stCondLst>
                                            <p:cond delay="1999"/>
                                          </p:stCondLst>
                                        </p:cTn>
                                        <p:tgtEl>
                                          <p:spTgt spid="8"/>
                                        </p:tgtEl>
                                        <p:attrNameLst>
                                          <p:attrName>style.visibility</p:attrName>
                                        </p:attrNameLst>
                                      </p:cBhvr>
                                      <p:to>
                                        <p:strVal val="hidden"/>
                                      </p:to>
                                    </p:se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00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10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3000"/>
                                        <p:tgtEl>
                                          <p:spTgt spid="4"/>
                                        </p:tgtEl>
                                      </p:cBhvr>
                                    </p:animEffect>
                                    <p:set>
                                      <p:cBhvr>
                                        <p:cTn id="28" dur="1" fill="hold">
                                          <p:stCondLst>
                                            <p:cond delay="2999"/>
                                          </p:stCondLst>
                                        </p:cTn>
                                        <p:tgtEl>
                                          <p:spTgt spid="4"/>
                                        </p:tgtEl>
                                        <p:attrNameLst>
                                          <p:attrName>style.visibility</p:attrName>
                                        </p:attrNameLst>
                                      </p:cBhvr>
                                      <p:to>
                                        <p:strVal val="hidden"/>
                                      </p:to>
                                    </p:set>
                                  </p:childTnLst>
                                </p:cTn>
                              </p:par>
                              <p:par>
                                <p:cTn id="29" presetID="10" presetClass="exit" presetSubtype="0" fill="hold" grpId="1" nodeType="withEffect">
                                  <p:stCondLst>
                                    <p:cond delay="0"/>
                                  </p:stCondLst>
                                  <p:childTnLst>
                                    <p:animEffect transition="out" filter="fade">
                                      <p:cBhvr>
                                        <p:cTn id="30" dur="2000"/>
                                        <p:tgtEl>
                                          <p:spTgt spid="9"/>
                                        </p:tgtEl>
                                      </p:cBhvr>
                                    </p:animEffect>
                                    <p:set>
                                      <p:cBhvr>
                                        <p:cTn id="31" dur="1" fill="hold">
                                          <p:stCondLst>
                                            <p:cond delay="1999"/>
                                          </p:stCondLst>
                                        </p:cTn>
                                        <p:tgtEl>
                                          <p:spTgt spid="9"/>
                                        </p:tgtEl>
                                        <p:attrNameLst>
                                          <p:attrName>style.visibility</p:attrName>
                                        </p:attrNameLst>
                                      </p:cBhvr>
                                      <p:to>
                                        <p:strVal val="hidden"/>
                                      </p:to>
                                    </p:set>
                                  </p:childTnLst>
                                </p:cTn>
                              </p:par>
                              <p:par>
                                <p:cTn id="32" presetID="10"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2000"/>
                                        <p:tgtEl>
                                          <p:spTgt spid="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5" grpId="0">
        <p:bldAsOne/>
      </p:bldGraphic>
      <p:bldGraphic spid="5" grpId="1">
        <p:bldAsOne/>
      </p:bldGraphic>
      <p:bldGraphic spid="4" grpId="0">
        <p:bldAsOne/>
      </p:bldGraphic>
      <p:bldGraphic spid="4" grpId="1">
        <p:bldAsOne/>
      </p:bldGraphic>
      <p:bldP spid="8" grpId="0"/>
      <p:bldP spid="8" grpId="1"/>
      <p:bldP spid="9" grpId="0"/>
      <p:bldP spid="9" grpId="1"/>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ctrTitle"/>
          </p:nvPr>
        </p:nvSpPr>
        <p:spPr>
          <a:xfrm>
            <a:off x="411163" y="2047875"/>
            <a:ext cx="8382000" cy="3448050"/>
          </a:xfrm>
        </p:spPr>
        <p:txBody>
          <a:bodyPr>
            <a:no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a:spcBef>
                <a:spcPts val="3000"/>
              </a:spcBef>
              <a:defRPr/>
            </a:pPr>
            <a: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t>Resultados preliminares </a:t>
            </a:r>
            <a:b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br>
            <a: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t>censo 2010</a:t>
            </a:r>
            <a:endParaRPr cap="all">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Resultados preliminares</a:t>
            </a:r>
            <a:br>
              <a:rPr lang="es-ES" dirty="0" smtClean="0"/>
            </a:br>
            <a:r>
              <a:rPr lang="es-ES" dirty="0" smtClean="0"/>
              <a:t>Censo 2010</a:t>
            </a:r>
          </a:p>
        </p:txBody>
      </p:sp>
      <p:sp>
        <p:nvSpPr>
          <p:cNvPr id="15363" name="2 Marcador de contenido"/>
          <p:cNvSpPr>
            <a:spLocks noGrp="1"/>
          </p:cNvSpPr>
          <p:nvPr>
            <p:ph idx="1"/>
          </p:nvPr>
        </p:nvSpPr>
        <p:spPr>
          <a:xfrm>
            <a:off x="411163" y="1698171"/>
            <a:ext cx="8381999" cy="3438373"/>
          </a:xfrm>
        </p:spPr>
        <p:txBody>
          <a:bodyPr/>
          <a:lstStyle/>
          <a:p>
            <a:pPr marL="0" indent="0">
              <a:lnSpc>
                <a:spcPct val="140000"/>
              </a:lnSpc>
              <a:spcBef>
                <a:spcPts val="1200"/>
              </a:spcBef>
              <a:buNone/>
            </a:pPr>
            <a:r>
              <a:rPr lang="es-MX" sz="2400" b="1" dirty="0" smtClean="0">
                <a:solidFill>
                  <a:schemeClr val="tx2"/>
                </a:solidFill>
                <a:latin typeface="Arial" pitchFamily="34" charset="0"/>
                <a:cs typeface="Arial" pitchFamily="34" charset="0"/>
              </a:rPr>
              <a:t>Por primera ocasión en la historia censal mexicana, se presentan los resultados preliminares directamente de la captura de cuestionarios, realizada en las oficinas municipales que estableció el INEGI en todo el país.</a:t>
            </a:r>
            <a:endParaRPr lang="es-ES" sz="2400" b="1" dirty="0" smtClean="0">
              <a:latin typeface="Arial" pitchFamily="34" charset="0"/>
              <a:cs typeface="Arial" pitchFamily="34" charset="0"/>
            </a:endParaRPr>
          </a:p>
          <a:p>
            <a:pPr marL="0" indent="0">
              <a:lnSpc>
                <a:spcPct val="150000"/>
              </a:lnSpc>
              <a:buNone/>
            </a:pPr>
            <a:endParaRPr lang="es-ES" b="1" dirty="0" smtClean="0">
              <a:latin typeface="Arial" pitchFamily="34" charset="0"/>
              <a:cs typeface="Arial" pitchFamily="34" charset="0"/>
            </a:endParaRPr>
          </a:p>
        </p:txBody>
      </p:sp>
      <p:pic>
        <p:nvPicPr>
          <p:cNvPr id="4" name="3 Imagen" descr="Entrev_rural_urbano.png"/>
          <p:cNvPicPr>
            <a:picLocks noChangeAspect="1"/>
          </p:cNvPicPr>
          <p:nvPr/>
        </p:nvPicPr>
        <p:blipFill>
          <a:blip r:embed="rId2" cstate="print"/>
          <a:stretch>
            <a:fillRect/>
          </a:stretch>
        </p:blipFill>
        <p:spPr>
          <a:xfrm>
            <a:off x="0" y="4802825"/>
            <a:ext cx="9144000" cy="140462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15363">
                                            <p:txEl>
                                              <p:pRg st="0" end="0"/>
                                            </p:txEl>
                                          </p:spTgt>
                                        </p:tgtEl>
                                        <p:attrNameLst>
                                          <p:attrName>style.visibility</p:attrName>
                                        </p:attrNameLst>
                                      </p:cBhvr>
                                      <p:to>
                                        <p:strVal val="visible"/>
                                      </p:to>
                                    </p:set>
                                    <p:animEffect transition="in" filter="fade">
                                      <p:cBhvr>
                                        <p:cTn id="11" dur="1000"/>
                                        <p:tgtEl>
                                          <p:spTgt spid="1536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Resultados preliminares</a:t>
            </a:r>
            <a:br>
              <a:rPr lang="es-ES" dirty="0" smtClean="0"/>
            </a:br>
            <a:r>
              <a:rPr lang="es-ES" dirty="0" smtClean="0"/>
              <a:t>Censo 2010</a:t>
            </a:r>
          </a:p>
        </p:txBody>
      </p:sp>
      <p:sp>
        <p:nvSpPr>
          <p:cNvPr id="15363" name="2 Marcador de contenido"/>
          <p:cNvSpPr>
            <a:spLocks noGrp="1"/>
          </p:cNvSpPr>
          <p:nvPr>
            <p:ph idx="1"/>
          </p:nvPr>
        </p:nvSpPr>
        <p:spPr>
          <a:xfrm>
            <a:off x="906905" y="1274225"/>
            <a:ext cx="7886257" cy="4915550"/>
          </a:xfrm>
        </p:spPr>
        <p:txBody>
          <a:bodyPr/>
          <a:lstStyle/>
          <a:p>
            <a:pPr>
              <a:buNone/>
            </a:pPr>
            <a:r>
              <a:rPr lang="es-MX" sz="2400" b="1" dirty="0" smtClean="0">
                <a:solidFill>
                  <a:schemeClr val="tx2"/>
                </a:solidFill>
                <a:latin typeface="Arial" pitchFamily="34" charset="0"/>
                <a:cs typeface="Arial" pitchFamily="34" charset="0"/>
              </a:rPr>
              <a:t>Cifras preliminares: </a:t>
            </a:r>
          </a:p>
          <a:p>
            <a:r>
              <a:rPr lang="es-MX" sz="2400" b="1" dirty="0" smtClean="0">
                <a:solidFill>
                  <a:schemeClr val="tx2"/>
                </a:solidFill>
                <a:latin typeface="Arial" pitchFamily="34" charset="0"/>
                <a:cs typeface="Arial" pitchFamily="34" charset="0"/>
              </a:rPr>
              <a:t>Población total</a:t>
            </a:r>
          </a:p>
          <a:p>
            <a:r>
              <a:rPr lang="es-MX" sz="2400" b="1" dirty="0" smtClean="0">
                <a:solidFill>
                  <a:schemeClr val="tx2"/>
                </a:solidFill>
                <a:latin typeface="Arial" pitchFamily="34" charset="0"/>
                <a:cs typeface="Arial" pitchFamily="34" charset="0"/>
              </a:rPr>
              <a:t>Número de mujeres y hombres </a:t>
            </a:r>
          </a:p>
          <a:p>
            <a:r>
              <a:rPr lang="es-MX" sz="2400" b="1" dirty="0" smtClean="0">
                <a:solidFill>
                  <a:schemeClr val="tx2"/>
                </a:solidFill>
                <a:latin typeface="Arial" pitchFamily="34" charset="0"/>
                <a:cs typeface="Arial" pitchFamily="34" charset="0"/>
              </a:rPr>
              <a:t>Número de hombres por cada 100 mujeres </a:t>
            </a:r>
          </a:p>
          <a:p>
            <a:r>
              <a:rPr lang="es-MX" sz="2400" b="1" dirty="0" smtClean="0">
                <a:solidFill>
                  <a:schemeClr val="tx2"/>
                </a:solidFill>
                <a:latin typeface="Arial" pitchFamily="34" charset="0"/>
                <a:cs typeface="Arial" pitchFamily="34" charset="0"/>
              </a:rPr>
              <a:t>Densidad de población</a:t>
            </a:r>
          </a:p>
          <a:p>
            <a:r>
              <a:rPr lang="es-MX" sz="2400" b="1" dirty="0" smtClean="0">
                <a:solidFill>
                  <a:schemeClr val="tx2"/>
                </a:solidFill>
                <a:latin typeface="Arial" pitchFamily="34" charset="0"/>
                <a:cs typeface="Arial" pitchFamily="34" charset="0"/>
              </a:rPr>
              <a:t>Viviendas habitadas </a:t>
            </a:r>
          </a:p>
          <a:p>
            <a:pPr marL="0" indent="0">
              <a:spcBef>
                <a:spcPts val="2000"/>
              </a:spcBef>
              <a:buNone/>
            </a:pPr>
            <a:r>
              <a:rPr lang="es-MX" sz="2400" b="1" dirty="0" smtClean="0">
                <a:solidFill>
                  <a:schemeClr val="tx2"/>
                </a:solidFill>
                <a:latin typeface="Arial" pitchFamily="34" charset="0"/>
                <a:cs typeface="Arial" pitchFamily="34" charset="0"/>
              </a:rPr>
              <a:t>Información disponible para: </a:t>
            </a:r>
          </a:p>
          <a:p>
            <a:pPr marL="361950" indent="-361950"/>
            <a:r>
              <a:rPr lang="es-MX" sz="2400" b="1" dirty="0" smtClean="0">
                <a:solidFill>
                  <a:schemeClr val="tx2"/>
                </a:solidFill>
                <a:latin typeface="Arial" pitchFamily="34" charset="0"/>
                <a:cs typeface="Arial" pitchFamily="34" charset="0"/>
              </a:rPr>
              <a:t>32 entidades federativas</a:t>
            </a:r>
          </a:p>
          <a:p>
            <a:pPr marL="361950" indent="-361950"/>
            <a:r>
              <a:rPr lang="es-MX" sz="2400" b="1" dirty="0" smtClean="0">
                <a:solidFill>
                  <a:schemeClr val="tx2"/>
                </a:solidFill>
                <a:latin typeface="Arial" pitchFamily="34" charset="0"/>
                <a:cs typeface="Arial" pitchFamily="34" charset="0"/>
              </a:rPr>
              <a:t>2 456 municipios o delegaciones</a:t>
            </a:r>
          </a:p>
          <a:p>
            <a:pPr marL="361950" indent="-361950"/>
            <a:r>
              <a:rPr lang="es-MX" sz="2400" b="1" dirty="0" smtClean="0">
                <a:solidFill>
                  <a:schemeClr val="tx2"/>
                </a:solidFill>
                <a:latin typeface="Arial" pitchFamily="34" charset="0"/>
                <a:cs typeface="Arial" pitchFamily="34" charset="0"/>
              </a:rPr>
              <a:t>9 tamaños de localidad de residencia</a:t>
            </a:r>
          </a:p>
          <a:p>
            <a:pPr marL="361950" indent="-361950"/>
            <a:r>
              <a:rPr lang="es-MX" sz="2400" b="1" dirty="0" smtClean="0">
                <a:solidFill>
                  <a:schemeClr val="tx2"/>
                </a:solidFill>
                <a:latin typeface="Arial" pitchFamily="34" charset="0"/>
                <a:cs typeface="Arial" pitchFamily="34" charset="0"/>
              </a:rPr>
              <a:t>56 zonas metropolitanas</a:t>
            </a:r>
            <a:endParaRPr lang="es-ES" b="1" dirty="0" smtClean="0">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500"/>
                                        <p:tgtEl>
                                          <p:spTgt spid="1536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5363">
                                            <p:txEl>
                                              <p:pRg st="1" end="1"/>
                                            </p:txEl>
                                          </p:spTgt>
                                        </p:tgtEl>
                                        <p:attrNameLst>
                                          <p:attrName>style.visibility</p:attrName>
                                        </p:attrNameLst>
                                      </p:cBhvr>
                                      <p:to>
                                        <p:strVal val="visible"/>
                                      </p:to>
                                    </p:set>
                                    <p:animEffect transition="in" filter="wipe(up)">
                                      <p:cBhvr>
                                        <p:cTn id="11" dur="500"/>
                                        <p:tgtEl>
                                          <p:spTgt spid="15363">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5363">
                                            <p:txEl>
                                              <p:pRg st="2" end="2"/>
                                            </p:txEl>
                                          </p:spTgt>
                                        </p:tgtEl>
                                        <p:attrNameLst>
                                          <p:attrName>style.visibility</p:attrName>
                                        </p:attrNameLst>
                                      </p:cBhvr>
                                      <p:to>
                                        <p:strVal val="visible"/>
                                      </p:to>
                                    </p:set>
                                    <p:animEffect transition="in" filter="wipe(up)">
                                      <p:cBhvr>
                                        <p:cTn id="15" dur="500"/>
                                        <p:tgtEl>
                                          <p:spTgt spid="15363">
                                            <p:txEl>
                                              <p:pRg st="2" end="2"/>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5363">
                                            <p:txEl>
                                              <p:pRg st="3" end="3"/>
                                            </p:txEl>
                                          </p:spTgt>
                                        </p:tgtEl>
                                        <p:attrNameLst>
                                          <p:attrName>style.visibility</p:attrName>
                                        </p:attrNameLst>
                                      </p:cBhvr>
                                      <p:to>
                                        <p:strVal val="visible"/>
                                      </p:to>
                                    </p:set>
                                    <p:animEffect transition="in" filter="wipe(up)">
                                      <p:cBhvr>
                                        <p:cTn id="19" dur="500"/>
                                        <p:tgtEl>
                                          <p:spTgt spid="15363">
                                            <p:txEl>
                                              <p:pRg st="3" end="3"/>
                                            </p:txEl>
                                          </p:spTgt>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5363">
                                            <p:txEl>
                                              <p:pRg st="4" end="4"/>
                                            </p:txEl>
                                          </p:spTgt>
                                        </p:tgtEl>
                                        <p:attrNameLst>
                                          <p:attrName>style.visibility</p:attrName>
                                        </p:attrNameLst>
                                      </p:cBhvr>
                                      <p:to>
                                        <p:strVal val="visible"/>
                                      </p:to>
                                    </p:set>
                                    <p:animEffect transition="in" filter="wipe(up)">
                                      <p:cBhvr>
                                        <p:cTn id="23" dur="500"/>
                                        <p:tgtEl>
                                          <p:spTgt spid="15363">
                                            <p:txEl>
                                              <p:pRg st="4" end="4"/>
                                            </p:txEl>
                                          </p:spTgt>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5363">
                                            <p:txEl>
                                              <p:pRg st="5" end="5"/>
                                            </p:txEl>
                                          </p:spTgt>
                                        </p:tgtEl>
                                        <p:attrNameLst>
                                          <p:attrName>style.visibility</p:attrName>
                                        </p:attrNameLst>
                                      </p:cBhvr>
                                      <p:to>
                                        <p:strVal val="visible"/>
                                      </p:to>
                                    </p:set>
                                    <p:animEffect transition="in" filter="wipe(up)">
                                      <p:cBhvr>
                                        <p:cTn id="27" dur="500"/>
                                        <p:tgtEl>
                                          <p:spTgt spid="15363">
                                            <p:txEl>
                                              <p:pRg st="5" end="5"/>
                                            </p:txEl>
                                          </p:spTgt>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5363">
                                            <p:txEl>
                                              <p:pRg st="6" end="6"/>
                                            </p:txEl>
                                          </p:spTgt>
                                        </p:tgtEl>
                                        <p:attrNameLst>
                                          <p:attrName>style.visibility</p:attrName>
                                        </p:attrNameLst>
                                      </p:cBhvr>
                                      <p:to>
                                        <p:strVal val="visible"/>
                                      </p:to>
                                    </p:set>
                                    <p:animEffect transition="in" filter="wipe(up)">
                                      <p:cBhvr>
                                        <p:cTn id="31" dur="500"/>
                                        <p:tgtEl>
                                          <p:spTgt spid="15363">
                                            <p:txEl>
                                              <p:pRg st="6" end="6"/>
                                            </p:txEl>
                                          </p:spTgt>
                                        </p:tgtEl>
                                      </p:cBhvr>
                                    </p:animEffect>
                                  </p:childTnLst>
                                </p:cTn>
                              </p:par>
                            </p:childTnLst>
                          </p:cTn>
                        </p:par>
                        <p:par>
                          <p:cTn id="32" fill="hold">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15363">
                                            <p:txEl>
                                              <p:pRg st="7" end="7"/>
                                            </p:txEl>
                                          </p:spTgt>
                                        </p:tgtEl>
                                        <p:attrNameLst>
                                          <p:attrName>style.visibility</p:attrName>
                                        </p:attrNameLst>
                                      </p:cBhvr>
                                      <p:to>
                                        <p:strVal val="visible"/>
                                      </p:to>
                                    </p:set>
                                    <p:animEffect transition="in" filter="wipe(up)">
                                      <p:cBhvr>
                                        <p:cTn id="35" dur="500"/>
                                        <p:tgtEl>
                                          <p:spTgt spid="15363">
                                            <p:txEl>
                                              <p:pRg st="7" end="7"/>
                                            </p:tx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15363">
                                            <p:txEl>
                                              <p:pRg st="8" end="8"/>
                                            </p:txEl>
                                          </p:spTgt>
                                        </p:tgtEl>
                                        <p:attrNameLst>
                                          <p:attrName>style.visibility</p:attrName>
                                        </p:attrNameLst>
                                      </p:cBhvr>
                                      <p:to>
                                        <p:strVal val="visible"/>
                                      </p:to>
                                    </p:set>
                                    <p:animEffect transition="in" filter="wipe(up)">
                                      <p:cBhvr>
                                        <p:cTn id="39" dur="500"/>
                                        <p:tgtEl>
                                          <p:spTgt spid="15363">
                                            <p:txEl>
                                              <p:pRg st="8" end="8"/>
                                            </p:txEl>
                                          </p:spTgt>
                                        </p:tgtEl>
                                      </p:cBhvr>
                                    </p:animEffect>
                                  </p:childTnLst>
                                </p:cTn>
                              </p:par>
                            </p:childTnLst>
                          </p:cTn>
                        </p:par>
                        <p:par>
                          <p:cTn id="40" fill="hold">
                            <p:stCondLst>
                              <p:cond delay="4500"/>
                            </p:stCondLst>
                            <p:childTnLst>
                              <p:par>
                                <p:cTn id="41" presetID="22" presetClass="entr" presetSubtype="1" fill="hold" grpId="0" nodeType="afterEffect">
                                  <p:stCondLst>
                                    <p:cond delay="0"/>
                                  </p:stCondLst>
                                  <p:childTnLst>
                                    <p:set>
                                      <p:cBhvr>
                                        <p:cTn id="42" dur="1" fill="hold">
                                          <p:stCondLst>
                                            <p:cond delay="0"/>
                                          </p:stCondLst>
                                        </p:cTn>
                                        <p:tgtEl>
                                          <p:spTgt spid="15363">
                                            <p:txEl>
                                              <p:pRg st="9" end="9"/>
                                            </p:txEl>
                                          </p:spTgt>
                                        </p:tgtEl>
                                        <p:attrNameLst>
                                          <p:attrName>style.visibility</p:attrName>
                                        </p:attrNameLst>
                                      </p:cBhvr>
                                      <p:to>
                                        <p:strVal val="visible"/>
                                      </p:to>
                                    </p:set>
                                    <p:animEffect transition="in" filter="wipe(up)">
                                      <p:cBhvr>
                                        <p:cTn id="43" dur="500"/>
                                        <p:tgtEl>
                                          <p:spTgt spid="15363">
                                            <p:txEl>
                                              <p:pRg st="9" end="9"/>
                                            </p:txEl>
                                          </p:spTgt>
                                        </p:tgtEl>
                                      </p:cBhvr>
                                    </p:animEffect>
                                  </p:childTnLst>
                                </p:cTn>
                              </p:par>
                            </p:childTnLst>
                          </p:cTn>
                        </p:par>
                        <p:par>
                          <p:cTn id="44" fill="hold">
                            <p:stCondLst>
                              <p:cond delay="5000"/>
                            </p:stCondLst>
                            <p:childTnLst>
                              <p:par>
                                <p:cTn id="45" presetID="22" presetClass="entr" presetSubtype="1" fill="hold" grpId="0" nodeType="afterEffect">
                                  <p:stCondLst>
                                    <p:cond delay="0"/>
                                  </p:stCondLst>
                                  <p:childTnLst>
                                    <p:set>
                                      <p:cBhvr>
                                        <p:cTn id="46" dur="1" fill="hold">
                                          <p:stCondLst>
                                            <p:cond delay="0"/>
                                          </p:stCondLst>
                                        </p:cTn>
                                        <p:tgtEl>
                                          <p:spTgt spid="15363">
                                            <p:txEl>
                                              <p:pRg st="10" end="10"/>
                                            </p:txEl>
                                          </p:spTgt>
                                        </p:tgtEl>
                                        <p:attrNameLst>
                                          <p:attrName>style.visibility</p:attrName>
                                        </p:attrNameLst>
                                      </p:cBhvr>
                                      <p:to>
                                        <p:strVal val="visible"/>
                                      </p:to>
                                    </p:set>
                                    <p:animEffect transition="in" filter="wipe(up)">
                                      <p:cBhvr>
                                        <p:cTn id="47" dur="500"/>
                                        <p:tgtEl>
                                          <p:spTgt spid="1536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residente en México</a:t>
            </a:r>
          </a:p>
        </p:txBody>
      </p:sp>
      <p:sp>
        <p:nvSpPr>
          <p:cNvPr id="15363" name="2 Marcador de contenido"/>
          <p:cNvSpPr>
            <a:spLocks noGrp="1"/>
          </p:cNvSpPr>
          <p:nvPr>
            <p:ph idx="1"/>
          </p:nvPr>
        </p:nvSpPr>
        <p:spPr>
          <a:xfrm>
            <a:off x="387413" y="1341911"/>
            <a:ext cx="8382000" cy="4929151"/>
          </a:xfrm>
        </p:spPr>
        <p:txBody>
          <a:bodyPr/>
          <a:lstStyle/>
          <a:p>
            <a:pPr marL="0" indent="0" algn="ctr">
              <a:buNone/>
            </a:pPr>
            <a:r>
              <a:rPr lang="es-MX" b="1" dirty="0" smtClean="0">
                <a:solidFill>
                  <a:schemeClr val="tx2"/>
                </a:solidFill>
                <a:latin typeface="Arial" pitchFamily="34" charset="0"/>
                <a:cs typeface="Arial" pitchFamily="34" charset="0"/>
              </a:rPr>
              <a:t>Población residente en México, </a:t>
            </a:r>
            <a:br>
              <a:rPr lang="es-MX" b="1" dirty="0" smtClean="0">
                <a:solidFill>
                  <a:schemeClr val="tx2"/>
                </a:solidFill>
                <a:latin typeface="Arial" pitchFamily="34" charset="0"/>
                <a:cs typeface="Arial" pitchFamily="34" charset="0"/>
              </a:rPr>
            </a:br>
            <a:r>
              <a:rPr lang="es-MX" b="1" dirty="0" smtClean="0">
                <a:solidFill>
                  <a:schemeClr val="tx2"/>
                </a:solidFill>
                <a:latin typeface="Arial" pitchFamily="34" charset="0"/>
                <a:cs typeface="Arial" pitchFamily="34" charset="0"/>
              </a:rPr>
              <a:t>al 12 de junio de 2010</a:t>
            </a:r>
          </a:p>
          <a:p>
            <a:pPr>
              <a:buNone/>
            </a:pPr>
            <a:endParaRPr lang="es-MX" b="1" dirty="0" smtClean="0">
              <a:solidFill>
                <a:schemeClr val="tx2"/>
              </a:solidFill>
              <a:latin typeface="Arial" pitchFamily="34" charset="0"/>
              <a:cs typeface="Arial" pitchFamily="34" charset="0"/>
            </a:endParaRPr>
          </a:p>
          <a:p>
            <a:pPr algn="ctr">
              <a:buNone/>
            </a:pPr>
            <a:r>
              <a:rPr lang="es-MX" sz="4800" b="1" dirty="0" smtClean="0">
                <a:solidFill>
                  <a:schemeClr val="tx2"/>
                </a:solidFill>
                <a:latin typeface="Arial" pitchFamily="34" charset="0"/>
                <a:cs typeface="Arial" pitchFamily="34" charset="0"/>
              </a:rPr>
              <a:t>112 322 757</a:t>
            </a:r>
          </a:p>
        </p:txBody>
      </p:sp>
      <p:pic>
        <p:nvPicPr>
          <p:cNvPr id="5" name="4 Imagen" descr="Mapa-animado_corto_1.gif"/>
          <p:cNvPicPr>
            <a:picLocks noChangeAspect="1"/>
          </p:cNvPicPr>
          <p:nvPr/>
        </p:nvPicPr>
        <p:blipFill>
          <a:blip r:embed="rId2" cstate="print"/>
          <a:stretch>
            <a:fillRect/>
          </a:stretch>
        </p:blipFill>
        <p:spPr>
          <a:xfrm>
            <a:off x="2684667" y="3702570"/>
            <a:ext cx="3771492" cy="256932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childTnLst>
                                </p:cTn>
                              </p:par>
                            </p:childTnLst>
                          </p:cTn>
                        </p:par>
                        <p:par>
                          <p:cTn id="7" fill="hold">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5363">
                                            <p:txEl>
                                              <p:pRg st="2" end="2"/>
                                            </p:txEl>
                                          </p:spTgt>
                                        </p:tgtEl>
                                        <p:attrNameLst>
                                          <p:attrName>style.visibility</p:attrName>
                                        </p:attrNameLst>
                                      </p:cBhvr>
                                      <p:to>
                                        <p:strVal val="visible"/>
                                      </p:to>
                                    </p:set>
                                    <p:animEffect transition="in" filter="fade">
                                      <p:cBhvr>
                                        <p:cTn id="10" dur="2000"/>
                                        <p:tgtEl>
                                          <p:spTgt spid="1536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México en el contexto internacional</a:t>
            </a:r>
          </a:p>
        </p:txBody>
      </p:sp>
      <p:sp>
        <p:nvSpPr>
          <p:cNvPr id="66" name="Rectangle 53"/>
          <p:cNvSpPr>
            <a:spLocks noChangeArrowheads="1"/>
          </p:cNvSpPr>
          <p:nvPr/>
        </p:nvSpPr>
        <p:spPr bwMode="auto">
          <a:xfrm>
            <a:off x="2051720" y="5788940"/>
            <a:ext cx="6258562" cy="215444"/>
          </a:xfrm>
          <a:prstGeom prst="rect">
            <a:avLst/>
          </a:prstGeom>
          <a:noFill/>
          <a:ln w="9525">
            <a:noFill/>
            <a:miter lim="800000"/>
            <a:headEnd/>
            <a:tailEnd/>
          </a:ln>
        </p:spPr>
        <p:txBody>
          <a:bodyPr wrap="square" lIns="0" tIns="0" rIns="0" bIns="0">
            <a:spAutoFit/>
          </a:bodyPr>
          <a:lstStyle/>
          <a:p>
            <a:pPr algn="ctr"/>
            <a:r>
              <a:rPr lang="es-MX" sz="1400" dirty="0">
                <a:solidFill>
                  <a:schemeClr val="tx2"/>
                </a:solidFill>
              </a:rPr>
              <a:t>Millones de habitantes</a:t>
            </a:r>
          </a:p>
        </p:txBody>
      </p:sp>
      <p:graphicFrame>
        <p:nvGraphicFramePr>
          <p:cNvPr id="70" name="69 Gráfico"/>
          <p:cNvGraphicFramePr/>
          <p:nvPr/>
        </p:nvGraphicFramePr>
        <p:xfrm>
          <a:off x="0" y="1268760"/>
          <a:ext cx="9144000" cy="4680520"/>
        </p:xfrm>
        <a:graphic>
          <a:graphicData uri="http://schemas.openxmlformats.org/drawingml/2006/chart">
            <c:chart xmlns:c="http://schemas.openxmlformats.org/drawingml/2006/chart" xmlns:r="http://schemas.openxmlformats.org/officeDocument/2006/relationships" r:id="rId2"/>
          </a:graphicData>
        </a:graphic>
      </p:graphicFrame>
      <p:sp>
        <p:nvSpPr>
          <p:cNvPr id="73" name="Rectangle 53"/>
          <p:cNvSpPr>
            <a:spLocks noChangeArrowheads="1"/>
          </p:cNvSpPr>
          <p:nvPr/>
        </p:nvSpPr>
        <p:spPr bwMode="auto">
          <a:xfrm>
            <a:off x="5628633" y="5000058"/>
            <a:ext cx="3198082" cy="215444"/>
          </a:xfrm>
          <a:prstGeom prst="rect">
            <a:avLst/>
          </a:prstGeom>
          <a:noFill/>
          <a:ln w="9525">
            <a:noFill/>
            <a:miter lim="800000"/>
            <a:headEnd/>
            <a:tailEnd/>
          </a:ln>
        </p:spPr>
        <p:txBody>
          <a:bodyPr wrap="square" lIns="0" tIns="0" rIns="0" bIns="0">
            <a:spAutoFit/>
          </a:bodyPr>
          <a:lstStyle/>
          <a:p>
            <a:pPr algn="ctr"/>
            <a:r>
              <a:rPr lang="es-MX" sz="1400" dirty="0" smtClean="0">
                <a:solidFill>
                  <a:schemeClr val="tx2"/>
                </a:solidFill>
              </a:rPr>
              <a:t>Población mundial: </a:t>
            </a:r>
            <a:r>
              <a:rPr lang="es-MX" sz="1400" b="1" dirty="0" smtClean="0">
                <a:solidFill>
                  <a:schemeClr val="tx2"/>
                </a:solidFill>
              </a:rPr>
              <a:t>6 908.6</a:t>
            </a:r>
            <a:r>
              <a:rPr lang="es-MX" sz="1400" dirty="0" smtClean="0">
                <a:solidFill>
                  <a:schemeClr val="tx2"/>
                </a:solidFill>
              </a:rPr>
              <a:t> </a:t>
            </a:r>
          </a:p>
        </p:txBody>
      </p:sp>
      <p:pic>
        <p:nvPicPr>
          <p:cNvPr id="2050" name="Picture 2" descr="W:\Jessy\mapamundi.gif"/>
          <p:cNvPicPr>
            <a:picLocks noChangeAspect="1" noChangeArrowheads="1" noCrop="1"/>
          </p:cNvPicPr>
          <p:nvPr/>
        </p:nvPicPr>
        <p:blipFill>
          <a:blip r:embed="rId3" cstate="print"/>
          <a:srcRect/>
          <a:stretch>
            <a:fillRect/>
          </a:stretch>
        </p:blipFill>
        <p:spPr bwMode="auto">
          <a:xfrm>
            <a:off x="5596971" y="2166079"/>
            <a:ext cx="3316113" cy="2760663"/>
          </a:xfrm>
          <a:prstGeom prst="rect">
            <a:avLst/>
          </a:prstGeom>
          <a:noFill/>
        </p:spPr>
      </p:pic>
      <p:sp>
        <p:nvSpPr>
          <p:cNvPr id="7" name="6 Rectángulo"/>
          <p:cNvSpPr/>
          <p:nvPr/>
        </p:nvSpPr>
        <p:spPr>
          <a:xfrm>
            <a:off x="119734" y="6070155"/>
            <a:ext cx="7151915" cy="246221"/>
          </a:xfrm>
          <a:prstGeom prst="rect">
            <a:avLst/>
          </a:prstGeom>
        </p:spPr>
        <p:txBody>
          <a:bodyPr wrap="square">
            <a:spAutoFit/>
          </a:bodyPr>
          <a:lstStyle/>
          <a:p>
            <a:r>
              <a:rPr lang="en-US" sz="1000" i="1" dirty="0" smtClean="0">
                <a:solidFill>
                  <a:schemeClr val="tx2"/>
                </a:solidFill>
              </a:rPr>
              <a:t>World Population Prospects: The 2008 Revision</a:t>
            </a:r>
            <a:r>
              <a:rPr lang="en-US" sz="1000" dirty="0" smtClean="0">
                <a:solidFill>
                  <a:schemeClr val="tx2"/>
                </a:solidFill>
              </a:rPr>
              <a:t>.  </a:t>
            </a:r>
            <a:r>
              <a:rPr lang="es-MX" sz="1000" dirty="0" smtClean="0">
                <a:solidFill>
                  <a:schemeClr val="tx2"/>
                </a:solidFill>
              </a:rPr>
              <a:t>Estimaciones para 2010.</a:t>
            </a:r>
            <a:endParaRPr lang="es-MX" sz="10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0">
                                            <p:graphicEl>
                                              <a:chart seriesIdx="-3" categoryIdx="-3" bldStep="gridLegend"/>
                                            </p:graphicEl>
                                          </p:spTgt>
                                        </p:tgtEl>
                                        <p:attrNameLst>
                                          <p:attrName>style.visibility</p:attrName>
                                        </p:attrNameLst>
                                      </p:cBhvr>
                                      <p:to>
                                        <p:strVal val="visible"/>
                                      </p:to>
                                    </p:set>
                                    <p:animEffect transition="in" filter="fade">
                                      <p:cBhvr>
                                        <p:cTn id="7" dur="1000"/>
                                        <p:tgtEl>
                                          <p:spTgt spid="70">
                                            <p:graphicEl>
                                              <a:chart seriesIdx="-3" categoryIdx="-3" bldStep="gridLegend"/>
                                            </p:graphic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70">
                                            <p:graphicEl>
                                              <a:chart seriesIdx="0" categoryIdx="-4" bldStep="series"/>
                                            </p:graphicEl>
                                          </p:spTgt>
                                        </p:tgtEl>
                                        <p:attrNameLst>
                                          <p:attrName>style.visibility</p:attrName>
                                        </p:attrNameLst>
                                      </p:cBhvr>
                                      <p:to>
                                        <p:strVal val="visible"/>
                                      </p:to>
                                    </p:set>
                                    <p:animEffect transition="in" filter="fade">
                                      <p:cBhvr>
                                        <p:cTn id="11" dur="1000"/>
                                        <p:tgtEl>
                                          <p:spTgt spid="70">
                                            <p:graphicEl>
                                              <a:chart seriesIdx="0" categoryIdx="-4" bldStep="series"/>
                                            </p:graphicEl>
                                          </p:spTgt>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66"/>
                                        </p:tgtEl>
                                        <p:attrNameLst>
                                          <p:attrName>style.visibility</p:attrName>
                                        </p:attrNameLst>
                                      </p:cBhvr>
                                      <p:to>
                                        <p:strVal val="visible"/>
                                      </p:to>
                                    </p:set>
                                  </p:childTnLst>
                                </p:cTn>
                              </p:par>
                            </p:childTnLst>
                          </p:cTn>
                        </p:par>
                        <p:par>
                          <p:cTn id="14" fill="hold">
                            <p:stCondLst>
                              <p:cond delay="2000"/>
                            </p:stCondLst>
                            <p:childTnLst>
                              <p:par>
                                <p:cTn id="15" presetID="22" presetClass="entr" presetSubtype="1" fill="hold" grpId="0" nodeType="afterEffect">
                                  <p:stCondLst>
                                    <p:cond delay="0"/>
                                  </p:stCondLst>
                                  <p:childTnLst>
                                    <p:set>
                                      <p:cBhvr>
                                        <p:cTn id="16" dur="1" fill="hold">
                                          <p:stCondLst>
                                            <p:cond delay="0"/>
                                          </p:stCondLst>
                                        </p:cTn>
                                        <p:tgtEl>
                                          <p:spTgt spid="73"/>
                                        </p:tgtEl>
                                        <p:attrNameLst>
                                          <p:attrName>style.visibility</p:attrName>
                                        </p:attrNameLst>
                                      </p:cBhvr>
                                      <p:to>
                                        <p:strVal val="visible"/>
                                      </p:to>
                                    </p:set>
                                    <p:animEffect transition="in" filter="wipe(up)">
                                      <p:cBhvr>
                                        <p:cTn id="17" dur="500"/>
                                        <p:tgtEl>
                                          <p:spTgt spid="73"/>
                                        </p:tgtEl>
                                      </p:cBhvr>
                                    </p:animEffect>
                                  </p:childTnLst>
                                </p:cTn>
                              </p:par>
                              <p:par>
                                <p:cTn id="18" presetID="1" presetClass="entr" presetSubtype="0" fill="hold" nodeType="withEffect">
                                  <p:stCondLst>
                                    <p:cond delay="0"/>
                                  </p:stCondLst>
                                  <p:childTnLst>
                                    <p:set>
                                      <p:cBhvr>
                                        <p:cTn id="19" dur="1" fill="hold">
                                          <p:stCondLst>
                                            <p:cond delay="0"/>
                                          </p:stCondLst>
                                        </p:cTn>
                                        <p:tgtEl>
                                          <p:spTgt spid="2050"/>
                                        </p:tgtEl>
                                        <p:attrNameLst>
                                          <p:attrName>style.visibility</p:attrName>
                                        </p:attrNameLst>
                                      </p:cBhvr>
                                      <p:to>
                                        <p:strVal val="visible"/>
                                      </p:to>
                                    </p:set>
                                  </p:childTnLst>
                                </p:cTn>
                              </p:par>
                              <p:par>
                                <p:cTn id="20" presetID="10"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Graphic spid="70" grpId="0">
        <p:bldSub>
          <a:bldChart bld="series"/>
        </p:bldSub>
      </p:bldGraphic>
      <p:bldP spid="73" grpId="0"/>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2 Marcador de contenido"/>
          <p:cNvSpPr>
            <a:spLocks noGrp="1"/>
          </p:cNvSpPr>
          <p:nvPr>
            <p:ph idx="1"/>
          </p:nvPr>
        </p:nvSpPr>
        <p:spPr>
          <a:xfrm>
            <a:off x="411163" y="1645920"/>
            <a:ext cx="8382000" cy="4460682"/>
          </a:xfrm>
          <a:noFill/>
          <a:ln w="9525">
            <a:noFill/>
            <a:miter lim="800000"/>
            <a:headEnd/>
            <a:tailEnd/>
          </a:ln>
        </p:spPr>
        <p:txBody>
          <a:bodyPr vert="horz" wrap="square" lIns="91440" tIns="45720" rIns="91440" bIns="45720" numCol="1" anchor="t" anchorCtr="0" compatLnSpc="1">
            <a:prstTxWarp prst="textNoShape">
              <a:avLst/>
            </a:prstTxWarp>
          </a:bodyPr>
          <a:lstStyle/>
          <a:p>
            <a:pPr marL="0" indent="0">
              <a:lnSpc>
                <a:spcPct val="140000"/>
              </a:lnSpc>
              <a:spcBef>
                <a:spcPts val="2400"/>
              </a:spcBef>
              <a:buNone/>
            </a:pPr>
            <a:r>
              <a:rPr lang="es-MX" sz="2400" b="1" dirty="0" smtClean="0">
                <a:solidFill>
                  <a:schemeClr val="tx2"/>
                </a:solidFill>
                <a:latin typeface="Arial" pitchFamily="34" charset="0"/>
                <a:cs typeface="Arial" pitchFamily="34" charset="0"/>
              </a:rPr>
              <a:t>El INEGI realizó el Censo de Población y Vivienda 2010 del 31 de mayo al 25 de junio.</a:t>
            </a:r>
          </a:p>
          <a:p>
            <a:pPr marL="0" indent="0">
              <a:lnSpc>
                <a:spcPct val="140000"/>
              </a:lnSpc>
              <a:spcBef>
                <a:spcPts val="2400"/>
              </a:spcBef>
              <a:buNone/>
            </a:pPr>
            <a:r>
              <a:rPr lang="es-MX" sz="2400" b="1" dirty="0" smtClean="0">
                <a:solidFill>
                  <a:schemeClr val="tx2"/>
                </a:solidFill>
                <a:latin typeface="Arial" pitchFamily="34" charset="0"/>
                <a:cs typeface="Arial" pitchFamily="34" charset="0"/>
              </a:rPr>
              <a:t>A cinco meses el Instituto presenta: </a:t>
            </a:r>
          </a:p>
          <a:p>
            <a:pPr>
              <a:spcBef>
                <a:spcPts val="1800"/>
              </a:spcBef>
            </a:pPr>
            <a:r>
              <a:rPr lang="es-MX" sz="2400" b="1" dirty="0" smtClean="0">
                <a:solidFill>
                  <a:schemeClr val="tx2"/>
                </a:solidFill>
                <a:latin typeface="Arial" pitchFamily="34" charset="0"/>
                <a:cs typeface="Arial" pitchFamily="34" charset="0"/>
              </a:rPr>
              <a:t>El informe del levantamiento y la captura</a:t>
            </a:r>
          </a:p>
          <a:p>
            <a:pPr>
              <a:spcBef>
                <a:spcPts val="1800"/>
              </a:spcBef>
            </a:pPr>
            <a:r>
              <a:rPr lang="es-MX" sz="2400" b="1" dirty="0" smtClean="0">
                <a:solidFill>
                  <a:schemeClr val="tx2"/>
                </a:solidFill>
                <a:latin typeface="Arial" pitchFamily="34" charset="0"/>
                <a:cs typeface="Arial" pitchFamily="34" charset="0"/>
              </a:rPr>
              <a:t>Los resultados preliminares del Censo de Población y Vivienda 2010</a:t>
            </a:r>
          </a:p>
        </p:txBody>
      </p:sp>
      <p:sp>
        <p:nvSpPr>
          <p:cNvPr id="4" name="3 Título"/>
          <p:cNvSpPr>
            <a:spLocks noGrp="1"/>
          </p:cNvSpPr>
          <p:nvPr>
            <p:ph type="title"/>
          </p:nvPr>
        </p:nvSpPr>
        <p:spPr/>
        <p:txBody>
          <a:bodyPr/>
          <a:lstStyle/>
          <a:p>
            <a:endParaRPr lang="es-MX"/>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fade">
                                      <p:cBhvr>
                                        <p:cTn id="7" dur="1000"/>
                                        <p:tgtEl>
                                          <p:spTgt spid="15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63">
                                            <p:txEl>
                                              <p:pRg st="1" end="1"/>
                                            </p:txEl>
                                          </p:spTgt>
                                        </p:tgtEl>
                                        <p:attrNameLst>
                                          <p:attrName>style.visibility</p:attrName>
                                        </p:attrNameLst>
                                      </p:cBhvr>
                                      <p:to>
                                        <p:strVal val="visible"/>
                                      </p:to>
                                    </p:set>
                                    <p:animEffect transition="in" filter="fade">
                                      <p:cBhvr>
                                        <p:cTn id="12" dur="1000"/>
                                        <p:tgtEl>
                                          <p:spTgt spid="1536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5363">
                                            <p:txEl>
                                              <p:pRg st="2" end="2"/>
                                            </p:txEl>
                                          </p:spTgt>
                                        </p:tgtEl>
                                        <p:attrNameLst>
                                          <p:attrName>style.visibility</p:attrName>
                                        </p:attrNameLst>
                                      </p:cBhvr>
                                      <p:to>
                                        <p:strVal val="visible"/>
                                      </p:to>
                                    </p:set>
                                    <p:animEffect transition="in" filter="fade">
                                      <p:cBhvr>
                                        <p:cTn id="15" dur="1000"/>
                                        <p:tgtEl>
                                          <p:spTgt spid="1536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5363">
                                            <p:txEl>
                                              <p:pRg st="3" end="3"/>
                                            </p:txEl>
                                          </p:spTgt>
                                        </p:tgtEl>
                                        <p:attrNameLst>
                                          <p:attrName>style.visibility</p:attrName>
                                        </p:attrNameLst>
                                      </p:cBhvr>
                                      <p:to>
                                        <p:strVal val="visible"/>
                                      </p:to>
                                    </p:set>
                                    <p:animEffect transition="in" filter="fade">
                                      <p:cBhvr>
                                        <p:cTn id="18" dur="1000"/>
                                        <p:tgtEl>
                                          <p:spTgt spid="153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allAtOnce"/>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sz="2400" dirty="0" smtClean="0"/>
              <a:t>Población por sexo</a:t>
            </a:r>
          </a:p>
        </p:txBody>
      </p:sp>
      <p:sp>
        <p:nvSpPr>
          <p:cNvPr id="251" name="2 Marcador de contenido"/>
          <p:cNvSpPr txBox="1">
            <a:spLocks/>
          </p:cNvSpPr>
          <p:nvPr/>
        </p:nvSpPr>
        <p:spPr bwMode="auto">
          <a:xfrm>
            <a:off x="706581" y="1766456"/>
            <a:ext cx="8086581" cy="25088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a:tabLst>
                <a:tab pos="2690813" algn="r"/>
              </a:tabLst>
            </a:pPr>
            <a:endParaRPr lang="es-MX" sz="2800" b="1" dirty="0" smtClean="0">
              <a:solidFill>
                <a:schemeClr val="tx2"/>
              </a:solidFill>
              <a:latin typeface="Arial" pitchFamily="34" charset="0"/>
              <a:cs typeface="Arial" pitchFamily="34" charset="0"/>
            </a:endParaRPr>
          </a:p>
          <a:p>
            <a:pPr>
              <a:tabLst>
                <a:tab pos="2690813" algn="r"/>
              </a:tabLst>
            </a:pPr>
            <a:r>
              <a:rPr lang="es-MX" sz="2800" b="1" dirty="0" smtClean="0">
                <a:solidFill>
                  <a:schemeClr val="tx2"/>
                </a:solidFill>
                <a:latin typeface="Arial" pitchFamily="34" charset="0"/>
                <a:cs typeface="Arial" pitchFamily="34" charset="0"/>
              </a:rPr>
              <a:t>Mujeres: 	  </a:t>
            </a:r>
            <a:r>
              <a:rPr lang="es-MX" sz="3600" b="1" dirty="0" smtClean="0">
                <a:solidFill>
                  <a:schemeClr val="tx2"/>
                </a:solidFill>
                <a:latin typeface="Arial" pitchFamily="34" charset="0"/>
                <a:cs typeface="Arial" pitchFamily="34" charset="0"/>
              </a:rPr>
              <a:t>57 464 459</a:t>
            </a:r>
          </a:p>
          <a:p>
            <a:pPr>
              <a:tabLst>
                <a:tab pos="2690813" algn="r"/>
              </a:tabLst>
            </a:pPr>
            <a:endParaRPr lang="es-MX" sz="2800" b="1" dirty="0" smtClean="0">
              <a:solidFill>
                <a:schemeClr val="tx2"/>
              </a:solidFill>
              <a:latin typeface="Arial" pitchFamily="34" charset="0"/>
              <a:cs typeface="Arial" pitchFamily="34" charset="0"/>
            </a:endParaRPr>
          </a:p>
          <a:p>
            <a:pPr>
              <a:tabLst>
                <a:tab pos="2690813" algn="r"/>
              </a:tabLst>
            </a:pPr>
            <a:r>
              <a:rPr lang="es-MX" sz="2800" b="1" dirty="0" smtClean="0">
                <a:solidFill>
                  <a:schemeClr val="tx2"/>
                </a:solidFill>
                <a:latin typeface="Arial" pitchFamily="34" charset="0"/>
                <a:cs typeface="Arial" pitchFamily="34" charset="0"/>
              </a:rPr>
              <a:t>Hombres: 	  </a:t>
            </a:r>
            <a:r>
              <a:rPr lang="es-MX" sz="3600" b="1" dirty="0" smtClean="0">
                <a:solidFill>
                  <a:schemeClr val="tx2"/>
                </a:solidFill>
                <a:latin typeface="Arial" pitchFamily="34" charset="0"/>
                <a:cs typeface="Arial" pitchFamily="34" charset="0"/>
              </a:rPr>
              <a:t>54 858 298</a:t>
            </a:r>
            <a:r>
              <a:rPr lang="es-MX" sz="3600" b="1" dirty="0" smtClean="0">
                <a:solidFill>
                  <a:srgbClr val="FF0000"/>
                </a:solidFill>
                <a:latin typeface="Arial" pitchFamily="34" charset="0"/>
                <a:cs typeface="Arial" pitchFamily="34" charset="0"/>
              </a:rPr>
              <a:t> </a:t>
            </a:r>
          </a:p>
          <a:p>
            <a:pPr marL="360363" marR="0" lvl="0" indent="-360363" defTabSz="914400" rtl="0" eaLnBrk="0" fontAlgn="base" latinLnBrk="0" hangingPunct="0">
              <a:lnSpc>
                <a:spcPct val="100000"/>
              </a:lnSpc>
              <a:spcBef>
                <a:spcPct val="20000"/>
              </a:spcBef>
              <a:spcAft>
                <a:spcPct val="0"/>
              </a:spcAft>
              <a:buClrTx/>
              <a:buSzPct val="90000"/>
              <a:buFontTx/>
              <a:buBlip>
                <a:blip r:embed="rId2"/>
              </a:buBlip>
              <a:tabLst/>
              <a:defRPr/>
            </a:pPr>
            <a:endParaRPr kumimoji="0" lang="es-MX" sz="28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endParaRPr>
          </a:p>
          <a:p>
            <a:pPr marL="360363" marR="0" lvl="0" indent="-360363" defTabSz="914400" rtl="0" eaLnBrk="0" fontAlgn="base" latinLnBrk="0" hangingPunct="0">
              <a:lnSpc>
                <a:spcPct val="100000"/>
              </a:lnSpc>
              <a:spcBef>
                <a:spcPct val="20000"/>
              </a:spcBef>
              <a:spcAft>
                <a:spcPct val="0"/>
              </a:spcAft>
              <a:buClrTx/>
              <a:buSzPct val="90000"/>
              <a:buFontTx/>
              <a:buBlip>
                <a:blip r:embed="rId2"/>
              </a:buBlip>
              <a:tabLst/>
              <a:defRPr/>
            </a:pPr>
            <a:endParaRPr kumimoji="0" lang="es-MX" sz="28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endParaRPr>
          </a:p>
          <a:p>
            <a:pPr marL="360363" indent="-360363" eaLnBrk="0" hangingPunct="0">
              <a:spcBef>
                <a:spcPct val="20000"/>
              </a:spcBef>
              <a:buSzPct val="90000"/>
              <a:buBlip>
                <a:blip r:embed="rId2"/>
              </a:buBlip>
              <a:defRPr/>
            </a:pPr>
            <a:r>
              <a:rPr lang="es-MX" sz="2800" b="1" dirty="0" smtClean="0">
                <a:solidFill>
                  <a:schemeClr val="tx2"/>
                </a:solidFill>
                <a:latin typeface="Arial" pitchFamily="34" charset="0"/>
                <a:cs typeface="Arial" pitchFamily="34" charset="0"/>
              </a:rPr>
              <a:t>Por cada 95.5</a:t>
            </a:r>
            <a:r>
              <a:rPr lang="es-MX" sz="2800" b="1" dirty="0" smtClean="0">
                <a:solidFill>
                  <a:srgbClr val="FF0000"/>
                </a:solidFill>
                <a:latin typeface="Arial" pitchFamily="34" charset="0"/>
                <a:cs typeface="Arial" pitchFamily="34" charset="0"/>
              </a:rPr>
              <a:t> </a:t>
            </a:r>
            <a:r>
              <a:rPr lang="es-MX" sz="2800" b="1" dirty="0" smtClean="0">
                <a:solidFill>
                  <a:schemeClr val="tx2"/>
                </a:solidFill>
                <a:latin typeface="Arial" pitchFamily="34" charset="0"/>
                <a:cs typeface="Arial" pitchFamily="34" charset="0"/>
              </a:rPr>
              <a:t>hombres hay 100 mujeres</a:t>
            </a:r>
            <a:endParaRPr lang="es-ES" sz="2800" b="1" dirty="0" smtClean="0">
              <a:latin typeface="Arial" pitchFamily="34" charset="0"/>
              <a:cs typeface="Arial" pitchFamily="34" charset="0"/>
            </a:endParaRPr>
          </a:p>
          <a:p>
            <a:pPr marL="360363" marR="0" lvl="0" indent="-360363" defTabSz="914400" rtl="0" eaLnBrk="0" fontAlgn="base" latinLnBrk="0" hangingPunct="0">
              <a:lnSpc>
                <a:spcPct val="100000"/>
              </a:lnSpc>
              <a:spcBef>
                <a:spcPct val="20000"/>
              </a:spcBef>
              <a:spcAft>
                <a:spcPct val="0"/>
              </a:spcAft>
              <a:buClrTx/>
              <a:buSzPct val="90000"/>
              <a:buFontTx/>
              <a:buBlip>
                <a:blip r:embed="rId2"/>
              </a:buBlip>
              <a:tabLst/>
              <a:defRPr/>
            </a:pPr>
            <a:endParaRPr kumimoji="0" lang="es-MX" sz="2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a:p>
            <a:pPr marL="360363" marR="0" lvl="0" indent="-360363" defTabSz="914400" rtl="0" eaLnBrk="0" fontAlgn="base" latinLnBrk="0" hangingPunct="0">
              <a:lnSpc>
                <a:spcPct val="100000"/>
              </a:lnSpc>
              <a:spcBef>
                <a:spcPct val="20000"/>
              </a:spcBef>
              <a:spcAft>
                <a:spcPct val="0"/>
              </a:spcAft>
              <a:buClrTx/>
              <a:buSzPct val="90000"/>
              <a:buFontTx/>
              <a:buNone/>
              <a:tabLst/>
              <a:defRPr/>
            </a:pPr>
            <a:endParaRPr kumimoji="0" lang="es-MX" sz="2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51"/>
                                        </p:tgtEl>
                                        <p:attrNameLst>
                                          <p:attrName>style.visibility</p:attrName>
                                        </p:attrNameLst>
                                      </p:cBhvr>
                                      <p:to>
                                        <p:strVal val="visible"/>
                                      </p:to>
                                    </p:set>
                                    <p:animEffect transition="in" filter="fade">
                                      <p:cBhvr>
                                        <p:cTn id="7" dur="1000"/>
                                        <p:tgtEl>
                                          <p:spTgt spid="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253 Grupo"/>
          <p:cNvGrpSpPr/>
          <p:nvPr/>
        </p:nvGrpSpPr>
        <p:grpSpPr>
          <a:xfrm>
            <a:off x="2435292" y="1365905"/>
            <a:ext cx="5554466" cy="3745225"/>
            <a:chOff x="2435292" y="1365905"/>
            <a:chExt cx="5554466" cy="3745225"/>
          </a:xfrm>
        </p:grpSpPr>
        <p:grpSp>
          <p:nvGrpSpPr>
            <p:cNvPr id="3" name="Group 5"/>
            <p:cNvGrpSpPr>
              <a:grpSpLocks/>
            </p:cNvGrpSpPr>
            <p:nvPr/>
          </p:nvGrpSpPr>
          <p:grpSpPr bwMode="auto">
            <a:xfrm>
              <a:off x="2435292" y="1365905"/>
              <a:ext cx="5554466" cy="3745225"/>
              <a:chOff x="1804" y="1311"/>
              <a:chExt cx="3506" cy="2364"/>
            </a:xfrm>
          </p:grpSpPr>
          <p:sp>
            <p:nvSpPr>
              <p:cNvPr id="1013"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14"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15"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16"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17"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18"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19"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0"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1"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2"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3"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4"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5"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6"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7"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8"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29"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1030"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1"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1032"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3"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4"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5"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6"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7"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8"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39"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0"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1"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2"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3"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1044"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5"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6"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7"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8"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49"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0"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1"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2"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3"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4"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5"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6"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7"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8"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59"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0"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1"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2"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3"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4"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5"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6"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7"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1068"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69"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0"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1"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2"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1073"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4"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5"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6"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7"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8"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79"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0"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1"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2"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3"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4"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5"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6"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7"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8"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89"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90"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91"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92"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93"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1094"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4" name="Group 88"/>
            <p:cNvGrpSpPr>
              <a:grpSpLocks/>
            </p:cNvGrpSpPr>
            <p:nvPr/>
          </p:nvGrpSpPr>
          <p:grpSpPr bwMode="auto">
            <a:xfrm>
              <a:off x="2559902" y="1527992"/>
              <a:ext cx="5278802" cy="3580460"/>
              <a:chOff x="1885" y="1415"/>
              <a:chExt cx="3332" cy="2260"/>
            </a:xfrm>
          </p:grpSpPr>
          <p:sp>
            <p:nvSpPr>
              <p:cNvPr id="1097"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1098"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099"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1100"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1"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2"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3"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4"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6"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7"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8"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09"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0"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1"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2"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1113"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4"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1115"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6"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7"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8"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19"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0"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1"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2"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3"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4"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5"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6"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1127"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8"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29"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0"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1"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2"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3"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4"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5"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6"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7"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8"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39"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0"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1"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2"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3"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4"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5"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6"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7"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8"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49"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50"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1151"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52"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53"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54"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55"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1158"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59"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0"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1"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2"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3"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4"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5"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6"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7"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1168"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69"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0"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1"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2"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3"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4"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5"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1176"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1177"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1179" name="Freeform 172"/>
            <p:cNvSpPr>
              <a:spLocks/>
            </p:cNvSpPr>
            <p:nvPr/>
          </p:nvSpPr>
          <p:spPr bwMode="auto">
            <a:xfrm>
              <a:off x="5589030" y="4157877"/>
              <a:ext cx="79214" cy="10139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1180" name="Freeform 173"/>
            <p:cNvSpPr>
              <a:spLocks/>
            </p:cNvSpPr>
            <p:nvPr/>
          </p:nvSpPr>
          <p:spPr bwMode="auto">
            <a:xfrm>
              <a:off x="5704683" y="4118270"/>
              <a:ext cx="207539" cy="117236"/>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1" name="Freeform 174"/>
            <p:cNvSpPr>
              <a:spLocks/>
            </p:cNvSpPr>
            <p:nvPr/>
          </p:nvSpPr>
          <p:spPr bwMode="auto">
            <a:xfrm>
              <a:off x="5379906" y="4012124"/>
              <a:ext cx="348540" cy="381809"/>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2" name="Freeform 175"/>
            <p:cNvSpPr>
              <a:spLocks/>
            </p:cNvSpPr>
            <p:nvPr/>
          </p:nvSpPr>
          <p:spPr bwMode="auto">
            <a:xfrm>
              <a:off x="5558930" y="4249765"/>
              <a:ext cx="169516" cy="155259"/>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3" name="Freeform 176"/>
            <p:cNvSpPr>
              <a:spLocks/>
            </p:cNvSpPr>
            <p:nvPr/>
          </p:nvSpPr>
          <p:spPr bwMode="auto">
            <a:xfrm>
              <a:off x="5644480" y="3893303"/>
              <a:ext cx="442012" cy="592518"/>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4" name="Freeform 177"/>
            <p:cNvSpPr>
              <a:spLocks/>
            </p:cNvSpPr>
            <p:nvPr/>
          </p:nvSpPr>
          <p:spPr bwMode="auto">
            <a:xfrm>
              <a:off x="7271528" y="3603382"/>
              <a:ext cx="564001" cy="4166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5" name="Freeform 178"/>
            <p:cNvSpPr>
              <a:spLocks/>
            </p:cNvSpPr>
            <p:nvPr/>
          </p:nvSpPr>
          <p:spPr bwMode="auto">
            <a:xfrm>
              <a:off x="6918236" y="3804584"/>
              <a:ext cx="659057" cy="60994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6" name="Freeform 179"/>
            <p:cNvSpPr>
              <a:spLocks/>
            </p:cNvSpPr>
            <p:nvPr/>
          </p:nvSpPr>
          <p:spPr bwMode="auto">
            <a:xfrm>
              <a:off x="6607718" y="4257686"/>
              <a:ext cx="622619" cy="302596"/>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8" name="Freeform 181"/>
            <p:cNvSpPr>
              <a:spLocks/>
            </p:cNvSpPr>
            <p:nvPr/>
          </p:nvSpPr>
          <p:spPr bwMode="auto">
            <a:xfrm>
              <a:off x="3293419" y="2212390"/>
              <a:ext cx="6337" cy="950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89" name="Freeform 182"/>
            <p:cNvSpPr>
              <a:spLocks/>
            </p:cNvSpPr>
            <p:nvPr/>
          </p:nvSpPr>
          <p:spPr bwMode="auto">
            <a:xfrm>
              <a:off x="3469273" y="2459537"/>
              <a:ext cx="9506" cy="11089"/>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0" name="Freeform 183"/>
            <p:cNvSpPr>
              <a:spLocks/>
            </p:cNvSpPr>
            <p:nvPr/>
          </p:nvSpPr>
          <p:spPr bwMode="auto">
            <a:xfrm>
              <a:off x="3485115" y="2514986"/>
              <a:ext cx="20596" cy="36439"/>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1" name="Freeform 184"/>
            <p:cNvSpPr>
              <a:spLocks/>
            </p:cNvSpPr>
            <p:nvPr/>
          </p:nvSpPr>
          <p:spPr bwMode="auto">
            <a:xfrm>
              <a:off x="3008250" y="2614795"/>
              <a:ext cx="14258" cy="11089"/>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2" name="Freeform 185"/>
            <p:cNvSpPr>
              <a:spLocks/>
            </p:cNvSpPr>
            <p:nvPr/>
          </p:nvSpPr>
          <p:spPr bwMode="auto">
            <a:xfrm>
              <a:off x="2995575" y="2617964"/>
              <a:ext cx="26932" cy="25349"/>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3" name="Freeform 186"/>
            <p:cNvSpPr>
              <a:spLocks/>
            </p:cNvSpPr>
            <p:nvPr/>
          </p:nvSpPr>
          <p:spPr bwMode="auto">
            <a:xfrm>
              <a:off x="3022508" y="2644896"/>
              <a:ext cx="12674" cy="1425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4" name="Line 187"/>
            <p:cNvSpPr>
              <a:spLocks noChangeShapeType="1"/>
            </p:cNvSpPr>
            <p:nvPr/>
          </p:nvSpPr>
          <p:spPr bwMode="auto">
            <a:xfrm>
              <a:off x="5893210" y="2961751"/>
              <a:ext cx="1584" cy="0"/>
            </a:xfrm>
            <a:prstGeom prst="line">
              <a:avLst/>
            </a:prstGeom>
            <a:noFill/>
            <a:ln w="0">
              <a:solidFill>
                <a:schemeClr val="tx1"/>
              </a:solidFill>
              <a:round/>
              <a:headEnd/>
              <a:tailEnd/>
            </a:ln>
            <a:effectLst/>
          </p:spPr>
          <p:txBody>
            <a:bodyPr wrap="none" anchor="ctr"/>
            <a:lstStyle/>
            <a:p>
              <a:endParaRPr lang="es-MX"/>
            </a:p>
          </p:txBody>
        </p:sp>
        <p:sp>
          <p:nvSpPr>
            <p:cNvPr id="1195" name="Freeform 188"/>
            <p:cNvSpPr>
              <a:spLocks/>
            </p:cNvSpPr>
            <p:nvPr/>
          </p:nvSpPr>
          <p:spPr bwMode="auto">
            <a:xfrm>
              <a:off x="3779790" y="2958582"/>
              <a:ext cx="33270" cy="190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6" name="Line 189"/>
            <p:cNvSpPr>
              <a:spLocks noChangeShapeType="1"/>
            </p:cNvSpPr>
            <p:nvPr/>
          </p:nvSpPr>
          <p:spPr bwMode="auto">
            <a:xfrm flipH="1">
              <a:off x="5883705" y="2987100"/>
              <a:ext cx="1584" cy="0"/>
            </a:xfrm>
            <a:prstGeom prst="line">
              <a:avLst/>
            </a:prstGeom>
            <a:noFill/>
            <a:ln w="0">
              <a:solidFill>
                <a:schemeClr val="tx1"/>
              </a:solidFill>
              <a:round/>
              <a:headEnd/>
              <a:tailEnd/>
            </a:ln>
            <a:effectLst/>
          </p:spPr>
          <p:txBody>
            <a:bodyPr wrap="none" anchor="ctr"/>
            <a:lstStyle/>
            <a:p>
              <a:endParaRPr lang="es-MX"/>
            </a:p>
          </p:txBody>
        </p:sp>
        <p:sp>
          <p:nvSpPr>
            <p:cNvPr id="1197" name="Freeform 190"/>
            <p:cNvSpPr>
              <a:spLocks/>
            </p:cNvSpPr>
            <p:nvPr/>
          </p:nvSpPr>
          <p:spPr bwMode="auto">
            <a:xfrm>
              <a:off x="3903364" y="3044133"/>
              <a:ext cx="30102" cy="52282"/>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8" name="Freeform 191"/>
            <p:cNvSpPr>
              <a:spLocks/>
            </p:cNvSpPr>
            <p:nvPr/>
          </p:nvSpPr>
          <p:spPr bwMode="auto">
            <a:xfrm>
              <a:off x="3874847" y="3034627"/>
              <a:ext cx="42776" cy="66539"/>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199" name="Freeform 192"/>
            <p:cNvSpPr>
              <a:spLocks/>
            </p:cNvSpPr>
            <p:nvPr/>
          </p:nvSpPr>
          <p:spPr bwMode="auto">
            <a:xfrm>
              <a:off x="5853604" y="3063145"/>
              <a:ext cx="17426" cy="90304"/>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0" name="Freeform 193"/>
            <p:cNvSpPr>
              <a:spLocks/>
            </p:cNvSpPr>
            <p:nvPr/>
          </p:nvSpPr>
          <p:spPr bwMode="auto">
            <a:xfrm>
              <a:off x="5834593" y="3332471"/>
              <a:ext cx="9506" cy="28517"/>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1" name="Freeform 194"/>
            <p:cNvSpPr>
              <a:spLocks/>
            </p:cNvSpPr>
            <p:nvPr/>
          </p:nvSpPr>
          <p:spPr bwMode="auto">
            <a:xfrm>
              <a:off x="5837761" y="3360988"/>
              <a:ext cx="4753" cy="15843"/>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2" name="Freeform 195"/>
            <p:cNvSpPr>
              <a:spLocks/>
            </p:cNvSpPr>
            <p:nvPr/>
          </p:nvSpPr>
          <p:spPr bwMode="auto">
            <a:xfrm>
              <a:off x="5844098" y="3513078"/>
              <a:ext cx="4753" cy="17427"/>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3" name="Freeform 196"/>
            <p:cNvSpPr>
              <a:spLocks/>
            </p:cNvSpPr>
            <p:nvPr/>
          </p:nvSpPr>
          <p:spPr bwMode="auto">
            <a:xfrm>
              <a:off x="7732552" y="3616056"/>
              <a:ext cx="60202" cy="15843"/>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4" name="Freeform 197"/>
            <p:cNvSpPr>
              <a:spLocks/>
            </p:cNvSpPr>
            <p:nvPr/>
          </p:nvSpPr>
          <p:spPr bwMode="auto">
            <a:xfrm>
              <a:off x="7761069" y="3628730"/>
              <a:ext cx="19012" cy="950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5" name="Freeform 198"/>
            <p:cNvSpPr>
              <a:spLocks/>
            </p:cNvSpPr>
            <p:nvPr/>
          </p:nvSpPr>
          <p:spPr bwMode="auto">
            <a:xfrm>
              <a:off x="7569371" y="3639820"/>
              <a:ext cx="9506" cy="6337"/>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6" name="Freeform 199"/>
            <p:cNvSpPr>
              <a:spLocks/>
            </p:cNvSpPr>
            <p:nvPr/>
          </p:nvSpPr>
          <p:spPr bwMode="auto">
            <a:xfrm>
              <a:off x="7271528" y="3948753"/>
              <a:ext cx="3169" cy="475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7" name="Freeform 200"/>
            <p:cNvSpPr>
              <a:spLocks/>
            </p:cNvSpPr>
            <p:nvPr/>
          </p:nvSpPr>
          <p:spPr bwMode="auto">
            <a:xfrm>
              <a:off x="6129267" y="4067573"/>
              <a:ext cx="6337" cy="6337"/>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08" name="Line 201"/>
            <p:cNvSpPr>
              <a:spLocks noChangeShapeType="1"/>
            </p:cNvSpPr>
            <p:nvPr/>
          </p:nvSpPr>
          <p:spPr bwMode="auto">
            <a:xfrm flipH="1">
              <a:off x="7778496" y="4167383"/>
              <a:ext cx="3169" cy="0"/>
            </a:xfrm>
            <a:prstGeom prst="line">
              <a:avLst/>
            </a:prstGeom>
            <a:noFill/>
            <a:ln w="0">
              <a:solidFill>
                <a:schemeClr val="tx1"/>
              </a:solidFill>
              <a:round/>
              <a:headEnd/>
              <a:tailEnd/>
            </a:ln>
            <a:effectLst/>
          </p:spPr>
          <p:txBody>
            <a:bodyPr wrap="none" anchor="ctr"/>
            <a:lstStyle/>
            <a:p>
              <a:endParaRPr lang="es-MX"/>
            </a:p>
          </p:txBody>
        </p:sp>
        <p:sp>
          <p:nvSpPr>
            <p:cNvPr id="1209" name="Freeform 202"/>
            <p:cNvSpPr>
              <a:spLocks/>
            </p:cNvSpPr>
            <p:nvPr/>
          </p:nvSpPr>
          <p:spPr bwMode="auto">
            <a:xfrm>
              <a:off x="7757900" y="4202237"/>
              <a:ext cx="7921" cy="17426"/>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0" name="Freeform 203"/>
            <p:cNvSpPr>
              <a:spLocks/>
            </p:cNvSpPr>
            <p:nvPr/>
          </p:nvSpPr>
          <p:spPr bwMode="auto">
            <a:xfrm>
              <a:off x="7775327" y="4219663"/>
              <a:ext cx="3169" cy="475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1" name="Freeform 204"/>
            <p:cNvSpPr>
              <a:spLocks/>
            </p:cNvSpPr>
            <p:nvPr/>
          </p:nvSpPr>
          <p:spPr bwMode="auto">
            <a:xfrm>
              <a:off x="7100427" y="4230754"/>
              <a:ext cx="7922" cy="7921"/>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2" name="Freeform 205"/>
            <p:cNvSpPr>
              <a:spLocks/>
            </p:cNvSpPr>
            <p:nvPr/>
          </p:nvSpPr>
          <p:spPr bwMode="auto">
            <a:xfrm>
              <a:off x="7041809" y="4221248"/>
              <a:ext cx="72877" cy="41191"/>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3" name="Freeform 206"/>
            <p:cNvSpPr>
              <a:spLocks/>
            </p:cNvSpPr>
            <p:nvPr/>
          </p:nvSpPr>
          <p:spPr bwMode="auto">
            <a:xfrm>
              <a:off x="6877044" y="4273528"/>
              <a:ext cx="6337" cy="7922"/>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4" name="Freeform 207"/>
            <p:cNvSpPr>
              <a:spLocks/>
            </p:cNvSpPr>
            <p:nvPr/>
          </p:nvSpPr>
          <p:spPr bwMode="auto">
            <a:xfrm>
              <a:off x="6271852" y="4281451"/>
              <a:ext cx="7921" cy="7921"/>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5" name="Freeform 208"/>
            <p:cNvSpPr>
              <a:spLocks/>
            </p:cNvSpPr>
            <p:nvPr/>
          </p:nvSpPr>
          <p:spPr bwMode="auto">
            <a:xfrm>
              <a:off x="4621040" y="4273528"/>
              <a:ext cx="53865" cy="26933"/>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6" name="Freeform 209"/>
            <p:cNvSpPr>
              <a:spLocks/>
            </p:cNvSpPr>
            <p:nvPr/>
          </p:nvSpPr>
          <p:spPr bwMode="auto">
            <a:xfrm>
              <a:off x="5421097" y="4674350"/>
              <a:ext cx="25349" cy="14258"/>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7" name="Freeform 210"/>
            <p:cNvSpPr>
              <a:spLocks/>
            </p:cNvSpPr>
            <p:nvPr/>
          </p:nvSpPr>
          <p:spPr bwMode="auto">
            <a:xfrm>
              <a:off x="5512985" y="4710788"/>
              <a:ext cx="39607" cy="22180"/>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8" name="Freeform 211"/>
            <p:cNvSpPr>
              <a:spLocks/>
            </p:cNvSpPr>
            <p:nvPr/>
          </p:nvSpPr>
          <p:spPr bwMode="auto">
            <a:xfrm>
              <a:off x="5634975" y="4745642"/>
              <a:ext cx="17426" cy="950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19" name="Freeform 212"/>
            <p:cNvSpPr>
              <a:spLocks/>
            </p:cNvSpPr>
            <p:nvPr/>
          </p:nvSpPr>
          <p:spPr bwMode="auto">
            <a:xfrm>
              <a:off x="5893210" y="4848620"/>
              <a:ext cx="6337" cy="475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0" name="Freeform 213"/>
            <p:cNvSpPr>
              <a:spLocks/>
            </p:cNvSpPr>
            <p:nvPr/>
          </p:nvSpPr>
          <p:spPr bwMode="auto">
            <a:xfrm>
              <a:off x="6724954" y="4845452"/>
              <a:ext cx="28517" cy="12674"/>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1" name="Freeform 214"/>
            <p:cNvSpPr>
              <a:spLocks/>
            </p:cNvSpPr>
            <p:nvPr/>
          </p:nvSpPr>
          <p:spPr bwMode="auto">
            <a:xfrm>
              <a:off x="5902716" y="4848620"/>
              <a:ext cx="7922" cy="7921"/>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2" name="Freeform 215"/>
            <p:cNvSpPr>
              <a:spLocks/>
            </p:cNvSpPr>
            <p:nvPr/>
          </p:nvSpPr>
          <p:spPr bwMode="auto">
            <a:xfrm>
              <a:off x="5921728" y="4859709"/>
              <a:ext cx="3169" cy="3169"/>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3" name="Freeform 216"/>
            <p:cNvSpPr>
              <a:spLocks/>
            </p:cNvSpPr>
            <p:nvPr/>
          </p:nvSpPr>
          <p:spPr bwMode="auto">
            <a:xfrm>
              <a:off x="5942324" y="4856541"/>
              <a:ext cx="11089" cy="7922"/>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4" name="Freeform 217"/>
            <p:cNvSpPr>
              <a:spLocks/>
            </p:cNvSpPr>
            <p:nvPr/>
          </p:nvSpPr>
          <p:spPr bwMode="auto">
            <a:xfrm>
              <a:off x="6032626" y="4866047"/>
              <a:ext cx="9506" cy="3169"/>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5" name="Freeform 218"/>
            <p:cNvSpPr>
              <a:spLocks/>
            </p:cNvSpPr>
            <p:nvPr/>
          </p:nvSpPr>
          <p:spPr bwMode="auto">
            <a:xfrm>
              <a:off x="6756640" y="4873969"/>
              <a:ext cx="31686" cy="17426"/>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6" name="Freeform 219"/>
            <p:cNvSpPr>
              <a:spLocks/>
            </p:cNvSpPr>
            <p:nvPr/>
          </p:nvSpPr>
          <p:spPr bwMode="auto">
            <a:xfrm>
              <a:off x="6881797" y="4973778"/>
              <a:ext cx="14259" cy="1425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7" name="Freeform 220"/>
            <p:cNvSpPr>
              <a:spLocks/>
            </p:cNvSpPr>
            <p:nvPr/>
          </p:nvSpPr>
          <p:spPr bwMode="auto">
            <a:xfrm>
              <a:off x="6897640" y="4991205"/>
              <a:ext cx="12674" cy="12674"/>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8" name="Freeform 221"/>
            <p:cNvSpPr>
              <a:spLocks/>
            </p:cNvSpPr>
            <p:nvPr/>
          </p:nvSpPr>
          <p:spPr bwMode="auto">
            <a:xfrm>
              <a:off x="2818137" y="1527985"/>
              <a:ext cx="45943" cy="33269"/>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29" name="Freeform 222"/>
            <p:cNvSpPr>
              <a:spLocks/>
            </p:cNvSpPr>
            <p:nvPr/>
          </p:nvSpPr>
          <p:spPr bwMode="auto">
            <a:xfrm>
              <a:off x="2819721" y="1558085"/>
              <a:ext cx="25349" cy="22180"/>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0" name="Freeform 223"/>
            <p:cNvSpPr>
              <a:spLocks/>
            </p:cNvSpPr>
            <p:nvPr/>
          </p:nvSpPr>
          <p:spPr bwMode="auto">
            <a:xfrm>
              <a:off x="2784867" y="1588187"/>
              <a:ext cx="30102" cy="47528"/>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1" name="Freeform 224"/>
            <p:cNvSpPr>
              <a:spLocks/>
            </p:cNvSpPr>
            <p:nvPr/>
          </p:nvSpPr>
          <p:spPr bwMode="auto">
            <a:xfrm>
              <a:off x="2556732" y="1790973"/>
              <a:ext cx="4753" cy="6337"/>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2" name="Line 225"/>
            <p:cNvSpPr>
              <a:spLocks noChangeShapeType="1"/>
            </p:cNvSpPr>
            <p:nvPr/>
          </p:nvSpPr>
          <p:spPr bwMode="auto">
            <a:xfrm flipV="1">
              <a:off x="2599508" y="1939895"/>
              <a:ext cx="1584" cy="0"/>
            </a:xfrm>
            <a:prstGeom prst="line">
              <a:avLst/>
            </a:prstGeom>
            <a:noFill/>
            <a:ln w="0">
              <a:solidFill>
                <a:schemeClr val="tx1"/>
              </a:solidFill>
              <a:round/>
              <a:headEnd/>
              <a:tailEnd/>
            </a:ln>
            <a:effectLst/>
          </p:spPr>
          <p:txBody>
            <a:bodyPr wrap="none" anchor="ctr"/>
            <a:lstStyle/>
            <a:p>
              <a:endParaRPr lang="es-MX"/>
            </a:p>
          </p:txBody>
        </p:sp>
        <p:sp>
          <p:nvSpPr>
            <p:cNvPr id="1233" name="Freeform 226"/>
            <p:cNvSpPr>
              <a:spLocks/>
            </p:cNvSpPr>
            <p:nvPr/>
          </p:nvSpPr>
          <p:spPr bwMode="auto">
            <a:xfrm>
              <a:off x="2599508" y="1939895"/>
              <a:ext cx="4753" cy="475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4" name="Freeform 227"/>
            <p:cNvSpPr>
              <a:spLocks/>
            </p:cNvSpPr>
            <p:nvPr/>
          </p:nvSpPr>
          <p:spPr bwMode="auto">
            <a:xfrm>
              <a:off x="2651788" y="2348638"/>
              <a:ext cx="14259" cy="12674"/>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5" name="Freeform 228"/>
            <p:cNvSpPr>
              <a:spLocks/>
            </p:cNvSpPr>
            <p:nvPr/>
          </p:nvSpPr>
          <p:spPr bwMode="auto">
            <a:xfrm>
              <a:off x="2875171" y="2356558"/>
              <a:ext cx="20595" cy="58619"/>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6" name="Freeform 229"/>
            <p:cNvSpPr>
              <a:spLocks/>
            </p:cNvSpPr>
            <p:nvPr/>
          </p:nvSpPr>
          <p:spPr bwMode="auto">
            <a:xfrm>
              <a:off x="3212621" y="2104660"/>
              <a:ext cx="6337" cy="475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1237" name="Line 230"/>
            <p:cNvSpPr>
              <a:spLocks noChangeShapeType="1"/>
            </p:cNvSpPr>
            <p:nvPr/>
          </p:nvSpPr>
          <p:spPr bwMode="auto">
            <a:xfrm>
              <a:off x="3212621" y="2109412"/>
              <a:ext cx="3169" cy="0"/>
            </a:xfrm>
            <a:prstGeom prst="line">
              <a:avLst/>
            </a:prstGeom>
            <a:noFill/>
            <a:ln w="0">
              <a:solidFill>
                <a:schemeClr val="tx1"/>
              </a:solidFill>
              <a:round/>
              <a:headEnd/>
              <a:tailEnd/>
            </a:ln>
            <a:effectLst/>
          </p:spPr>
          <p:txBody>
            <a:bodyPr wrap="none" anchor="ctr"/>
            <a:lstStyle/>
            <a:p>
              <a:endParaRPr lang="es-MX"/>
            </a:p>
          </p:txBody>
        </p:sp>
        <p:sp>
          <p:nvSpPr>
            <p:cNvPr id="1240" name="Freeform 233"/>
            <p:cNvSpPr>
              <a:spLocks/>
            </p:cNvSpPr>
            <p:nvPr/>
          </p:nvSpPr>
          <p:spPr bwMode="auto">
            <a:xfrm>
              <a:off x="3790881" y="1667401"/>
              <a:ext cx="1048789" cy="1238901"/>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1" name="Freeform 234"/>
            <p:cNvSpPr>
              <a:spLocks/>
            </p:cNvSpPr>
            <p:nvPr/>
          </p:nvSpPr>
          <p:spPr bwMode="auto">
            <a:xfrm>
              <a:off x="3676813" y="2611627"/>
              <a:ext cx="743024" cy="95373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2" name="Freeform 235"/>
            <p:cNvSpPr>
              <a:spLocks/>
            </p:cNvSpPr>
            <p:nvPr/>
          </p:nvSpPr>
          <p:spPr bwMode="auto">
            <a:xfrm>
              <a:off x="4114072" y="2673413"/>
              <a:ext cx="855507" cy="948980"/>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3" name="Freeform 236"/>
            <p:cNvSpPr>
              <a:spLocks/>
            </p:cNvSpPr>
            <p:nvPr/>
          </p:nvSpPr>
          <p:spPr bwMode="auto">
            <a:xfrm>
              <a:off x="4695500" y="2072974"/>
              <a:ext cx="750945" cy="1085226"/>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4" name="Freeform 237"/>
            <p:cNvSpPr>
              <a:spLocks/>
            </p:cNvSpPr>
            <p:nvPr/>
          </p:nvSpPr>
          <p:spPr bwMode="auto">
            <a:xfrm>
              <a:off x="5197715" y="2494391"/>
              <a:ext cx="524394" cy="934721"/>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5" name="Freeform 238"/>
            <p:cNvSpPr>
              <a:spLocks/>
            </p:cNvSpPr>
            <p:nvPr/>
          </p:nvSpPr>
          <p:spPr bwMode="auto">
            <a:xfrm>
              <a:off x="5403671" y="2511817"/>
              <a:ext cx="540236" cy="1096317"/>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6" name="Freeform 239"/>
            <p:cNvSpPr>
              <a:spLocks/>
            </p:cNvSpPr>
            <p:nvPr/>
          </p:nvSpPr>
          <p:spPr bwMode="auto">
            <a:xfrm>
              <a:off x="4616286" y="3029875"/>
              <a:ext cx="647968" cy="836496"/>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7" name="Freeform 240"/>
            <p:cNvSpPr>
              <a:spLocks/>
            </p:cNvSpPr>
            <p:nvPr/>
          </p:nvSpPr>
          <p:spPr bwMode="auto">
            <a:xfrm>
              <a:off x="4331117" y="3433865"/>
              <a:ext cx="356462" cy="505384"/>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8" name="Freeform 241"/>
            <p:cNvSpPr>
              <a:spLocks/>
            </p:cNvSpPr>
            <p:nvPr/>
          </p:nvSpPr>
          <p:spPr bwMode="auto">
            <a:xfrm>
              <a:off x="4353297" y="3525752"/>
              <a:ext cx="809564" cy="774710"/>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49" name="Freeform 242"/>
            <p:cNvSpPr>
              <a:spLocks/>
            </p:cNvSpPr>
            <p:nvPr/>
          </p:nvSpPr>
          <p:spPr bwMode="auto">
            <a:xfrm>
              <a:off x="4877692" y="3579618"/>
              <a:ext cx="209124" cy="161596"/>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0" name="Freeform 243"/>
            <p:cNvSpPr>
              <a:spLocks/>
            </p:cNvSpPr>
            <p:nvPr/>
          </p:nvSpPr>
          <p:spPr bwMode="auto">
            <a:xfrm>
              <a:off x="5037703" y="3700022"/>
              <a:ext cx="465777" cy="380226"/>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1" name="Freeform 244"/>
            <p:cNvSpPr>
              <a:spLocks/>
            </p:cNvSpPr>
            <p:nvPr/>
          </p:nvSpPr>
          <p:spPr bwMode="auto">
            <a:xfrm>
              <a:off x="4990175" y="3148695"/>
              <a:ext cx="779462" cy="663810"/>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2" name="Freeform 245"/>
            <p:cNvSpPr>
              <a:spLocks/>
            </p:cNvSpPr>
            <p:nvPr/>
          </p:nvSpPr>
          <p:spPr bwMode="auto">
            <a:xfrm>
              <a:off x="4560837" y="4172136"/>
              <a:ext cx="212292" cy="166349"/>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3" name="Freeform 246"/>
            <p:cNvSpPr>
              <a:spLocks/>
            </p:cNvSpPr>
            <p:nvPr/>
          </p:nvSpPr>
          <p:spPr bwMode="auto">
            <a:xfrm>
              <a:off x="4717680" y="3996281"/>
              <a:ext cx="724014" cy="511720"/>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4" name="Freeform 247"/>
            <p:cNvSpPr>
              <a:spLocks/>
            </p:cNvSpPr>
            <p:nvPr/>
          </p:nvSpPr>
          <p:spPr bwMode="auto">
            <a:xfrm>
              <a:off x="5045625" y="4313136"/>
              <a:ext cx="812732" cy="497461"/>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5" name="Freeform 248"/>
            <p:cNvSpPr>
              <a:spLocks/>
            </p:cNvSpPr>
            <p:nvPr/>
          </p:nvSpPr>
          <p:spPr bwMode="auto">
            <a:xfrm>
              <a:off x="5760132" y="4311552"/>
              <a:ext cx="922047" cy="608361"/>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6" name="Freeform 249"/>
            <p:cNvSpPr>
              <a:spLocks/>
            </p:cNvSpPr>
            <p:nvPr/>
          </p:nvSpPr>
          <p:spPr bwMode="auto">
            <a:xfrm>
              <a:off x="6634650" y="4411361"/>
              <a:ext cx="746193" cy="69708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7" name="Freeform 250"/>
            <p:cNvSpPr>
              <a:spLocks/>
            </p:cNvSpPr>
            <p:nvPr/>
          </p:nvSpPr>
          <p:spPr bwMode="auto">
            <a:xfrm>
              <a:off x="5690424" y="3563775"/>
              <a:ext cx="1031362" cy="1032946"/>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8" name="Freeform 251"/>
            <p:cNvSpPr>
              <a:spLocks/>
            </p:cNvSpPr>
            <p:nvPr/>
          </p:nvSpPr>
          <p:spPr bwMode="auto">
            <a:xfrm>
              <a:off x="5468626" y="3769730"/>
              <a:ext cx="389731" cy="372304"/>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59" name="Freeform 252"/>
            <p:cNvSpPr>
              <a:spLocks/>
            </p:cNvSpPr>
            <p:nvPr/>
          </p:nvSpPr>
          <p:spPr bwMode="auto">
            <a:xfrm>
              <a:off x="5333963" y="3730124"/>
              <a:ext cx="294675" cy="332697"/>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sz="2400" dirty="0" smtClean="0"/>
              <a:t>Relación hombre-mujer</a:t>
            </a:r>
          </a:p>
        </p:txBody>
      </p:sp>
      <p:sp>
        <p:nvSpPr>
          <p:cNvPr id="283" name="2 Marcador de contenido"/>
          <p:cNvSpPr>
            <a:spLocks noGrp="1"/>
          </p:cNvSpPr>
          <p:nvPr>
            <p:ph idx="1"/>
          </p:nvPr>
        </p:nvSpPr>
        <p:spPr>
          <a:xfrm>
            <a:off x="928530" y="4206875"/>
            <a:ext cx="4010729" cy="1563467"/>
          </a:xfrm>
        </p:spPr>
        <p:txBody>
          <a:bodyPr/>
          <a:lstStyle/>
          <a:p>
            <a:pPr marL="0" indent="0">
              <a:buNone/>
            </a:pPr>
            <a:r>
              <a:rPr lang="es-MX" sz="1800" b="1" dirty="0" smtClean="0">
                <a:solidFill>
                  <a:schemeClr val="tx2"/>
                </a:solidFill>
                <a:latin typeface="Arial" pitchFamily="34" charset="0"/>
                <a:cs typeface="Arial" pitchFamily="34" charset="0"/>
              </a:rPr>
              <a:t>Entidades con mayor número de hombres por cada 100 mujeres:</a:t>
            </a:r>
          </a:p>
          <a:p>
            <a:r>
              <a:rPr lang="es-MX" sz="1800" b="1" dirty="0" smtClean="0">
                <a:solidFill>
                  <a:schemeClr val="tx2"/>
                </a:solidFill>
                <a:latin typeface="Arial" pitchFamily="34" charset="0"/>
                <a:cs typeface="Arial" pitchFamily="34" charset="0"/>
              </a:rPr>
              <a:t>Baja California Sur, con </a:t>
            </a:r>
            <a:r>
              <a:rPr lang="es-MX" sz="2200" b="1" dirty="0" smtClean="0">
                <a:solidFill>
                  <a:schemeClr val="tx2"/>
                </a:solidFill>
                <a:latin typeface="Arial" pitchFamily="34" charset="0"/>
                <a:cs typeface="Arial" pitchFamily="34" charset="0"/>
              </a:rPr>
              <a:t>105</a:t>
            </a:r>
            <a:endParaRPr lang="es-MX" sz="1800" b="1" baseline="30000" dirty="0" smtClean="0">
              <a:solidFill>
                <a:schemeClr val="tx2"/>
              </a:solidFill>
              <a:latin typeface="Arial" pitchFamily="34" charset="0"/>
              <a:cs typeface="Arial" pitchFamily="34" charset="0"/>
            </a:endParaRPr>
          </a:p>
          <a:p>
            <a:r>
              <a:rPr lang="es-ES" sz="1800" b="1" dirty="0" smtClean="0">
                <a:solidFill>
                  <a:schemeClr val="tx2"/>
                </a:solidFill>
                <a:latin typeface="Arial" pitchFamily="34" charset="0"/>
                <a:cs typeface="Arial" pitchFamily="34" charset="0"/>
              </a:rPr>
              <a:t>Quintana Roo, con </a:t>
            </a:r>
            <a:r>
              <a:rPr lang="es-ES" sz="2200" b="1" dirty="0" smtClean="0">
                <a:solidFill>
                  <a:schemeClr val="tx2"/>
                </a:solidFill>
                <a:latin typeface="Arial" pitchFamily="34" charset="0"/>
                <a:cs typeface="Arial" pitchFamily="34" charset="0"/>
              </a:rPr>
              <a:t>103</a:t>
            </a:r>
            <a:endParaRPr lang="es-ES" sz="1800" b="1" dirty="0" smtClean="0">
              <a:solidFill>
                <a:schemeClr val="tx2"/>
              </a:solidFill>
              <a:latin typeface="Arial" pitchFamily="34" charset="0"/>
              <a:cs typeface="Arial" pitchFamily="34" charset="0"/>
            </a:endParaRPr>
          </a:p>
          <a:p>
            <a:r>
              <a:rPr lang="es-ES" sz="1800" b="1" dirty="0" smtClean="0">
                <a:solidFill>
                  <a:schemeClr val="tx2"/>
                </a:solidFill>
                <a:latin typeface="Arial" pitchFamily="34" charset="0"/>
                <a:cs typeface="Arial" pitchFamily="34" charset="0"/>
              </a:rPr>
              <a:t>Baja California, con </a:t>
            </a:r>
            <a:r>
              <a:rPr lang="es-ES" sz="2200" b="1" dirty="0" smtClean="0">
                <a:solidFill>
                  <a:schemeClr val="tx2"/>
                </a:solidFill>
                <a:latin typeface="Arial" pitchFamily="34" charset="0"/>
                <a:cs typeface="Arial" pitchFamily="34" charset="0"/>
              </a:rPr>
              <a:t>102</a:t>
            </a:r>
          </a:p>
          <a:p>
            <a:r>
              <a:rPr lang="es-ES" sz="1800" b="1" dirty="0" smtClean="0">
                <a:solidFill>
                  <a:schemeClr val="tx2"/>
                </a:solidFill>
                <a:latin typeface="Arial" pitchFamily="34" charset="0"/>
                <a:cs typeface="Arial" pitchFamily="34" charset="0"/>
              </a:rPr>
              <a:t>Sonora, con </a:t>
            </a:r>
            <a:r>
              <a:rPr lang="es-ES" sz="2200" b="1" dirty="0" smtClean="0">
                <a:solidFill>
                  <a:schemeClr val="tx2"/>
                </a:solidFill>
                <a:latin typeface="Arial" pitchFamily="34" charset="0"/>
                <a:cs typeface="Arial" pitchFamily="34" charset="0"/>
              </a:rPr>
              <a:t>101</a:t>
            </a:r>
            <a:endParaRPr lang="es-ES" sz="1800" b="1" dirty="0" smtClean="0">
              <a:solidFill>
                <a:schemeClr val="tx2"/>
              </a:solidFill>
              <a:latin typeface="Arial" pitchFamily="34" charset="0"/>
              <a:cs typeface="Arial" pitchFamily="34" charset="0"/>
            </a:endParaRPr>
          </a:p>
          <a:p>
            <a:endParaRPr lang="es-ES" sz="1800" b="1" dirty="0" smtClean="0">
              <a:solidFill>
                <a:schemeClr val="tx2"/>
              </a:solidFill>
              <a:latin typeface="Arial" pitchFamily="34" charset="0"/>
              <a:cs typeface="Arial" pitchFamily="34" charset="0"/>
            </a:endParaRPr>
          </a:p>
        </p:txBody>
      </p:sp>
      <p:sp>
        <p:nvSpPr>
          <p:cNvPr id="1178" name="Freeform 171"/>
          <p:cNvSpPr>
            <a:spLocks/>
          </p:cNvSpPr>
          <p:nvPr/>
        </p:nvSpPr>
        <p:spPr bwMode="auto">
          <a:xfrm>
            <a:off x="2678721" y="2328042"/>
            <a:ext cx="979081" cy="1128003"/>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187" name="Freeform 180"/>
          <p:cNvSpPr>
            <a:spLocks/>
          </p:cNvSpPr>
          <p:nvPr/>
        </p:nvSpPr>
        <p:spPr bwMode="auto">
          <a:xfrm>
            <a:off x="7494911" y="3579618"/>
            <a:ext cx="487956" cy="798473"/>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38" name="Freeform 231"/>
          <p:cNvSpPr>
            <a:spLocks/>
          </p:cNvSpPr>
          <p:nvPr/>
        </p:nvSpPr>
        <p:spPr bwMode="auto">
          <a:xfrm>
            <a:off x="2428406" y="1363220"/>
            <a:ext cx="693912" cy="1002844"/>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1239" name="Freeform 232"/>
          <p:cNvSpPr>
            <a:spLocks/>
          </p:cNvSpPr>
          <p:nvPr/>
        </p:nvSpPr>
        <p:spPr bwMode="auto">
          <a:xfrm>
            <a:off x="2808632" y="1420254"/>
            <a:ext cx="1099485" cy="1346632"/>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par>
                          <p:cTn id="8" fill="hold">
                            <p:stCondLst>
                              <p:cond delay="2000"/>
                            </p:stCondLst>
                            <p:childTnLst>
                              <p:par>
                                <p:cTn id="9" presetID="22" presetClass="entr" presetSubtype="4" fill="hold" grpId="0" nodeType="afterEffect">
                                  <p:stCondLst>
                                    <p:cond delay="0"/>
                                  </p:stCondLst>
                                  <p:childTnLst>
                                    <p:set>
                                      <p:cBhvr>
                                        <p:cTn id="10" dur="1" fill="hold">
                                          <p:stCondLst>
                                            <p:cond delay="0"/>
                                          </p:stCondLst>
                                        </p:cTn>
                                        <p:tgtEl>
                                          <p:spTgt spid="1238"/>
                                        </p:tgtEl>
                                        <p:attrNameLst>
                                          <p:attrName>style.visibility</p:attrName>
                                        </p:attrNameLst>
                                      </p:cBhvr>
                                      <p:to>
                                        <p:strVal val="visible"/>
                                      </p:to>
                                    </p:set>
                                    <p:animEffect transition="in" filter="wipe(down)">
                                      <p:cBhvr>
                                        <p:cTn id="11" dur="1000"/>
                                        <p:tgtEl>
                                          <p:spTgt spid="123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283">
                                            <p:txEl>
                                              <p:pRg st="0" end="0"/>
                                            </p:txEl>
                                          </p:spTgt>
                                        </p:tgtEl>
                                        <p:attrNameLst>
                                          <p:attrName>style.visibility</p:attrName>
                                        </p:attrNameLst>
                                      </p:cBhvr>
                                      <p:to>
                                        <p:strVal val="visible"/>
                                      </p:to>
                                    </p:set>
                                    <p:animEffect transition="in" filter="fade">
                                      <p:cBhvr>
                                        <p:cTn id="14" dur="1000"/>
                                        <p:tgtEl>
                                          <p:spTgt spid="283">
                                            <p:txEl>
                                              <p:pRg st="0" end="0"/>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239"/>
                                        </p:tgtEl>
                                        <p:attrNameLst>
                                          <p:attrName>style.visibility</p:attrName>
                                        </p:attrNameLst>
                                      </p:cBhvr>
                                      <p:to>
                                        <p:strVal val="visible"/>
                                      </p:to>
                                    </p:set>
                                    <p:animEffect transition="in" filter="wipe(down)">
                                      <p:cBhvr>
                                        <p:cTn id="17" dur="1000"/>
                                        <p:tgtEl>
                                          <p:spTgt spid="1239"/>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178"/>
                                        </p:tgtEl>
                                        <p:attrNameLst>
                                          <p:attrName>style.visibility</p:attrName>
                                        </p:attrNameLst>
                                      </p:cBhvr>
                                      <p:to>
                                        <p:strVal val="visible"/>
                                      </p:to>
                                    </p:set>
                                    <p:animEffect transition="in" filter="wipe(down)">
                                      <p:cBhvr>
                                        <p:cTn id="20" dur="1000"/>
                                        <p:tgtEl>
                                          <p:spTgt spid="1178"/>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1187"/>
                                        </p:tgtEl>
                                        <p:attrNameLst>
                                          <p:attrName>style.visibility</p:attrName>
                                        </p:attrNameLst>
                                      </p:cBhvr>
                                      <p:to>
                                        <p:strVal val="visible"/>
                                      </p:to>
                                    </p:set>
                                    <p:animEffect transition="in" filter="wipe(down)">
                                      <p:cBhvr>
                                        <p:cTn id="23" dur="1000"/>
                                        <p:tgtEl>
                                          <p:spTgt spid="118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83">
                                            <p:txEl>
                                              <p:pRg st="1" end="1"/>
                                            </p:txEl>
                                          </p:spTgt>
                                        </p:tgtEl>
                                        <p:attrNameLst>
                                          <p:attrName>style.visibility</p:attrName>
                                        </p:attrNameLst>
                                      </p:cBhvr>
                                      <p:to>
                                        <p:strVal val="visible"/>
                                      </p:to>
                                    </p:set>
                                    <p:animEffect transition="in" filter="fade">
                                      <p:cBhvr>
                                        <p:cTn id="26" dur="1000"/>
                                        <p:tgtEl>
                                          <p:spTgt spid="283">
                                            <p:txEl>
                                              <p:pRg st="1" end="1"/>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83">
                                            <p:txEl>
                                              <p:pRg st="2" end="2"/>
                                            </p:txEl>
                                          </p:spTgt>
                                        </p:tgtEl>
                                        <p:attrNameLst>
                                          <p:attrName>style.visibility</p:attrName>
                                        </p:attrNameLst>
                                      </p:cBhvr>
                                      <p:to>
                                        <p:strVal val="visible"/>
                                      </p:to>
                                    </p:set>
                                    <p:animEffect transition="in" filter="fade">
                                      <p:cBhvr>
                                        <p:cTn id="29" dur="1000"/>
                                        <p:tgtEl>
                                          <p:spTgt spid="283">
                                            <p:txEl>
                                              <p:pRg st="2" end="2"/>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83">
                                            <p:txEl>
                                              <p:pRg st="3" end="3"/>
                                            </p:txEl>
                                          </p:spTgt>
                                        </p:tgtEl>
                                        <p:attrNameLst>
                                          <p:attrName>style.visibility</p:attrName>
                                        </p:attrNameLst>
                                      </p:cBhvr>
                                      <p:to>
                                        <p:strVal val="visible"/>
                                      </p:to>
                                    </p:set>
                                    <p:animEffect transition="in" filter="fade">
                                      <p:cBhvr>
                                        <p:cTn id="32" dur="1000"/>
                                        <p:tgtEl>
                                          <p:spTgt spid="283">
                                            <p:txEl>
                                              <p:pRg st="3" end="3"/>
                                            </p:tx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83">
                                            <p:txEl>
                                              <p:pRg st="4" end="4"/>
                                            </p:txEl>
                                          </p:spTgt>
                                        </p:tgtEl>
                                        <p:attrNameLst>
                                          <p:attrName>style.visibility</p:attrName>
                                        </p:attrNameLst>
                                      </p:cBhvr>
                                      <p:to>
                                        <p:strVal val="visible"/>
                                      </p:to>
                                    </p:set>
                                    <p:animEffect transition="in" filter="fade">
                                      <p:cBhvr>
                                        <p:cTn id="35" dur="1000"/>
                                        <p:tgtEl>
                                          <p:spTgt spid="2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 grpId="0" build="p"/>
      <p:bldP spid="1178" grpId="0" animBg="1"/>
      <p:bldP spid="1187" grpId="0" animBg="1"/>
      <p:bldP spid="1238" grpId="0" animBg="1"/>
      <p:bldP spid="1239"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sz="2400" dirty="0" smtClean="0"/>
              <a:t>Relación hombre-mujer</a:t>
            </a:r>
          </a:p>
        </p:txBody>
      </p:sp>
      <p:sp>
        <p:nvSpPr>
          <p:cNvPr id="763" name="2 Marcador de contenido"/>
          <p:cNvSpPr>
            <a:spLocks noGrp="1"/>
          </p:cNvSpPr>
          <p:nvPr>
            <p:ph idx="1"/>
          </p:nvPr>
        </p:nvSpPr>
        <p:spPr>
          <a:xfrm>
            <a:off x="928530" y="4206875"/>
            <a:ext cx="4010729" cy="1563467"/>
          </a:xfrm>
        </p:spPr>
        <p:txBody>
          <a:bodyPr/>
          <a:lstStyle/>
          <a:p>
            <a:pPr marL="0" indent="0">
              <a:buNone/>
            </a:pPr>
            <a:r>
              <a:rPr lang="es-MX" sz="1800" b="1" dirty="0" smtClean="0">
                <a:solidFill>
                  <a:schemeClr val="tx2"/>
                </a:solidFill>
                <a:latin typeface="Arial" pitchFamily="34" charset="0"/>
                <a:cs typeface="Arial" pitchFamily="34" charset="0"/>
              </a:rPr>
              <a:t>Entidades con menor número de hombres por cada 100 mujeres:</a:t>
            </a:r>
          </a:p>
          <a:p>
            <a:r>
              <a:rPr lang="es-MX" sz="1800" b="1" dirty="0" smtClean="0">
                <a:solidFill>
                  <a:schemeClr val="tx2"/>
                </a:solidFill>
                <a:latin typeface="Arial" pitchFamily="34" charset="0"/>
                <a:cs typeface="Arial" pitchFamily="34" charset="0"/>
              </a:rPr>
              <a:t>Distrito Federal, Oaxaca </a:t>
            </a:r>
            <a:br>
              <a:rPr lang="es-MX" sz="1800" b="1" dirty="0" smtClean="0">
                <a:solidFill>
                  <a:schemeClr val="tx2"/>
                </a:solidFill>
                <a:latin typeface="Arial" pitchFamily="34" charset="0"/>
                <a:cs typeface="Arial" pitchFamily="34" charset="0"/>
              </a:rPr>
            </a:br>
            <a:r>
              <a:rPr lang="es-MX" sz="1800" b="1" dirty="0" smtClean="0">
                <a:solidFill>
                  <a:schemeClr val="tx2"/>
                </a:solidFill>
                <a:latin typeface="Arial" pitchFamily="34" charset="0"/>
                <a:cs typeface="Arial" pitchFamily="34" charset="0"/>
              </a:rPr>
              <a:t>y Puebla, con </a:t>
            </a:r>
            <a:r>
              <a:rPr lang="es-MX" sz="2200" b="1" dirty="0" smtClean="0">
                <a:solidFill>
                  <a:schemeClr val="tx2"/>
                </a:solidFill>
                <a:latin typeface="Arial" pitchFamily="34" charset="0"/>
                <a:cs typeface="Arial" pitchFamily="34" charset="0"/>
              </a:rPr>
              <a:t>92</a:t>
            </a:r>
            <a:endParaRPr lang="es-MX" sz="1800" b="1" baseline="30000" dirty="0" smtClean="0">
              <a:solidFill>
                <a:schemeClr val="tx2"/>
              </a:solidFill>
              <a:latin typeface="Arial" pitchFamily="34" charset="0"/>
              <a:cs typeface="Arial" pitchFamily="34" charset="0"/>
            </a:endParaRPr>
          </a:p>
          <a:p>
            <a:r>
              <a:rPr lang="es-ES" sz="1800" b="1" dirty="0" smtClean="0">
                <a:solidFill>
                  <a:schemeClr val="tx2"/>
                </a:solidFill>
                <a:latin typeface="Arial" pitchFamily="34" charset="0"/>
                <a:cs typeface="Arial" pitchFamily="34" charset="0"/>
              </a:rPr>
              <a:t>Guanajuato, Hidalgo </a:t>
            </a:r>
            <a:br>
              <a:rPr lang="es-ES" sz="1800" b="1" dirty="0" smtClean="0">
                <a:solidFill>
                  <a:schemeClr val="tx2"/>
                </a:solidFill>
                <a:latin typeface="Arial" pitchFamily="34" charset="0"/>
                <a:cs typeface="Arial" pitchFamily="34" charset="0"/>
              </a:rPr>
            </a:br>
            <a:r>
              <a:rPr lang="es-ES" sz="1800" b="1" dirty="0" smtClean="0">
                <a:solidFill>
                  <a:schemeClr val="tx2"/>
                </a:solidFill>
                <a:latin typeface="Arial" pitchFamily="34" charset="0"/>
                <a:cs typeface="Arial" pitchFamily="34" charset="0"/>
              </a:rPr>
              <a:t>y Michoacán, con </a:t>
            </a:r>
            <a:r>
              <a:rPr lang="es-ES" sz="2200" b="1" dirty="0" smtClean="0">
                <a:solidFill>
                  <a:schemeClr val="tx2"/>
                </a:solidFill>
                <a:latin typeface="Arial" pitchFamily="34" charset="0"/>
                <a:cs typeface="Arial" pitchFamily="34" charset="0"/>
              </a:rPr>
              <a:t>93</a:t>
            </a:r>
            <a:endParaRPr lang="es-ES" sz="1800" b="1" dirty="0" smtClean="0">
              <a:solidFill>
                <a:schemeClr val="tx2"/>
              </a:solidFill>
              <a:latin typeface="Arial" pitchFamily="34" charset="0"/>
              <a:cs typeface="Arial" pitchFamily="34" charset="0"/>
            </a:endParaRPr>
          </a:p>
        </p:txBody>
      </p:sp>
      <p:grpSp>
        <p:nvGrpSpPr>
          <p:cNvPr id="2" name="253 Grupo"/>
          <p:cNvGrpSpPr/>
          <p:nvPr/>
        </p:nvGrpSpPr>
        <p:grpSpPr>
          <a:xfrm>
            <a:off x="2435292" y="1365905"/>
            <a:ext cx="5554466" cy="3745225"/>
            <a:chOff x="2435292" y="1365905"/>
            <a:chExt cx="5554466" cy="3745225"/>
          </a:xfrm>
        </p:grpSpPr>
        <p:grpSp>
          <p:nvGrpSpPr>
            <p:cNvPr id="3" name="Group 5"/>
            <p:cNvGrpSpPr>
              <a:grpSpLocks/>
            </p:cNvGrpSpPr>
            <p:nvPr/>
          </p:nvGrpSpPr>
          <p:grpSpPr bwMode="auto">
            <a:xfrm>
              <a:off x="2435295" y="1365906"/>
              <a:ext cx="5554467" cy="3745228"/>
              <a:chOff x="1804" y="1311"/>
              <a:chExt cx="3506" cy="2364"/>
            </a:xfrm>
          </p:grpSpPr>
          <p:sp>
            <p:nvSpPr>
              <p:cNvPr id="66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67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67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9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71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72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4" name="Group 88"/>
            <p:cNvGrpSpPr>
              <a:grpSpLocks/>
            </p:cNvGrpSpPr>
            <p:nvPr/>
          </p:nvGrpSpPr>
          <p:grpSpPr bwMode="auto">
            <a:xfrm>
              <a:off x="2559911" y="1528006"/>
              <a:ext cx="5278820" cy="3580482"/>
              <a:chOff x="1885" y="1415"/>
              <a:chExt cx="3332" cy="2260"/>
            </a:xfrm>
          </p:grpSpPr>
          <p:sp>
            <p:nvSpPr>
              <p:cNvPr id="582"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583"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84"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585"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86"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87"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88"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89"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0"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1"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2"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3"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4"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5"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6"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597"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8"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599"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0"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1"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2"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3"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4"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5"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6"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7"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8"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9"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0"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11"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2"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3"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4"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5"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6"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7"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8"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9"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0"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1"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2"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3"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4"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5"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6"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7"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8"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9"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0"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1"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2"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3"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4"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635"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6"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7"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8"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9"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640"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1"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2"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3"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4"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5"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6"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7"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8"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9"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650"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1"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2"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3"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4"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5"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6"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7"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58"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9"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257" name="Freeform 172"/>
            <p:cNvSpPr>
              <a:spLocks/>
            </p:cNvSpPr>
            <p:nvPr/>
          </p:nvSpPr>
          <p:spPr bwMode="auto">
            <a:xfrm>
              <a:off x="5589030" y="4157877"/>
              <a:ext cx="79214" cy="10139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258" name="Freeform 173"/>
            <p:cNvSpPr>
              <a:spLocks/>
            </p:cNvSpPr>
            <p:nvPr/>
          </p:nvSpPr>
          <p:spPr bwMode="auto">
            <a:xfrm>
              <a:off x="5704683" y="4118270"/>
              <a:ext cx="207539" cy="117236"/>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59" name="Freeform 174"/>
            <p:cNvSpPr>
              <a:spLocks/>
            </p:cNvSpPr>
            <p:nvPr/>
          </p:nvSpPr>
          <p:spPr bwMode="auto">
            <a:xfrm>
              <a:off x="5379906" y="4012124"/>
              <a:ext cx="348540" cy="381809"/>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8" name="Freeform 175"/>
            <p:cNvSpPr>
              <a:spLocks/>
            </p:cNvSpPr>
            <p:nvPr/>
          </p:nvSpPr>
          <p:spPr bwMode="auto">
            <a:xfrm>
              <a:off x="5558930" y="4249765"/>
              <a:ext cx="169516" cy="155259"/>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9" name="Freeform 176"/>
            <p:cNvSpPr>
              <a:spLocks/>
            </p:cNvSpPr>
            <p:nvPr/>
          </p:nvSpPr>
          <p:spPr bwMode="auto">
            <a:xfrm>
              <a:off x="5644480" y="3893303"/>
              <a:ext cx="442012" cy="592518"/>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0" name="Freeform 177"/>
            <p:cNvSpPr>
              <a:spLocks/>
            </p:cNvSpPr>
            <p:nvPr/>
          </p:nvSpPr>
          <p:spPr bwMode="auto">
            <a:xfrm>
              <a:off x="7271528" y="3603382"/>
              <a:ext cx="564001" cy="4166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1" name="Freeform 178"/>
            <p:cNvSpPr>
              <a:spLocks/>
            </p:cNvSpPr>
            <p:nvPr/>
          </p:nvSpPr>
          <p:spPr bwMode="auto">
            <a:xfrm>
              <a:off x="6918236" y="3804584"/>
              <a:ext cx="659057" cy="60994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3" name="Freeform 179"/>
            <p:cNvSpPr>
              <a:spLocks/>
            </p:cNvSpPr>
            <p:nvPr/>
          </p:nvSpPr>
          <p:spPr bwMode="auto">
            <a:xfrm>
              <a:off x="6607718" y="4257686"/>
              <a:ext cx="622619" cy="302596"/>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48" name="Freeform 181"/>
            <p:cNvSpPr>
              <a:spLocks/>
            </p:cNvSpPr>
            <p:nvPr/>
          </p:nvSpPr>
          <p:spPr bwMode="auto">
            <a:xfrm>
              <a:off x="3293419" y="2212390"/>
              <a:ext cx="6337" cy="950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13" name="Freeform 182"/>
            <p:cNvSpPr>
              <a:spLocks/>
            </p:cNvSpPr>
            <p:nvPr/>
          </p:nvSpPr>
          <p:spPr bwMode="auto">
            <a:xfrm>
              <a:off x="3469273" y="2459537"/>
              <a:ext cx="9506" cy="11089"/>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14" name="Freeform 183"/>
            <p:cNvSpPr>
              <a:spLocks/>
            </p:cNvSpPr>
            <p:nvPr/>
          </p:nvSpPr>
          <p:spPr bwMode="auto">
            <a:xfrm>
              <a:off x="3485115" y="2514986"/>
              <a:ext cx="20596" cy="36439"/>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15" name="Freeform 184"/>
            <p:cNvSpPr>
              <a:spLocks/>
            </p:cNvSpPr>
            <p:nvPr/>
          </p:nvSpPr>
          <p:spPr bwMode="auto">
            <a:xfrm>
              <a:off x="3008250" y="2614795"/>
              <a:ext cx="14258" cy="11089"/>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16" name="Freeform 185"/>
            <p:cNvSpPr>
              <a:spLocks/>
            </p:cNvSpPr>
            <p:nvPr/>
          </p:nvSpPr>
          <p:spPr bwMode="auto">
            <a:xfrm>
              <a:off x="2995575" y="2617964"/>
              <a:ext cx="26932" cy="25349"/>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17" name="Freeform 186"/>
            <p:cNvSpPr>
              <a:spLocks/>
            </p:cNvSpPr>
            <p:nvPr/>
          </p:nvSpPr>
          <p:spPr bwMode="auto">
            <a:xfrm>
              <a:off x="3022508" y="2644896"/>
              <a:ext cx="12674" cy="1425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18" name="Line 187"/>
            <p:cNvSpPr>
              <a:spLocks noChangeShapeType="1"/>
            </p:cNvSpPr>
            <p:nvPr/>
          </p:nvSpPr>
          <p:spPr bwMode="auto">
            <a:xfrm>
              <a:off x="5893210" y="2961751"/>
              <a:ext cx="1584" cy="0"/>
            </a:xfrm>
            <a:prstGeom prst="line">
              <a:avLst/>
            </a:prstGeom>
            <a:noFill/>
            <a:ln w="0">
              <a:solidFill>
                <a:schemeClr val="tx1"/>
              </a:solidFill>
              <a:round/>
              <a:headEnd/>
              <a:tailEnd/>
            </a:ln>
            <a:effectLst/>
          </p:spPr>
          <p:txBody>
            <a:bodyPr wrap="none" anchor="ctr"/>
            <a:lstStyle/>
            <a:p>
              <a:endParaRPr lang="es-MX"/>
            </a:p>
          </p:txBody>
        </p:sp>
        <p:sp>
          <p:nvSpPr>
            <p:cNvPr id="519" name="Freeform 188"/>
            <p:cNvSpPr>
              <a:spLocks/>
            </p:cNvSpPr>
            <p:nvPr/>
          </p:nvSpPr>
          <p:spPr bwMode="auto">
            <a:xfrm>
              <a:off x="3779790" y="2958582"/>
              <a:ext cx="33270" cy="190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0" name="Line 189"/>
            <p:cNvSpPr>
              <a:spLocks noChangeShapeType="1"/>
            </p:cNvSpPr>
            <p:nvPr/>
          </p:nvSpPr>
          <p:spPr bwMode="auto">
            <a:xfrm flipH="1">
              <a:off x="5883705" y="2987100"/>
              <a:ext cx="1584" cy="0"/>
            </a:xfrm>
            <a:prstGeom prst="line">
              <a:avLst/>
            </a:prstGeom>
            <a:noFill/>
            <a:ln w="0">
              <a:solidFill>
                <a:schemeClr val="tx1"/>
              </a:solidFill>
              <a:round/>
              <a:headEnd/>
              <a:tailEnd/>
            </a:ln>
            <a:effectLst/>
          </p:spPr>
          <p:txBody>
            <a:bodyPr wrap="none" anchor="ctr"/>
            <a:lstStyle/>
            <a:p>
              <a:endParaRPr lang="es-MX"/>
            </a:p>
          </p:txBody>
        </p:sp>
        <p:sp>
          <p:nvSpPr>
            <p:cNvPr id="521" name="Freeform 190"/>
            <p:cNvSpPr>
              <a:spLocks/>
            </p:cNvSpPr>
            <p:nvPr/>
          </p:nvSpPr>
          <p:spPr bwMode="auto">
            <a:xfrm>
              <a:off x="3903364" y="3044133"/>
              <a:ext cx="30102" cy="52282"/>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2" name="Freeform 191"/>
            <p:cNvSpPr>
              <a:spLocks/>
            </p:cNvSpPr>
            <p:nvPr/>
          </p:nvSpPr>
          <p:spPr bwMode="auto">
            <a:xfrm>
              <a:off x="3874847" y="3034627"/>
              <a:ext cx="42776" cy="66539"/>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3" name="Freeform 192"/>
            <p:cNvSpPr>
              <a:spLocks/>
            </p:cNvSpPr>
            <p:nvPr/>
          </p:nvSpPr>
          <p:spPr bwMode="auto">
            <a:xfrm>
              <a:off x="5853604" y="3063145"/>
              <a:ext cx="17426" cy="90304"/>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4" name="Freeform 193"/>
            <p:cNvSpPr>
              <a:spLocks/>
            </p:cNvSpPr>
            <p:nvPr/>
          </p:nvSpPr>
          <p:spPr bwMode="auto">
            <a:xfrm>
              <a:off x="5834593" y="3332471"/>
              <a:ext cx="9506" cy="28517"/>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5" name="Freeform 194"/>
            <p:cNvSpPr>
              <a:spLocks/>
            </p:cNvSpPr>
            <p:nvPr/>
          </p:nvSpPr>
          <p:spPr bwMode="auto">
            <a:xfrm>
              <a:off x="5837761" y="3360988"/>
              <a:ext cx="4753" cy="15843"/>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6" name="Freeform 195"/>
            <p:cNvSpPr>
              <a:spLocks/>
            </p:cNvSpPr>
            <p:nvPr/>
          </p:nvSpPr>
          <p:spPr bwMode="auto">
            <a:xfrm>
              <a:off x="5844098" y="3513078"/>
              <a:ext cx="4753" cy="17427"/>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7" name="Freeform 196"/>
            <p:cNvSpPr>
              <a:spLocks/>
            </p:cNvSpPr>
            <p:nvPr/>
          </p:nvSpPr>
          <p:spPr bwMode="auto">
            <a:xfrm>
              <a:off x="7732552" y="3616056"/>
              <a:ext cx="60202" cy="15843"/>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8" name="Freeform 197"/>
            <p:cNvSpPr>
              <a:spLocks/>
            </p:cNvSpPr>
            <p:nvPr/>
          </p:nvSpPr>
          <p:spPr bwMode="auto">
            <a:xfrm>
              <a:off x="7761069" y="3628730"/>
              <a:ext cx="19012" cy="950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9" name="Freeform 198"/>
            <p:cNvSpPr>
              <a:spLocks/>
            </p:cNvSpPr>
            <p:nvPr/>
          </p:nvSpPr>
          <p:spPr bwMode="auto">
            <a:xfrm>
              <a:off x="7569371" y="3639820"/>
              <a:ext cx="9506" cy="6337"/>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0" name="Freeform 199"/>
            <p:cNvSpPr>
              <a:spLocks/>
            </p:cNvSpPr>
            <p:nvPr/>
          </p:nvSpPr>
          <p:spPr bwMode="auto">
            <a:xfrm>
              <a:off x="7271528" y="3948753"/>
              <a:ext cx="3169" cy="475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1" name="Freeform 200"/>
            <p:cNvSpPr>
              <a:spLocks/>
            </p:cNvSpPr>
            <p:nvPr/>
          </p:nvSpPr>
          <p:spPr bwMode="auto">
            <a:xfrm>
              <a:off x="6129267" y="4067573"/>
              <a:ext cx="6337" cy="6337"/>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2" name="Line 201"/>
            <p:cNvSpPr>
              <a:spLocks noChangeShapeType="1"/>
            </p:cNvSpPr>
            <p:nvPr/>
          </p:nvSpPr>
          <p:spPr bwMode="auto">
            <a:xfrm flipH="1">
              <a:off x="7778496" y="4167383"/>
              <a:ext cx="3169" cy="0"/>
            </a:xfrm>
            <a:prstGeom prst="line">
              <a:avLst/>
            </a:prstGeom>
            <a:noFill/>
            <a:ln w="0">
              <a:solidFill>
                <a:schemeClr val="tx1"/>
              </a:solidFill>
              <a:round/>
              <a:headEnd/>
              <a:tailEnd/>
            </a:ln>
            <a:effectLst/>
          </p:spPr>
          <p:txBody>
            <a:bodyPr wrap="none" anchor="ctr"/>
            <a:lstStyle/>
            <a:p>
              <a:endParaRPr lang="es-MX"/>
            </a:p>
          </p:txBody>
        </p:sp>
        <p:sp>
          <p:nvSpPr>
            <p:cNvPr id="533" name="Freeform 202"/>
            <p:cNvSpPr>
              <a:spLocks/>
            </p:cNvSpPr>
            <p:nvPr/>
          </p:nvSpPr>
          <p:spPr bwMode="auto">
            <a:xfrm>
              <a:off x="7757900" y="4202237"/>
              <a:ext cx="7921" cy="17426"/>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4" name="Freeform 203"/>
            <p:cNvSpPr>
              <a:spLocks/>
            </p:cNvSpPr>
            <p:nvPr/>
          </p:nvSpPr>
          <p:spPr bwMode="auto">
            <a:xfrm>
              <a:off x="7775327" y="4219663"/>
              <a:ext cx="3169" cy="475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5" name="Freeform 204"/>
            <p:cNvSpPr>
              <a:spLocks/>
            </p:cNvSpPr>
            <p:nvPr/>
          </p:nvSpPr>
          <p:spPr bwMode="auto">
            <a:xfrm>
              <a:off x="7100427" y="4230754"/>
              <a:ext cx="7922" cy="7921"/>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6" name="Freeform 205"/>
            <p:cNvSpPr>
              <a:spLocks/>
            </p:cNvSpPr>
            <p:nvPr/>
          </p:nvSpPr>
          <p:spPr bwMode="auto">
            <a:xfrm>
              <a:off x="7041809" y="4221248"/>
              <a:ext cx="72877" cy="41191"/>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7" name="Freeform 206"/>
            <p:cNvSpPr>
              <a:spLocks/>
            </p:cNvSpPr>
            <p:nvPr/>
          </p:nvSpPr>
          <p:spPr bwMode="auto">
            <a:xfrm>
              <a:off x="6877044" y="4273528"/>
              <a:ext cx="6337" cy="7922"/>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8" name="Freeform 207"/>
            <p:cNvSpPr>
              <a:spLocks/>
            </p:cNvSpPr>
            <p:nvPr/>
          </p:nvSpPr>
          <p:spPr bwMode="auto">
            <a:xfrm>
              <a:off x="6271852" y="4281451"/>
              <a:ext cx="7921" cy="7921"/>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9" name="Freeform 208"/>
            <p:cNvSpPr>
              <a:spLocks/>
            </p:cNvSpPr>
            <p:nvPr/>
          </p:nvSpPr>
          <p:spPr bwMode="auto">
            <a:xfrm>
              <a:off x="4621040" y="4273528"/>
              <a:ext cx="53865" cy="26933"/>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0" name="Freeform 209"/>
            <p:cNvSpPr>
              <a:spLocks/>
            </p:cNvSpPr>
            <p:nvPr/>
          </p:nvSpPr>
          <p:spPr bwMode="auto">
            <a:xfrm>
              <a:off x="5421097" y="4674350"/>
              <a:ext cx="25349" cy="14258"/>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1" name="Freeform 210"/>
            <p:cNvSpPr>
              <a:spLocks/>
            </p:cNvSpPr>
            <p:nvPr/>
          </p:nvSpPr>
          <p:spPr bwMode="auto">
            <a:xfrm>
              <a:off x="5512985" y="4710788"/>
              <a:ext cx="39607" cy="22180"/>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2" name="Freeform 211"/>
            <p:cNvSpPr>
              <a:spLocks/>
            </p:cNvSpPr>
            <p:nvPr/>
          </p:nvSpPr>
          <p:spPr bwMode="auto">
            <a:xfrm>
              <a:off x="5634975" y="4745642"/>
              <a:ext cx="17426" cy="950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3" name="Freeform 212"/>
            <p:cNvSpPr>
              <a:spLocks/>
            </p:cNvSpPr>
            <p:nvPr/>
          </p:nvSpPr>
          <p:spPr bwMode="auto">
            <a:xfrm>
              <a:off x="5893210" y="4848620"/>
              <a:ext cx="6337" cy="475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4" name="Freeform 213"/>
            <p:cNvSpPr>
              <a:spLocks/>
            </p:cNvSpPr>
            <p:nvPr/>
          </p:nvSpPr>
          <p:spPr bwMode="auto">
            <a:xfrm>
              <a:off x="6724954" y="4845452"/>
              <a:ext cx="28517" cy="12674"/>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5" name="Freeform 214"/>
            <p:cNvSpPr>
              <a:spLocks/>
            </p:cNvSpPr>
            <p:nvPr/>
          </p:nvSpPr>
          <p:spPr bwMode="auto">
            <a:xfrm>
              <a:off x="5902716" y="4848620"/>
              <a:ext cx="7922" cy="7921"/>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6" name="Freeform 215"/>
            <p:cNvSpPr>
              <a:spLocks/>
            </p:cNvSpPr>
            <p:nvPr/>
          </p:nvSpPr>
          <p:spPr bwMode="auto">
            <a:xfrm>
              <a:off x="5921728" y="4859709"/>
              <a:ext cx="3169" cy="3169"/>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7" name="Freeform 216"/>
            <p:cNvSpPr>
              <a:spLocks/>
            </p:cNvSpPr>
            <p:nvPr/>
          </p:nvSpPr>
          <p:spPr bwMode="auto">
            <a:xfrm>
              <a:off x="5942324" y="4856541"/>
              <a:ext cx="11089" cy="7922"/>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8" name="Freeform 217"/>
            <p:cNvSpPr>
              <a:spLocks/>
            </p:cNvSpPr>
            <p:nvPr/>
          </p:nvSpPr>
          <p:spPr bwMode="auto">
            <a:xfrm>
              <a:off x="6032626" y="4866047"/>
              <a:ext cx="9506" cy="3169"/>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9" name="Freeform 218"/>
            <p:cNvSpPr>
              <a:spLocks/>
            </p:cNvSpPr>
            <p:nvPr/>
          </p:nvSpPr>
          <p:spPr bwMode="auto">
            <a:xfrm>
              <a:off x="6756640" y="4873969"/>
              <a:ext cx="31686" cy="17426"/>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0" name="Freeform 219"/>
            <p:cNvSpPr>
              <a:spLocks/>
            </p:cNvSpPr>
            <p:nvPr/>
          </p:nvSpPr>
          <p:spPr bwMode="auto">
            <a:xfrm>
              <a:off x="6881797" y="4973778"/>
              <a:ext cx="14259" cy="1425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1" name="Freeform 220"/>
            <p:cNvSpPr>
              <a:spLocks/>
            </p:cNvSpPr>
            <p:nvPr/>
          </p:nvSpPr>
          <p:spPr bwMode="auto">
            <a:xfrm>
              <a:off x="6897640" y="4991205"/>
              <a:ext cx="12674" cy="12674"/>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2" name="Freeform 221"/>
            <p:cNvSpPr>
              <a:spLocks/>
            </p:cNvSpPr>
            <p:nvPr/>
          </p:nvSpPr>
          <p:spPr bwMode="auto">
            <a:xfrm>
              <a:off x="2818137" y="1527985"/>
              <a:ext cx="45943" cy="33269"/>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3" name="Freeform 222"/>
            <p:cNvSpPr>
              <a:spLocks/>
            </p:cNvSpPr>
            <p:nvPr/>
          </p:nvSpPr>
          <p:spPr bwMode="auto">
            <a:xfrm>
              <a:off x="2819721" y="1558085"/>
              <a:ext cx="25349" cy="22180"/>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4" name="Freeform 223"/>
            <p:cNvSpPr>
              <a:spLocks/>
            </p:cNvSpPr>
            <p:nvPr/>
          </p:nvSpPr>
          <p:spPr bwMode="auto">
            <a:xfrm>
              <a:off x="2784867" y="1588187"/>
              <a:ext cx="30102" cy="47528"/>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5" name="Freeform 224"/>
            <p:cNvSpPr>
              <a:spLocks/>
            </p:cNvSpPr>
            <p:nvPr/>
          </p:nvSpPr>
          <p:spPr bwMode="auto">
            <a:xfrm>
              <a:off x="2556732" y="1790973"/>
              <a:ext cx="4753" cy="6337"/>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6" name="Line 225"/>
            <p:cNvSpPr>
              <a:spLocks noChangeShapeType="1"/>
            </p:cNvSpPr>
            <p:nvPr/>
          </p:nvSpPr>
          <p:spPr bwMode="auto">
            <a:xfrm flipV="1">
              <a:off x="2599508" y="1939895"/>
              <a:ext cx="1584" cy="0"/>
            </a:xfrm>
            <a:prstGeom prst="line">
              <a:avLst/>
            </a:prstGeom>
            <a:noFill/>
            <a:ln w="0">
              <a:solidFill>
                <a:schemeClr val="tx1"/>
              </a:solidFill>
              <a:round/>
              <a:headEnd/>
              <a:tailEnd/>
            </a:ln>
            <a:effectLst/>
          </p:spPr>
          <p:txBody>
            <a:bodyPr wrap="none" anchor="ctr"/>
            <a:lstStyle/>
            <a:p>
              <a:endParaRPr lang="es-MX"/>
            </a:p>
          </p:txBody>
        </p:sp>
        <p:sp>
          <p:nvSpPr>
            <p:cNvPr id="557" name="Freeform 226"/>
            <p:cNvSpPr>
              <a:spLocks/>
            </p:cNvSpPr>
            <p:nvPr/>
          </p:nvSpPr>
          <p:spPr bwMode="auto">
            <a:xfrm>
              <a:off x="2599508" y="1939895"/>
              <a:ext cx="4753" cy="475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8" name="Freeform 227"/>
            <p:cNvSpPr>
              <a:spLocks/>
            </p:cNvSpPr>
            <p:nvPr/>
          </p:nvSpPr>
          <p:spPr bwMode="auto">
            <a:xfrm>
              <a:off x="2651788" y="2348638"/>
              <a:ext cx="14259" cy="12674"/>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9" name="Freeform 228"/>
            <p:cNvSpPr>
              <a:spLocks/>
            </p:cNvSpPr>
            <p:nvPr/>
          </p:nvSpPr>
          <p:spPr bwMode="auto">
            <a:xfrm>
              <a:off x="2875171" y="2356558"/>
              <a:ext cx="20595" cy="58619"/>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0" name="Freeform 229"/>
            <p:cNvSpPr>
              <a:spLocks/>
            </p:cNvSpPr>
            <p:nvPr/>
          </p:nvSpPr>
          <p:spPr bwMode="auto">
            <a:xfrm>
              <a:off x="3212621" y="2104660"/>
              <a:ext cx="6337" cy="475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1" name="Line 230"/>
            <p:cNvSpPr>
              <a:spLocks noChangeShapeType="1"/>
            </p:cNvSpPr>
            <p:nvPr/>
          </p:nvSpPr>
          <p:spPr bwMode="auto">
            <a:xfrm>
              <a:off x="3212621" y="2109412"/>
              <a:ext cx="3169" cy="0"/>
            </a:xfrm>
            <a:prstGeom prst="line">
              <a:avLst/>
            </a:prstGeom>
            <a:noFill/>
            <a:ln w="0">
              <a:solidFill>
                <a:schemeClr val="tx1"/>
              </a:solidFill>
              <a:round/>
              <a:headEnd/>
              <a:tailEnd/>
            </a:ln>
            <a:effectLst/>
          </p:spPr>
          <p:txBody>
            <a:bodyPr wrap="none" anchor="ctr"/>
            <a:lstStyle/>
            <a:p>
              <a:endParaRPr lang="es-MX"/>
            </a:p>
          </p:txBody>
        </p:sp>
        <p:sp>
          <p:nvSpPr>
            <p:cNvPr id="562" name="Freeform 233"/>
            <p:cNvSpPr>
              <a:spLocks/>
            </p:cNvSpPr>
            <p:nvPr/>
          </p:nvSpPr>
          <p:spPr bwMode="auto">
            <a:xfrm>
              <a:off x="3790881" y="1667401"/>
              <a:ext cx="1048789" cy="1238901"/>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3" name="Freeform 234"/>
            <p:cNvSpPr>
              <a:spLocks/>
            </p:cNvSpPr>
            <p:nvPr/>
          </p:nvSpPr>
          <p:spPr bwMode="auto">
            <a:xfrm>
              <a:off x="3676813" y="2611627"/>
              <a:ext cx="743024" cy="95373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4" name="Freeform 235"/>
            <p:cNvSpPr>
              <a:spLocks/>
            </p:cNvSpPr>
            <p:nvPr/>
          </p:nvSpPr>
          <p:spPr bwMode="auto">
            <a:xfrm>
              <a:off x="4114072" y="2673413"/>
              <a:ext cx="855507" cy="948980"/>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5" name="Freeform 236"/>
            <p:cNvSpPr>
              <a:spLocks/>
            </p:cNvSpPr>
            <p:nvPr/>
          </p:nvSpPr>
          <p:spPr bwMode="auto">
            <a:xfrm>
              <a:off x="4695500" y="2072974"/>
              <a:ext cx="750945" cy="1085226"/>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6" name="Freeform 237"/>
            <p:cNvSpPr>
              <a:spLocks/>
            </p:cNvSpPr>
            <p:nvPr/>
          </p:nvSpPr>
          <p:spPr bwMode="auto">
            <a:xfrm>
              <a:off x="5197715" y="2494391"/>
              <a:ext cx="524394" cy="934721"/>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7" name="Freeform 238"/>
            <p:cNvSpPr>
              <a:spLocks/>
            </p:cNvSpPr>
            <p:nvPr/>
          </p:nvSpPr>
          <p:spPr bwMode="auto">
            <a:xfrm>
              <a:off x="5403671" y="2511817"/>
              <a:ext cx="540236" cy="1096317"/>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8" name="Freeform 239"/>
            <p:cNvSpPr>
              <a:spLocks/>
            </p:cNvSpPr>
            <p:nvPr/>
          </p:nvSpPr>
          <p:spPr bwMode="auto">
            <a:xfrm>
              <a:off x="4616286" y="3029875"/>
              <a:ext cx="647968" cy="836496"/>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69" name="Freeform 240"/>
            <p:cNvSpPr>
              <a:spLocks/>
            </p:cNvSpPr>
            <p:nvPr/>
          </p:nvSpPr>
          <p:spPr bwMode="auto">
            <a:xfrm>
              <a:off x="4331117" y="3433865"/>
              <a:ext cx="356462" cy="505384"/>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0" name="Freeform 241"/>
            <p:cNvSpPr>
              <a:spLocks/>
            </p:cNvSpPr>
            <p:nvPr/>
          </p:nvSpPr>
          <p:spPr bwMode="auto">
            <a:xfrm>
              <a:off x="4353297" y="3525752"/>
              <a:ext cx="809564" cy="774710"/>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1" name="Freeform 242"/>
            <p:cNvSpPr>
              <a:spLocks/>
            </p:cNvSpPr>
            <p:nvPr/>
          </p:nvSpPr>
          <p:spPr bwMode="auto">
            <a:xfrm>
              <a:off x="4877692" y="3579618"/>
              <a:ext cx="209124" cy="161596"/>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2" name="Freeform 243"/>
            <p:cNvSpPr>
              <a:spLocks/>
            </p:cNvSpPr>
            <p:nvPr/>
          </p:nvSpPr>
          <p:spPr bwMode="auto">
            <a:xfrm>
              <a:off x="5037703" y="3700022"/>
              <a:ext cx="465777" cy="380226"/>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3" name="Freeform 244"/>
            <p:cNvSpPr>
              <a:spLocks/>
            </p:cNvSpPr>
            <p:nvPr/>
          </p:nvSpPr>
          <p:spPr bwMode="auto">
            <a:xfrm>
              <a:off x="4990175" y="3148695"/>
              <a:ext cx="779462" cy="663810"/>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4" name="Freeform 245"/>
            <p:cNvSpPr>
              <a:spLocks/>
            </p:cNvSpPr>
            <p:nvPr/>
          </p:nvSpPr>
          <p:spPr bwMode="auto">
            <a:xfrm>
              <a:off x="4560837" y="4172136"/>
              <a:ext cx="212292" cy="166349"/>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5" name="Freeform 246"/>
            <p:cNvSpPr>
              <a:spLocks/>
            </p:cNvSpPr>
            <p:nvPr/>
          </p:nvSpPr>
          <p:spPr bwMode="auto">
            <a:xfrm>
              <a:off x="4717680" y="3996281"/>
              <a:ext cx="724014" cy="511720"/>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6" name="Freeform 247"/>
            <p:cNvSpPr>
              <a:spLocks/>
            </p:cNvSpPr>
            <p:nvPr/>
          </p:nvSpPr>
          <p:spPr bwMode="auto">
            <a:xfrm>
              <a:off x="5045625" y="4313136"/>
              <a:ext cx="812732" cy="497461"/>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7" name="Freeform 248"/>
            <p:cNvSpPr>
              <a:spLocks/>
            </p:cNvSpPr>
            <p:nvPr/>
          </p:nvSpPr>
          <p:spPr bwMode="auto">
            <a:xfrm>
              <a:off x="5760132" y="4311552"/>
              <a:ext cx="922047" cy="608361"/>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8" name="Freeform 249"/>
            <p:cNvSpPr>
              <a:spLocks/>
            </p:cNvSpPr>
            <p:nvPr/>
          </p:nvSpPr>
          <p:spPr bwMode="auto">
            <a:xfrm>
              <a:off x="6634650" y="4411361"/>
              <a:ext cx="746193" cy="69708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9" name="Freeform 250"/>
            <p:cNvSpPr>
              <a:spLocks/>
            </p:cNvSpPr>
            <p:nvPr/>
          </p:nvSpPr>
          <p:spPr bwMode="auto">
            <a:xfrm>
              <a:off x="5690424" y="3563775"/>
              <a:ext cx="1031362" cy="1032946"/>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0" name="Freeform 251"/>
            <p:cNvSpPr>
              <a:spLocks/>
            </p:cNvSpPr>
            <p:nvPr/>
          </p:nvSpPr>
          <p:spPr bwMode="auto">
            <a:xfrm>
              <a:off x="5468626" y="3769730"/>
              <a:ext cx="389731" cy="372304"/>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1">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1" name="Freeform 252"/>
            <p:cNvSpPr>
              <a:spLocks/>
            </p:cNvSpPr>
            <p:nvPr/>
          </p:nvSpPr>
          <p:spPr bwMode="auto">
            <a:xfrm>
              <a:off x="5333963" y="3730124"/>
              <a:ext cx="294675" cy="332697"/>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742" name="Freeform 171"/>
          <p:cNvSpPr>
            <a:spLocks/>
          </p:cNvSpPr>
          <p:nvPr/>
        </p:nvSpPr>
        <p:spPr bwMode="auto">
          <a:xfrm>
            <a:off x="2678721" y="2328042"/>
            <a:ext cx="979081" cy="1128003"/>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3" name="Freeform 180"/>
          <p:cNvSpPr>
            <a:spLocks/>
          </p:cNvSpPr>
          <p:nvPr/>
        </p:nvSpPr>
        <p:spPr bwMode="auto">
          <a:xfrm>
            <a:off x="7494911" y="3579618"/>
            <a:ext cx="487956" cy="798473"/>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4" name="Freeform 231"/>
          <p:cNvSpPr>
            <a:spLocks/>
          </p:cNvSpPr>
          <p:nvPr/>
        </p:nvSpPr>
        <p:spPr bwMode="auto">
          <a:xfrm>
            <a:off x="2428406" y="1363220"/>
            <a:ext cx="693912" cy="1002844"/>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5" name="Freeform 232"/>
          <p:cNvSpPr>
            <a:spLocks/>
          </p:cNvSpPr>
          <p:nvPr/>
        </p:nvSpPr>
        <p:spPr bwMode="auto">
          <a:xfrm>
            <a:off x="2808632" y="1420254"/>
            <a:ext cx="1099485" cy="1346632"/>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7" name="Freeform 172"/>
          <p:cNvSpPr>
            <a:spLocks/>
          </p:cNvSpPr>
          <p:nvPr/>
        </p:nvSpPr>
        <p:spPr bwMode="auto">
          <a:xfrm>
            <a:off x="5590985" y="4158636"/>
            <a:ext cx="79214" cy="10139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p>
        </p:txBody>
      </p:sp>
      <p:sp>
        <p:nvSpPr>
          <p:cNvPr id="748" name="Freeform 176"/>
          <p:cNvSpPr>
            <a:spLocks/>
          </p:cNvSpPr>
          <p:nvPr/>
        </p:nvSpPr>
        <p:spPr bwMode="auto">
          <a:xfrm>
            <a:off x="5646435" y="3894062"/>
            <a:ext cx="442012" cy="592518"/>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9" name="Freeform 243"/>
          <p:cNvSpPr>
            <a:spLocks/>
          </p:cNvSpPr>
          <p:nvPr/>
        </p:nvSpPr>
        <p:spPr bwMode="auto">
          <a:xfrm>
            <a:off x="5039658" y="3700781"/>
            <a:ext cx="465777" cy="380226"/>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0" name="Freeform 246"/>
          <p:cNvSpPr>
            <a:spLocks/>
          </p:cNvSpPr>
          <p:nvPr/>
        </p:nvSpPr>
        <p:spPr bwMode="auto">
          <a:xfrm>
            <a:off x="4719635" y="3997040"/>
            <a:ext cx="724014" cy="511720"/>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1" name="Freeform 248"/>
          <p:cNvSpPr>
            <a:spLocks/>
          </p:cNvSpPr>
          <p:nvPr/>
        </p:nvSpPr>
        <p:spPr bwMode="auto">
          <a:xfrm>
            <a:off x="5762087" y="4312311"/>
            <a:ext cx="922047" cy="608361"/>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2" name="Freeform 251"/>
          <p:cNvSpPr>
            <a:spLocks/>
          </p:cNvSpPr>
          <p:nvPr/>
        </p:nvSpPr>
        <p:spPr bwMode="auto">
          <a:xfrm>
            <a:off x="5470581" y="3770489"/>
            <a:ext cx="389731" cy="372304"/>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763">
                                            <p:txEl>
                                              <p:pRg st="0" end="0"/>
                                            </p:txEl>
                                          </p:spTgt>
                                        </p:tgtEl>
                                        <p:attrNameLst>
                                          <p:attrName>style.visibility</p:attrName>
                                        </p:attrNameLst>
                                      </p:cBhvr>
                                      <p:to>
                                        <p:strVal val="visible"/>
                                      </p:to>
                                    </p:set>
                                    <p:animEffect transition="in" filter="fade">
                                      <p:cBhvr>
                                        <p:cTn id="9" dur="2000"/>
                                        <p:tgtEl>
                                          <p:spTgt spid="763">
                                            <p:txEl>
                                              <p:pRg st="0" end="0"/>
                                            </p:txEl>
                                          </p:spTgt>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763">
                                            <p:txEl>
                                              <p:pRg st="1" end="1"/>
                                            </p:txEl>
                                          </p:spTgt>
                                        </p:tgtEl>
                                        <p:attrNameLst>
                                          <p:attrName>style.visibility</p:attrName>
                                        </p:attrNameLst>
                                      </p:cBhvr>
                                      <p:to>
                                        <p:strVal val="visible"/>
                                      </p:to>
                                    </p:set>
                                    <p:animEffect transition="in" filter="fade">
                                      <p:cBhvr>
                                        <p:cTn id="12" dur="2000"/>
                                        <p:tgtEl>
                                          <p:spTgt spid="76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63">
                                            <p:txEl>
                                              <p:pRg st="2" end="2"/>
                                            </p:txEl>
                                          </p:spTgt>
                                        </p:tgtEl>
                                        <p:attrNameLst>
                                          <p:attrName>style.visibility</p:attrName>
                                        </p:attrNameLst>
                                      </p:cBhvr>
                                      <p:to>
                                        <p:strVal val="visible"/>
                                      </p:to>
                                    </p:set>
                                    <p:animEffect transition="in" filter="fade">
                                      <p:cBhvr>
                                        <p:cTn id="15" dur="2000"/>
                                        <p:tgtEl>
                                          <p:spTgt spid="763">
                                            <p:txEl>
                                              <p:pRg st="2" end="2"/>
                                            </p:txEl>
                                          </p:spTgt>
                                        </p:tgtEl>
                                      </p:cBhvr>
                                    </p:animEffect>
                                  </p:childTnLst>
                                </p:cTn>
                              </p:par>
                            </p:childTnLst>
                          </p:cTn>
                        </p:par>
                        <p:par>
                          <p:cTn id="16" fill="hold">
                            <p:stCondLst>
                              <p:cond delay="2000"/>
                            </p:stCondLst>
                            <p:childTnLst>
                              <p:par>
                                <p:cTn id="17" presetID="10" presetClass="entr" presetSubtype="0" fill="hold" grpId="0" nodeType="afterEffect">
                                  <p:stCondLst>
                                    <p:cond delay="0"/>
                                  </p:stCondLst>
                                  <p:childTnLst>
                                    <p:set>
                                      <p:cBhvr>
                                        <p:cTn id="18" dur="1" fill="hold">
                                          <p:stCondLst>
                                            <p:cond delay="0"/>
                                          </p:stCondLst>
                                        </p:cTn>
                                        <p:tgtEl>
                                          <p:spTgt spid="747"/>
                                        </p:tgtEl>
                                        <p:attrNameLst>
                                          <p:attrName>style.visibility</p:attrName>
                                        </p:attrNameLst>
                                      </p:cBhvr>
                                      <p:to>
                                        <p:strVal val="visible"/>
                                      </p:to>
                                    </p:set>
                                    <p:animEffect transition="in" filter="fade">
                                      <p:cBhvr>
                                        <p:cTn id="19" dur="500"/>
                                        <p:tgtEl>
                                          <p:spTgt spid="747"/>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751"/>
                                        </p:tgtEl>
                                        <p:attrNameLst>
                                          <p:attrName>style.visibility</p:attrName>
                                        </p:attrNameLst>
                                      </p:cBhvr>
                                      <p:to>
                                        <p:strVal val="visible"/>
                                      </p:to>
                                    </p:set>
                                    <p:animEffect transition="in" filter="fade">
                                      <p:cBhvr>
                                        <p:cTn id="23" dur="500"/>
                                        <p:tgtEl>
                                          <p:spTgt spid="751"/>
                                        </p:tgtEl>
                                      </p:cBhvr>
                                    </p:animEffect>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748"/>
                                        </p:tgtEl>
                                        <p:attrNameLst>
                                          <p:attrName>style.visibility</p:attrName>
                                        </p:attrNameLst>
                                      </p:cBhvr>
                                      <p:to>
                                        <p:strVal val="visible"/>
                                      </p:to>
                                    </p:set>
                                    <p:animEffect transition="in" filter="fade">
                                      <p:cBhvr>
                                        <p:cTn id="27" dur="500"/>
                                        <p:tgtEl>
                                          <p:spTgt spid="748"/>
                                        </p:tgtEl>
                                      </p:cBhvr>
                                    </p:animEffect>
                                  </p:childTnLst>
                                </p:cTn>
                              </p:par>
                            </p:childTnLst>
                          </p:cTn>
                        </p:par>
                        <p:par>
                          <p:cTn id="28" fill="hold">
                            <p:stCondLst>
                              <p:cond delay="3500"/>
                            </p:stCondLst>
                            <p:childTnLst>
                              <p:par>
                                <p:cTn id="29" presetID="10" presetClass="entr" presetSubtype="0" fill="hold" grpId="0" nodeType="afterEffect">
                                  <p:stCondLst>
                                    <p:cond delay="0"/>
                                  </p:stCondLst>
                                  <p:childTnLst>
                                    <p:set>
                                      <p:cBhvr>
                                        <p:cTn id="30" dur="1" fill="hold">
                                          <p:stCondLst>
                                            <p:cond delay="0"/>
                                          </p:stCondLst>
                                        </p:cTn>
                                        <p:tgtEl>
                                          <p:spTgt spid="749"/>
                                        </p:tgtEl>
                                        <p:attrNameLst>
                                          <p:attrName>style.visibility</p:attrName>
                                        </p:attrNameLst>
                                      </p:cBhvr>
                                      <p:to>
                                        <p:strVal val="visible"/>
                                      </p:to>
                                    </p:set>
                                    <p:animEffect transition="in" filter="fade">
                                      <p:cBhvr>
                                        <p:cTn id="31" dur="500"/>
                                        <p:tgtEl>
                                          <p:spTgt spid="749"/>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752"/>
                                        </p:tgtEl>
                                        <p:attrNameLst>
                                          <p:attrName>style.visibility</p:attrName>
                                        </p:attrNameLst>
                                      </p:cBhvr>
                                      <p:to>
                                        <p:strVal val="visible"/>
                                      </p:to>
                                    </p:set>
                                    <p:animEffect transition="in" filter="fade">
                                      <p:cBhvr>
                                        <p:cTn id="35" dur="500"/>
                                        <p:tgtEl>
                                          <p:spTgt spid="752"/>
                                        </p:tgtEl>
                                      </p:cBhvr>
                                    </p:animEffect>
                                  </p:childTnLst>
                                </p:cTn>
                              </p:par>
                            </p:childTnLst>
                          </p:cTn>
                        </p:par>
                        <p:par>
                          <p:cTn id="36" fill="hold">
                            <p:stCondLst>
                              <p:cond delay="4500"/>
                            </p:stCondLst>
                            <p:childTnLst>
                              <p:par>
                                <p:cTn id="37" presetID="10" presetClass="entr" presetSubtype="0" fill="hold" grpId="0" nodeType="afterEffect">
                                  <p:stCondLst>
                                    <p:cond delay="0"/>
                                  </p:stCondLst>
                                  <p:childTnLst>
                                    <p:set>
                                      <p:cBhvr>
                                        <p:cTn id="38" dur="1" fill="hold">
                                          <p:stCondLst>
                                            <p:cond delay="0"/>
                                          </p:stCondLst>
                                        </p:cTn>
                                        <p:tgtEl>
                                          <p:spTgt spid="750"/>
                                        </p:tgtEl>
                                        <p:attrNameLst>
                                          <p:attrName>style.visibility</p:attrName>
                                        </p:attrNameLst>
                                      </p:cBhvr>
                                      <p:to>
                                        <p:strVal val="visible"/>
                                      </p:to>
                                    </p:set>
                                    <p:animEffect transition="in" filter="fade">
                                      <p:cBhvr>
                                        <p:cTn id="39" dur="500"/>
                                        <p:tgtEl>
                                          <p:spTgt spid="7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3" grpId="0" build="p"/>
      <p:bldP spid="747" grpId="0" animBg="1"/>
      <p:bldP spid="748" grpId="0" animBg="1"/>
      <p:bldP spid="749" grpId="0" animBg="1"/>
      <p:bldP spid="750" grpId="0" animBg="1"/>
      <p:bldP spid="751" grpId="0" animBg="1"/>
      <p:bldP spid="75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2414068" y="1353725"/>
            <a:ext cx="5565775" cy="3752850"/>
            <a:chOff x="1804" y="1311"/>
            <a:chExt cx="3506" cy="2364"/>
          </a:xfrm>
          <a:solidFill>
            <a:schemeClr val="accent3">
              <a:lumMod val="20000"/>
              <a:lumOff val="80000"/>
            </a:schemeClr>
          </a:solidFill>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grp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grp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grp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grp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grp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grpFill/>
            <a:ln w="0" cap="flat" cmpd="sng">
              <a:solidFill>
                <a:schemeClr val="bg2"/>
              </a:solidFill>
              <a:prstDash val="solid"/>
              <a:round/>
              <a:headEnd type="none" w="med" len="med"/>
              <a:tailEnd type="none" w="med" len="med"/>
            </a:ln>
            <a:effectLst/>
          </p:spPr>
          <p:txBody>
            <a:bodyPr/>
            <a:lstStyle/>
            <a:p>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entidad federativa</a:t>
            </a:r>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nvGrpSpPr>
          <p:cNvPr id="3" name="257 Grupo"/>
          <p:cNvGrpSpPr/>
          <p:nvPr/>
        </p:nvGrpSpPr>
        <p:grpSpPr>
          <a:xfrm>
            <a:off x="6185649" y="1127780"/>
            <a:ext cx="2528046" cy="1917539"/>
            <a:chOff x="6185649" y="1127780"/>
            <a:chExt cx="2528046" cy="1917539"/>
          </a:xfrm>
        </p:grpSpPr>
        <p:sp>
          <p:nvSpPr>
            <p:cNvPr id="838" name="837 Rectángulo"/>
            <p:cNvSpPr/>
            <p:nvPr/>
          </p:nvSpPr>
          <p:spPr>
            <a:xfrm>
              <a:off x="6436257" y="1417319"/>
              <a:ext cx="288032" cy="1260000"/>
            </a:xfrm>
            <a:prstGeom prst="rect">
              <a:avLst/>
            </a:prstGeom>
            <a:solidFill>
              <a:schemeClr val="accent6">
                <a:lumMod val="50000"/>
              </a:schemeClr>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856" name="855 Conector recto"/>
            <p:cNvCxnSpPr/>
            <p:nvPr/>
          </p:nvCxnSpPr>
          <p:spPr>
            <a:xfrm flipV="1">
              <a:off x="6217447" y="2696367"/>
              <a:ext cx="2459828" cy="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59" name="858 CuadroTexto"/>
            <p:cNvSpPr txBox="1"/>
            <p:nvPr/>
          </p:nvSpPr>
          <p:spPr>
            <a:xfrm>
              <a:off x="6185649" y="2768320"/>
              <a:ext cx="2528046" cy="276999"/>
            </a:xfrm>
            <a:prstGeom prst="rect">
              <a:avLst/>
            </a:prstGeom>
            <a:noFill/>
          </p:spPr>
          <p:txBody>
            <a:bodyPr wrap="square" rtlCol="0">
              <a:spAutoFit/>
            </a:bodyPr>
            <a:lstStyle/>
            <a:p>
              <a:pPr algn="ctr"/>
              <a:r>
                <a:rPr lang="es-MX" sz="1200" dirty="0" smtClean="0">
                  <a:solidFill>
                    <a:schemeClr val="tx2"/>
                  </a:solidFill>
                </a:rPr>
                <a:t>Porcentaje</a:t>
              </a:r>
              <a:endParaRPr lang="es-MX" sz="1200" dirty="0">
                <a:solidFill>
                  <a:schemeClr val="tx2"/>
                </a:solidFill>
              </a:endParaRPr>
            </a:p>
          </p:txBody>
        </p:sp>
        <p:sp>
          <p:nvSpPr>
            <p:cNvPr id="860" name="859 CuadroTexto"/>
            <p:cNvSpPr txBox="1"/>
            <p:nvPr/>
          </p:nvSpPr>
          <p:spPr>
            <a:xfrm>
              <a:off x="6311157" y="1127780"/>
              <a:ext cx="519951" cy="276999"/>
            </a:xfrm>
            <a:prstGeom prst="rect">
              <a:avLst/>
            </a:prstGeom>
            <a:noFill/>
          </p:spPr>
          <p:txBody>
            <a:bodyPr wrap="square" rtlCol="0">
              <a:spAutoFit/>
            </a:bodyPr>
            <a:lstStyle/>
            <a:p>
              <a:pPr algn="ctr"/>
              <a:r>
                <a:rPr lang="es-MX" sz="1200" b="1" dirty="0" smtClean="0">
                  <a:solidFill>
                    <a:schemeClr val="tx2"/>
                  </a:solidFill>
                </a:rPr>
                <a:t>44.7</a:t>
              </a:r>
              <a:endParaRPr lang="es-MX" sz="1200" b="1" dirty="0">
                <a:solidFill>
                  <a:schemeClr val="tx2"/>
                </a:solidFill>
              </a:endParaRPr>
            </a:p>
          </p:txBody>
        </p:sp>
      </p:grpSp>
      <p:grpSp>
        <p:nvGrpSpPr>
          <p:cNvPr id="4" name="256 Grupo"/>
          <p:cNvGrpSpPr/>
          <p:nvPr/>
        </p:nvGrpSpPr>
        <p:grpSpPr>
          <a:xfrm>
            <a:off x="251520" y="3940175"/>
            <a:ext cx="4507857" cy="2446824"/>
            <a:chOff x="251520" y="4137286"/>
            <a:chExt cx="4507857" cy="2446824"/>
          </a:xfrm>
        </p:grpSpPr>
        <p:sp>
          <p:nvSpPr>
            <p:cNvPr id="578" name="Text Box 4"/>
            <p:cNvSpPr txBox="1">
              <a:spLocks noChangeArrowheads="1"/>
            </p:cNvSpPr>
            <p:nvPr/>
          </p:nvSpPr>
          <p:spPr bwMode="auto">
            <a:xfrm>
              <a:off x="251520" y="4137286"/>
              <a:ext cx="4507857" cy="2446824"/>
            </a:xfrm>
            <a:prstGeom prst="rect">
              <a:avLst/>
            </a:prstGeom>
            <a:noFill/>
            <a:ln w="9525">
              <a:noFill/>
              <a:miter lim="800000"/>
              <a:headEnd/>
              <a:tailEnd/>
            </a:ln>
            <a:effectLst/>
          </p:spPr>
          <p:txBody>
            <a:bodyPr wrap="square">
              <a:spAutoFit/>
            </a:bodyPr>
            <a:lstStyle/>
            <a:p>
              <a:pPr defTabSz="638175" eaLnBrk="0" hangingPunct="0"/>
              <a:r>
                <a:rPr lang="es-ES_tradnl" b="1" dirty="0">
                  <a:solidFill>
                    <a:schemeClr val="tx2"/>
                  </a:solidFill>
                </a:rPr>
                <a:t>               </a:t>
              </a:r>
              <a:r>
                <a:rPr lang="es-ES_tradnl" sz="1600" b="1" dirty="0">
                  <a:solidFill>
                    <a:schemeClr val="tx2"/>
                  </a:solidFill>
                </a:rPr>
                <a:t>	                 	 </a:t>
              </a:r>
              <a:r>
                <a:rPr lang="es-ES_tradnl" sz="1600" b="1" dirty="0" smtClean="0">
                  <a:solidFill>
                    <a:schemeClr val="tx2"/>
                  </a:solidFill>
                </a:rPr>
                <a:t>  </a:t>
              </a:r>
              <a:r>
                <a:rPr lang="es-ES_tradnl" sz="1400" b="1" dirty="0" smtClean="0">
                  <a:solidFill>
                    <a:srgbClr val="297083"/>
                  </a:solidFill>
                </a:rPr>
                <a:t>Población </a:t>
              </a:r>
              <a:r>
                <a:rPr lang="es-ES_tradnl" sz="1400" b="1" dirty="0">
                  <a:solidFill>
                    <a:schemeClr val="tx2"/>
                  </a:solidFill>
                </a:rPr>
                <a:t>	                   </a:t>
              </a:r>
              <a:r>
                <a:rPr lang="es-ES_tradnl" sz="1400" b="1" dirty="0" smtClean="0">
                  <a:solidFill>
                    <a:srgbClr val="297083"/>
                  </a:solidFill>
                </a:rPr>
                <a:t>Orden</a:t>
              </a:r>
              <a:r>
                <a:rPr lang="es-ES_tradnl" sz="1400" b="1" dirty="0">
                  <a:solidFill>
                    <a:schemeClr val="tx2"/>
                  </a:solidFill>
                </a:rPr>
                <a:t>	</a:t>
              </a:r>
              <a:r>
                <a:rPr lang="es-ES_tradnl" sz="1400" b="1" dirty="0" smtClean="0">
                  <a:solidFill>
                    <a:srgbClr val="297083"/>
                  </a:solidFill>
                </a:rPr>
                <a:t>Entidad</a:t>
              </a:r>
              <a:r>
                <a:rPr lang="es-ES_tradnl" sz="1400" b="1" dirty="0">
                  <a:solidFill>
                    <a:schemeClr val="tx2"/>
                  </a:solidFill>
                </a:rPr>
                <a:t>	</a:t>
              </a:r>
              <a:r>
                <a:rPr lang="es-ES_tradnl" sz="1400" b="1" dirty="0" smtClean="0">
                  <a:solidFill>
                    <a:schemeClr val="tx2"/>
                  </a:solidFill>
                </a:rPr>
                <a:t> 	 </a:t>
              </a:r>
              <a:r>
                <a:rPr lang="es-ES_tradnl" sz="1400" b="1" dirty="0" err="1" smtClean="0">
                  <a:solidFill>
                    <a:srgbClr val="297083"/>
                  </a:solidFill>
                </a:rPr>
                <a:t>Abs</a:t>
              </a:r>
              <a:r>
                <a:rPr lang="es-ES_tradnl" sz="1400" b="1" dirty="0" smtClean="0">
                  <a:solidFill>
                    <a:srgbClr val="297083"/>
                  </a:solidFill>
                </a:rPr>
                <a:t>.	          %</a:t>
              </a:r>
            </a:p>
            <a:p>
              <a:pPr defTabSz="638175" eaLnBrk="0" hangingPunct="0">
                <a:lnSpc>
                  <a:spcPct val="70000"/>
                </a:lnSpc>
              </a:pPr>
              <a:endParaRPr lang="es-ES_tradnl" sz="1600" b="1" dirty="0">
                <a:solidFill>
                  <a:schemeClr val="tx2"/>
                </a:solidFill>
              </a:endParaRPr>
            </a:p>
            <a:p>
              <a:pPr defTabSz="638175" eaLnBrk="0" hangingPunct="0">
                <a:lnSpc>
                  <a:spcPct val="70000"/>
                </a:lnSpc>
                <a:tabLst>
                  <a:tab pos="269875" algn="ctr"/>
                  <a:tab pos="630238" algn="l"/>
                  <a:tab pos="2511425" algn="dec"/>
                  <a:tab pos="3949700" algn="dec"/>
                </a:tabLst>
              </a:pPr>
              <a:r>
                <a:rPr lang="es-ES_tradnl" sz="1400" b="1" dirty="0" smtClean="0">
                  <a:solidFill>
                    <a:schemeClr val="tx2"/>
                  </a:solidFill>
                </a:rPr>
                <a:t>	1</a:t>
              </a:r>
              <a:r>
                <a:rPr lang="es-ES_tradnl" sz="1400" b="1" dirty="0" smtClean="0">
                  <a:solidFill>
                    <a:srgbClr val="FF0000"/>
                  </a:solidFill>
                </a:rPr>
                <a:t>	</a:t>
              </a:r>
              <a:r>
                <a:rPr lang="es-ES_tradnl" sz="1400" b="1" dirty="0" smtClean="0">
                  <a:solidFill>
                    <a:schemeClr val="tx2"/>
                  </a:solidFill>
                </a:rPr>
                <a:t>México</a:t>
              </a:r>
              <a:r>
                <a:rPr lang="es-ES_tradnl" sz="1400" b="1" dirty="0">
                  <a:solidFill>
                    <a:schemeClr val="tx2"/>
                  </a:solidFill>
                </a:rPr>
                <a:t>	</a:t>
              </a:r>
              <a:r>
                <a:rPr lang="es-MX" sz="1400" b="1" dirty="0" smtClean="0"/>
                <a:t> </a:t>
              </a:r>
              <a:r>
                <a:rPr lang="es-MX" sz="1400" b="1" dirty="0" smtClean="0">
                  <a:solidFill>
                    <a:schemeClr val="tx2"/>
                  </a:solidFill>
                </a:rPr>
                <a:t>15 174 272</a:t>
              </a:r>
              <a:r>
                <a:rPr lang="es-MX" sz="1400" dirty="0" smtClean="0">
                  <a:solidFill>
                    <a:schemeClr val="tx2"/>
                  </a:solidFill>
                </a:rPr>
                <a:t> </a:t>
              </a:r>
              <a:r>
                <a:rPr lang="es-ES_tradnl" sz="1400" b="1" dirty="0" smtClean="0">
                  <a:solidFill>
                    <a:schemeClr val="tx2"/>
                  </a:solidFill>
                </a:rPr>
                <a:t>	13.5</a:t>
              </a:r>
              <a:endParaRPr lang="es-ES_tradnl" sz="1400" b="1" dirty="0">
                <a:solidFill>
                  <a:schemeClr val="tx2"/>
                </a:solidFill>
              </a:endParaRPr>
            </a:p>
            <a:p>
              <a:pPr defTabSz="638175" eaLnBrk="0" hangingPunct="0">
                <a:tabLst>
                  <a:tab pos="269875" algn="ctr"/>
                  <a:tab pos="630238" algn="l"/>
                  <a:tab pos="2511425" algn="dec"/>
                  <a:tab pos="3949700" algn="dec"/>
                </a:tabLst>
              </a:pPr>
              <a:r>
                <a:rPr lang="es-ES_tradnl" sz="1400" b="1" dirty="0" smtClean="0">
                  <a:solidFill>
                    <a:schemeClr val="tx2"/>
                  </a:solidFill>
                </a:rPr>
                <a:t>	2	Distrito Federal	</a:t>
              </a:r>
              <a:r>
                <a:rPr lang="es-MX" sz="1400" b="1" dirty="0" smtClean="0">
                  <a:solidFill>
                    <a:schemeClr val="tx2"/>
                  </a:solidFill>
                </a:rPr>
                <a:t> 8 873 017</a:t>
              </a:r>
              <a:r>
                <a:rPr lang="es-MX" sz="1400" dirty="0" smtClean="0">
                  <a:solidFill>
                    <a:schemeClr val="tx2"/>
                  </a:solidFill>
                </a:rPr>
                <a:t> </a:t>
              </a:r>
              <a:r>
                <a:rPr lang="es-ES_tradnl" sz="1400" b="1" dirty="0" smtClean="0">
                  <a:solidFill>
                    <a:schemeClr val="tx2"/>
                  </a:solidFill>
                </a:rPr>
                <a:t>	7.9</a:t>
              </a:r>
              <a:endParaRPr lang="es-ES_tradnl" sz="1400" b="1" dirty="0">
                <a:solidFill>
                  <a:schemeClr val="tx2"/>
                </a:solidFill>
              </a:endParaRPr>
            </a:p>
            <a:p>
              <a:pPr defTabSz="638175" eaLnBrk="0" hangingPunct="0">
                <a:tabLst>
                  <a:tab pos="269875" algn="ctr"/>
                  <a:tab pos="630238" algn="l"/>
                  <a:tab pos="2511425" algn="dec"/>
                  <a:tab pos="3949700" algn="dec"/>
                </a:tabLst>
              </a:pPr>
              <a:r>
                <a:rPr lang="es-ES_tradnl" sz="1400" b="1" dirty="0" smtClean="0">
                  <a:solidFill>
                    <a:schemeClr val="tx2"/>
                  </a:solidFill>
                </a:rPr>
                <a:t>	3	Veracruz 	</a:t>
              </a:r>
              <a:r>
                <a:rPr lang="es-MX" sz="1400" b="1" dirty="0" smtClean="0">
                  <a:solidFill>
                    <a:schemeClr val="tx2"/>
                  </a:solidFill>
                </a:rPr>
                <a:t> 7 638 378</a:t>
              </a:r>
              <a:r>
                <a:rPr lang="es-MX" sz="1400" dirty="0" smtClean="0">
                  <a:solidFill>
                    <a:schemeClr val="tx2"/>
                  </a:solidFill>
                </a:rPr>
                <a:t> </a:t>
              </a:r>
              <a:r>
                <a:rPr lang="es-ES_tradnl" sz="1400" b="1" dirty="0" smtClean="0">
                  <a:solidFill>
                    <a:schemeClr val="tx2"/>
                  </a:solidFill>
                </a:rPr>
                <a:t>	6.8</a:t>
              </a:r>
              <a:endParaRPr lang="es-ES_tradnl" sz="1400" b="1" dirty="0">
                <a:solidFill>
                  <a:schemeClr val="tx2"/>
                </a:solidFill>
              </a:endParaRPr>
            </a:p>
            <a:p>
              <a:pPr defTabSz="638175" eaLnBrk="0" hangingPunct="0">
                <a:tabLst>
                  <a:tab pos="269875" algn="ctr"/>
                  <a:tab pos="630238" algn="l"/>
                  <a:tab pos="2511425" algn="dec"/>
                  <a:tab pos="3949700" algn="dec"/>
                </a:tabLst>
              </a:pPr>
              <a:r>
                <a:rPr lang="es-ES_tradnl" sz="1400" b="1" dirty="0" smtClean="0">
                  <a:solidFill>
                    <a:schemeClr val="tx2"/>
                  </a:solidFill>
                </a:rPr>
                <a:t>	4	Jalisco	</a:t>
              </a:r>
              <a:r>
                <a:rPr lang="es-MX" sz="1400" b="1" dirty="0" smtClean="0">
                  <a:solidFill>
                    <a:schemeClr val="tx2"/>
                  </a:solidFill>
                </a:rPr>
                <a:t> 7 350 355</a:t>
              </a:r>
              <a:r>
                <a:rPr lang="es-MX" sz="1400" dirty="0" smtClean="0">
                  <a:solidFill>
                    <a:schemeClr val="tx2"/>
                  </a:solidFill>
                </a:rPr>
                <a:t> </a:t>
              </a:r>
              <a:r>
                <a:rPr lang="es-ES_tradnl" sz="1400" b="1" dirty="0" smtClean="0">
                  <a:solidFill>
                    <a:schemeClr val="tx2"/>
                  </a:solidFill>
                </a:rPr>
                <a:t>	6.5</a:t>
              </a:r>
              <a:endParaRPr lang="es-ES_tradnl" sz="1400" b="1" dirty="0">
                <a:solidFill>
                  <a:schemeClr val="tx2"/>
                </a:solidFill>
              </a:endParaRPr>
            </a:p>
            <a:p>
              <a:pPr defTabSz="638175" eaLnBrk="0" hangingPunct="0">
                <a:tabLst>
                  <a:tab pos="269875" algn="ctr"/>
                  <a:tab pos="630238" algn="l"/>
                  <a:tab pos="2511425" algn="dec"/>
                  <a:tab pos="3949700" algn="dec"/>
                </a:tabLst>
              </a:pPr>
              <a:r>
                <a:rPr lang="es-ES_tradnl" sz="1400" b="1" dirty="0" smtClean="0">
                  <a:solidFill>
                    <a:schemeClr val="tx2"/>
                  </a:solidFill>
                </a:rPr>
                <a:t>	5	Puebla	</a:t>
              </a:r>
              <a:r>
                <a:rPr lang="es-MX" sz="1400" b="1" dirty="0" smtClean="0">
                  <a:solidFill>
                    <a:schemeClr val="tx2"/>
                  </a:solidFill>
                </a:rPr>
                <a:t> 5 779 007</a:t>
              </a:r>
              <a:r>
                <a:rPr lang="es-MX" sz="1400" dirty="0" smtClean="0">
                  <a:solidFill>
                    <a:schemeClr val="tx2"/>
                  </a:solidFill>
                </a:rPr>
                <a:t> </a:t>
              </a:r>
              <a:r>
                <a:rPr lang="es-ES_tradnl" sz="1400" b="1" dirty="0" smtClean="0">
                  <a:solidFill>
                    <a:schemeClr val="tx2"/>
                  </a:solidFill>
                </a:rPr>
                <a:t>	5.1</a:t>
              </a:r>
            </a:p>
            <a:p>
              <a:pPr defTabSz="638175" eaLnBrk="0" hangingPunct="0">
                <a:tabLst>
                  <a:tab pos="269875" algn="ctr"/>
                  <a:tab pos="630238" algn="l"/>
                  <a:tab pos="2511425" algn="dec"/>
                  <a:tab pos="3949700" algn="dec"/>
                </a:tabLst>
              </a:pPr>
              <a:r>
                <a:rPr lang="es-ES_tradnl" sz="1400" b="1" dirty="0" smtClean="0">
                  <a:solidFill>
                    <a:schemeClr val="tx2"/>
                  </a:solidFill>
                </a:rPr>
                <a:t>	6	Guanajuato	</a:t>
              </a:r>
              <a:r>
                <a:rPr lang="es-MX" sz="1400" b="1" dirty="0" smtClean="0">
                  <a:solidFill>
                    <a:schemeClr val="tx2"/>
                  </a:solidFill>
                </a:rPr>
                <a:t> 5 485 971</a:t>
              </a:r>
              <a:r>
                <a:rPr lang="es-MX" sz="1400" dirty="0" smtClean="0">
                  <a:solidFill>
                    <a:schemeClr val="tx2"/>
                  </a:solidFill>
                </a:rPr>
                <a:t> </a:t>
              </a:r>
              <a:r>
                <a:rPr lang="es-ES_tradnl" sz="1400" b="1" dirty="0" smtClean="0">
                  <a:solidFill>
                    <a:schemeClr val="tx2"/>
                  </a:solidFill>
                </a:rPr>
                <a:t>	4.9</a:t>
              </a:r>
            </a:p>
            <a:p>
              <a:pPr defTabSz="638175" eaLnBrk="0" hangingPunct="0">
                <a:tabLst>
                  <a:tab pos="269875" algn="ctr"/>
                  <a:tab pos="630238" algn="l"/>
                  <a:tab pos="2511425" algn="dec"/>
                  <a:tab pos="3949700" algn="dec"/>
                </a:tabLst>
              </a:pPr>
              <a:r>
                <a:rPr lang="es-ES_tradnl" sz="1400" b="1" dirty="0" smtClean="0">
                  <a:solidFill>
                    <a:schemeClr val="tx2"/>
                  </a:solidFill>
                </a:rPr>
                <a:t>	</a:t>
              </a:r>
            </a:p>
            <a:p>
              <a:pPr defTabSz="638175" eaLnBrk="0" hangingPunct="0"/>
              <a:endParaRPr lang="es-ES_tradnl" sz="1600" b="1" dirty="0">
                <a:solidFill>
                  <a:schemeClr val="tx2"/>
                </a:solidFill>
              </a:endParaRPr>
            </a:p>
          </p:txBody>
        </p:sp>
        <p:cxnSp>
          <p:nvCxnSpPr>
            <p:cNvPr id="260" name="259 Conector recto"/>
            <p:cNvCxnSpPr/>
            <p:nvPr/>
          </p:nvCxnSpPr>
          <p:spPr>
            <a:xfrm>
              <a:off x="2705725" y="4444585"/>
              <a:ext cx="1536491" cy="1588"/>
            </a:xfrm>
            <a:prstGeom prst="line">
              <a:avLst/>
            </a:prstGeom>
          </p:spPr>
          <p:style>
            <a:lnRef idx="1">
              <a:schemeClr val="accent1"/>
            </a:lnRef>
            <a:fillRef idx="0">
              <a:schemeClr val="accent1"/>
            </a:fillRef>
            <a:effectRef idx="0">
              <a:schemeClr val="accent1"/>
            </a:effectRef>
            <a:fontRef idx="minor">
              <a:schemeClr val="tx1"/>
            </a:fontRef>
          </p:style>
        </p:cxnSp>
      </p:grpSp>
      <p:sp>
        <p:nvSpPr>
          <p:cNvPr id="824" name="Freeform 250"/>
          <p:cNvSpPr>
            <a:spLocks/>
          </p:cNvSpPr>
          <p:nvPr/>
        </p:nvSpPr>
        <p:spPr bwMode="auto">
          <a:xfrm>
            <a:off x="5684400" y="3556800"/>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solidFill>
                <a:schemeClr val="lt1"/>
              </a:solidFill>
              <a:latin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46"/>
                                        </p:tgtEl>
                                        <p:attrNameLst>
                                          <p:attrName>style.visibility</p:attrName>
                                        </p:attrNameLst>
                                      </p:cBhvr>
                                      <p:to>
                                        <p:strVal val="visible"/>
                                      </p:to>
                                    </p:set>
                                    <p:animEffect transition="in" filter="fade">
                                      <p:cBhvr>
                                        <p:cTn id="10" dur="2000"/>
                                        <p:tgtEl>
                                          <p:spTgt spid="7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48"/>
                                        </p:tgtEl>
                                        <p:attrNameLst>
                                          <p:attrName>style.visibility</p:attrName>
                                        </p:attrNameLst>
                                      </p:cBhvr>
                                      <p:to>
                                        <p:strVal val="visible"/>
                                      </p:to>
                                    </p:set>
                                    <p:animEffect transition="in" filter="fade">
                                      <p:cBhvr>
                                        <p:cTn id="13" dur="2000"/>
                                        <p:tgtEl>
                                          <p:spTgt spid="74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50"/>
                                        </p:tgtEl>
                                        <p:attrNameLst>
                                          <p:attrName>style.visibility</p:attrName>
                                        </p:attrNameLst>
                                      </p:cBhvr>
                                      <p:to>
                                        <p:strVal val="visible"/>
                                      </p:to>
                                    </p:set>
                                    <p:animEffect transition="in" filter="fade">
                                      <p:cBhvr>
                                        <p:cTn id="16" dur="2000"/>
                                        <p:tgtEl>
                                          <p:spTgt spid="75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24"/>
                                        </p:tgtEl>
                                        <p:attrNameLst>
                                          <p:attrName>style.visibility</p:attrName>
                                        </p:attrNameLst>
                                      </p:cBhvr>
                                      <p:to>
                                        <p:strVal val="visible"/>
                                      </p:to>
                                    </p:set>
                                    <p:animEffect transition="in" filter="fade">
                                      <p:cBhvr>
                                        <p:cTn id="19" dur="2000"/>
                                        <p:tgtEl>
                                          <p:spTgt spid="82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17"/>
                                        </p:tgtEl>
                                        <p:attrNameLst>
                                          <p:attrName>style.visibility</p:attrName>
                                        </p:attrNameLst>
                                      </p:cBhvr>
                                      <p:to>
                                        <p:strVal val="visible"/>
                                      </p:to>
                                    </p:set>
                                    <p:animEffect transition="in" filter="fade">
                                      <p:cBhvr>
                                        <p:cTn id="22" dur="2000"/>
                                        <p:tgtEl>
                                          <p:spTgt spid="81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15"/>
                                        </p:tgtEl>
                                        <p:attrNameLst>
                                          <p:attrName>style.visibility</p:attrName>
                                        </p:attrNameLst>
                                      </p:cBhvr>
                                      <p:to>
                                        <p:strVal val="visible"/>
                                      </p:to>
                                    </p:set>
                                    <p:animEffect transition="in" filter="fade">
                                      <p:cBhvr>
                                        <p:cTn id="25" dur="2000"/>
                                        <p:tgtEl>
                                          <p:spTgt spid="815"/>
                                        </p:tgtEl>
                                      </p:cBhvr>
                                    </p:animEffect>
                                  </p:childTnLst>
                                </p:cTn>
                              </p:par>
                            </p:childTnLst>
                          </p:cTn>
                        </p:par>
                        <p:par>
                          <p:cTn id="26" fill="hold">
                            <p:stCondLst>
                              <p:cond delay="5000"/>
                            </p:stCondLst>
                            <p:childTnLst>
                              <p:par>
                                <p:cTn id="27" presetID="22" presetClass="entr" presetSubtype="4"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down)">
                                      <p:cBhvr>
                                        <p:cTn id="29"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6" grpId="0" animBg="1"/>
      <p:bldP spid="748" grpId="0" animBg="1"/>
      <p:bldP spid="750" grpId="0" animBg="1"/>
      <p:bldP spid="815" grpId="0" animBg="1"/>
      <p:bldP spid="817" grpId="0" animBg="1"/>
      <p:bldP spid="82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2414068" y="1353725"/>
            <a:ext cx="5565775" cy="3752850"/>
            <a:chOff x="1804" y="1311"/>
            <a:chExt cx="3506" cy="2364"/>
          </a:xfrm>
          <a:solidFill>
            <a:schemeClr val="accent3">
              <a:lumMod val="20000"/>
              <a:lumOff val="80000"/>
            </a:schemeClr>
          </a:solidFill>
        </p:grpSpPr>
        <p:sp>
          <p:nvSpPr>
            <p:cNvPr id="266"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6" name="Line 22"/>
            <p:cNvSpPr>
              <a:spLocks noChangeShapeType="1"/>
            </p:cNvSpPr>
            <p:nvPr/>
          </p:nvSpPr>
          <p:spPr bwMode="auto">
            <a:xfrm>
              <a:off x="3991" y="2320"/>
              <a:ext cx="1" cy="0"/>
            </a:xfrm>
            <a:prstGeom prst="line">
              <a:avLst/>
            </a:prstGeom>
            <a:grpFill/>
            <a:ln w="0">
              <a:solidFill>
                <a:schemeClr val="bg2"/>
              </a:solidFill>
              <a:round/>
              <a:headEnd/>
              <a:tailEnd/>
            </a:ln>
            <a:effectLst/>
          </p:spPr>
          <p:txBody>
            <a:bodyPr wrap="none" anchor="ctr"/>
            <a:lstStyle/>
            <a:p>
              <a:endParaRPr lang="es-MX"/>
            </a:p>
          </p:txBody>
        </p:sp>
        <p:sp>
          <p:nvSpPr>
            <p:cNvPr id="28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8" name="Line 24"/>
            <p:cNvSpPr>
              <a:spLocks noChangeShapeType="1"/>
            </p:cNvSpPr>
            <p:nvPr/>
          </p:nvSpPr>
          <p:spPr bwMode="auto">
            <a:xfrm flipH="1">
              <a:off x="3985" y="2336"/>
              <a:ext cx="1" cy="0"/>
            </a:xfrm>
            <a:prstGeom prst="line">
              <a:avLst/>
            </a:prstGeom>
            <a:grpFill/>
            <a:ln w="0">
              <a:solidFill>
                <a:schemeClr val="bg2"/>
              </a:solidFill>
              <a:round/>
              <a:headEnd/>
              <a:tailEnd/>
            </a:ln>
            <a:effectLst/>
          </p:spPr>
          <p:txBody>
            <a:bodyPr wrap="none" anchor="ctr"/>
            <a:lstStyle/>
            <a:p>
              <a:endParaRPr lang="es-MX"/>
            </a:p>
          </p:txBody>
        </p:sp>
        <p:sp>
          <p:nvSpPr>
            <p:cNvPr id="28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0" name="Line 36"/>
            <p:cNvSpPr>
              <a:spLocks noChangeShapeType="1"/>
            </p:cNvSpPr>
            <p:nvPr/>
          </p:nvSpPr>
          <p:spPr bwMode="auto">
            <a:xfrm flipH="1">
              <a:off x="5181" y="3081"/>
              <a:ext cx="2" cy="0"/>
            </a:xfrm>
            <a:prstGeom prst="line">
              <a:avLst/>
            </a:prstGeom>
            <a:grpFill/>
            <a:ln w="0">
              <a:solidFill>
                <a:schemeClr val="bg2"/>
              </a:solidFill>
              <a:round/>
              <a:headEnd/>
              <a:tailEnd/>
            </a:ln>
            <a:effectLst/>
          </p:spPr>
          <p:txBody>
            <a:bodyPr wrap="none" anchor="ctr"/>
            <a:lstStyle/>
            <a:p>
              <a:endParaRPr lang="es-MX"/>
            </a:p>
          </p:txBody>
        </p:sp>
        <p:sp>
          <p:nvSpPr>
            <p:cNvPr id="30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4" name="Line 60"/>
            <p:cNvSpPr>
              <a:spLocks noChangeShapeType="1"/>
            </p:cNvSpPr>
            <p:nvPr/>
          </p:nvSpPr>
          <p:spPr bwMode="auto">
            <a:xfrm flipV="1">
              <a:off x="1912" y="1675"/>
              <a:ext cx="1" cy="0"/>
            </a:xfrm>
            <a:prstGeom prst="line">
              <a:avLst/>
            </a:prstGeom>
            <a:grpFill/>
            <a:ln w="0">
              <a:solidFill>
                <a:schemeClr val="bg2"/>
              </a:solidFill>
              <a:round/>
              <a:headEnd/>
              <a:tailEnd/>
            </a:ln>
            <a:effectLst/>
          </p:spPr>
          <p:txBody>
            <a:bodyPr wrap="none" anchor="ctr"/>
            <a:lstStyle/>
            <a:p>
              <a:endParaRPr lang="es-MX"/>
            </a:p>
          </p:txBody>
        </p:sp>
        <p:sp>
          <p:nvSpPr>
            <p:cNvPr id="32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9" name="Line 65"/>
            <p:cNvSpPr>
              <a:spLocks noChangeShapeType="1"/>
            </p:cNvSpPr>
            <p:nvPr/>
          </p:nvSpPr>
          <p:spPr bwMode="auto">
            <a:xfrm>
              <a:off x="2299" y="1782"/>
              <a:ext cx="2" cy="0"/>
            </a:xfrm>
            <a:prstGeom prst="line">
              <a:avLst/>
            </a:prstGeom>
            <a:grpFill/>
            <a:ln w="0">
              <a:solidFill>
                <a:schemeClr val="bg2"/>
              </a:solidFill>
              <a:round/>
              <a:headEnd/>
              <a:tailEnd/>
            </a:ln>
            <a:effectLst/>
          </p:spPr>
          <p:txBody>
            <a:bodyPr wrap="none" anchor="ctr"/>
            <a:lstStyle/>
            <a:p>
              <a:endParaRPr lang="es-MX"/>
            </a:p>
          </p:txBody>
        </p:sp>
        <p:sp>
          <p:nvSpPr>
            <p:cNvPr id="33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grpFill/>
            <a:ln w="0" cap="flat" cmpd="sng">
              <a:solidFill>
                <a:schemeClr val="bg2"/>
              </a:solidFill>
              <a:prstDash val="solid"/>
              <a:round/>
              <a:headEnd type="none" w="med" len="med"/>
              <a:tailEnd type="none" w="med" len="med"/>
            </a:ln>
            <a:effectLst/>
          </p:spPr>
          <p:txBody>
            <a:bodyPr/>
            <a:lstStyle/>
            <a:p>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entidad federativa</a:t>
            </a:r>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262" name="261 Rectángulo"/>
          <p:cNvSpPr/>
          <p:nvPr/>
        </p:nvSpPr>
        <p:spPr>
          <a:xfrm>
            <a:off x="6436257" y="1417319"/>
            <a:ext cx="288032" cy="1260000"/>
          </a:xfrm>
          <a:prstGeom prst="rect">
            <a:avLst/>
          </a:prstGeom>
          <a:solidFill>
            <a:schemeClr val="accent6">
              <a:lumMod val="50000"/>
            </a:schemeClr>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267" name="266 Conector recto"/>
          <p:cNvCxnSpPr/>
          <p:nvPr/>
        </p:nvCxnSpPr>
        <p:spPr>
          <a:xfrm flipV="1">
            <a:off x="6217447" y="2696367"/>
            <a:ext cx="2459828" cy="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68" name="267 CuadroTexto"/>
          <p:cNvSpPr txBox="1"/>
          <p:nvPr/>
        </p:nvSpPr>
        <p:spPr>
          <a:xfrm>
            <a:off x="6185649" y="2768320"/>
            <a:ext cx="2528046" cy="276999"/>
          </a:xfrm>
          <a:prstGeom prst="rect">
            <a:avLst/>
          </a:prstGeom>
          <a:noFill/>
        </p:spPr>
        <p:txBody>
          <a:bodyPr wrap="square" rtlCol="0">
            <a:spAutoFit/>
          </a:bodyPr>
          <a:lstStyle/>
          <a:p>
            <a:pPr algn="ctr"/>
            <a:r>
              <a:rPr lang="es-MX" sz="1200" dirty="0" smtClean="0">
                <a:solidFill>
                  <a:schemeClr val="tx2"/>
                </a:solidFill>
              </a:rPr>
              <a:t>Porcentaje</a:t>
            </a:r>
            <a:endParaRPr lang="es-MX" sz="1200" dirty="0">
              <a:solidFill>
                <a:schemeClr val="tx2"/>
              </a:solidFill>
            </a:endParaRPr>
          </a:p>
        </p:txBody>
      </p:sp>
      <p:grpSp>
        <p:nvGrpSpPr>
          <p:cNvPr id="3" name="264 Grupo"/>
          <p:cNvGrpSpPr/>
          <p:nvPr/>
        </p:nvGrpSpPr>
        <p:grpSpPr>
          <a:xfrm>
            <a:off x="6768357" y="1773239"/>
            <a:ext cx="519951" cy="902492"/>
            <a:chOff x="6768357" y="1773239"/>
            <a:chExt cx="519951" cy="902492"/>
          </a:xfrm>
        </p:grpSpPr>
        <p:sp>
          <p:nvSpPr>
            <p:cNvPr id="263" name="262 Rectángulo"/>
            <p:cNvSpPr/>
            <p:nvPr/>
          </p:nvSpPr>
          <p:spPr>
            <a:xfrm>
              <a:off x="6883832" y="2063731"/>
              <a:ext cx="288032" cy="612000"/>
            </a:xfrm>
            <a:prstGeom prst="rect">
              <a:avLst/>
            </a:prstGeom>
            <a:solidFill>
              <a:schemeClr val="accent6">
                <a:lumMod val="75000"/>
              </a:schemeClr>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9" name="268 CuadroTexto"/>
            <p:cNvSpPr txBox="1"/>
            <p:nvPr/>
          </p:nvSpPr>
          <p:spPr>
            <a:xfrm>
              <a:off x="6768357" y="1773239"/>
              <a:ext cx="519951" cy="276999"/>
            </a:xfrm>
            <a:prstGeom prst="rect">
              <a:avLst/>
            </a:prstGeom>
            <a:noFill/>
          </p:spPr>
          <p:txBody>
            <a:bodyPr wrap="square" rtlCol="0">
              <a:spAutoFit/>
            </a:bodyPr>
            <a:lstStyle/>
            <a:p>
              <a:pPr algn="ctr"/>
              <a:r>
                <a:rPr lang="es-MX" sz="1200" b="1" dirty="0" smtClean="0">
                  <a:solidFill>
                    <a:schemeClr val="tx2"/>
                  </a:solidFill>
                </a:rPr>
                <a:t>27.4</a:t>
              </a:r>
              <a:endParaRPr lang="es-MX" sz="1200" b="1" dirty="0">
                <a:solidFill>
                  <a:schemeClr val="tx2"/>
                </a:solidFill>
              </a:endParaRPr>
            </a:p>
          </p:txBody>
        </p:sp>
      </p:grpSp>
      <p:sp>
        <p:nvSpPr>
          <p:cNvPr id="270" name="269 CuadroTexto"/>
          <p:cNvSpPr txBox="1"/>
          <p:nvPr/>
        </p:nvSpPr>
        <p:spPr>
          <a:xfrm>
            <a:off x="6311157" y="1127780"/>
            <a:ext cx="519951" cy="276999"/>
          </a:xfrm>
          <a:prstGeom prst="rect">
            <a:avLst/>
          </a:prstGeom>
          <a:noFill/>
        </p:spPr>
        <p:txBody>
          <a:bodyPr wrap="square" rtlCol="0">
            <a:spAutoFit/>
          </a:bodyPr>
          <a:lstStyle/>
          <a:p>
            <a:pPr algn="ctr"/>
            <a:r>
              <a:rPr lang="es-MX" sz="1200" b="1" dirty="0" smtClean="0">
                <a:solidFill>
                  <a:schemeClr val="tx2"/>
                </a:solidFill>
              </a:rPr>
              <a:t>44.7</a:t>
            </a:r>
            <a:endParaRPr lang="es-MX" sz="1200" b="1" dirty="0">
              <a:solidFill>
                <a:schemeClr val="tx2"/>
              </a:solidFill>
            </a:endParaRPr>
          </a:p>
        </p:txBody>
      </p:sp>
      <p:grpSp>
        <p:nvGrpSpPr>
          <p:cNvPr id="4" name="258 Grupo"/>
          <p:cNvGrpSpPr/>
          <p:nvPr/>
        </p:nvGrpSpPr>
        <p:grpSpPr>
          <a:xfrm>
            <a:off x="251520" y="3940175"/>
            <a:ext cx="4507857" cy="2705356"/>
            <a:chOff x="251520" y="4148138"/>
            <a:chExt cx="4507857" cy="2705356"/>
          </a:xfrm>
        </p:grpSpPr>
        <p:sp>
          <p:nvSpPr>
            <p:cNvPr id="260" name="Text Box 4"/>
            <p:cNvSpPr txBox="1">
              <a:spLocks noChangeArrowheads="1"/>
            </p:cNvSpPr>
            <p:nvPr/>
          </p:nvSpPr>
          <p:spPr bwMode="auto">
            <a:xfrm>
              <a:off x="251520" y="4148138"/>
              <a:ext cx="4507857" cy="2705356"/>
            </a:xfrm>
            <a:prstGeom prst="rect">
              <a:avLst/>
            </a:prstGeom>
            <a:noFill/>
            <a:ln w="9525">
              <a:noFill/>
              <a:miter lim="800000"/>
              <a:headEnd/>
              <a:tailEnd/>
            </a:ln>
            <a:effectLst/>
          </p:spPr>
          <p:txBody>
            <a:bodyPr wrap="square">
              <a:spAutoFit/>
            </a:bodyPr>
            <a:lstStyle/>
            <a:p>
              <a:pPr defTabSz="638175" eaLnBrk="0" hangingPunct="0"/>
              <a:r>
                <a:rPr lang="es-ES_tradnl" b="1" dirty="0">
                  <a:solidFill>
                    <a:schemeClr val="tx2"/>
                  </a:solidFill>
                </a:rPr>
                <a:t>               </a:t>
              </a:r>
              <a:r>
                <a:rPr lang="es-ES_tradnl" sz="1600" b="1" dirty="0">
                  <a:solidFill>
                    <a:schemeClr val="tx2"/>
                  </a:solidFill>
                </a:rPr>
                <a:t>	                 	 </a:t>
              </a:r>
              <a:r>
                <a:rPr lang="es-ES_tradnl" sz="1600" b="1" dirty="0" smtClean="0">
                  <a:solidFill>
                    <a:schemeClr val="tx2"/>
                  </a:solidFill>
                </a:rPr>
                <a:t>  </a:t>
              </a:r>
              <a:r>
                <a:rPr lang="es-ES_tradnl" sz="1400" b="1" dirty="0" smtClean="0">
                  <a:solidFill>
                    <a:srgbClr val="297083"/>
                  </a:solidFill>
                </a:rPr>
                <a:t>Población </a:t>
              </a:r>
              <a:r>
                <a:rPr lang="es-ES_tradnl" sz="1400" b="1" dirty="0">
                  <a:solidFill>
                    <a:schemeClr val="tx2"/>
                  </a:solidFill>
                </a:rPr>
                <a:t>	                   </a:t>
              </a:r>
              <a:r>
                <a:rPr lang="es-ES_tradnl" sz="1400" b="1" dirty="0" smtClean="0">
                  <a:solidFill>
                    <a:srgbClr val="297083"/>
                  </a:solidFill>
                </a:rPr>
                <a:t>Orden</a:t>
              </a:r>
              <a:r>
                <a:rPr lang="es-ES_tradnl" sz="1400" b="1" dirty="0">
                  <a:solidFill>
                    <a:schemeClr val="tx2"/>
                  </a:solidFill>
                </a:rPr>
                <a:t>	</a:t>
              </a:r>
              <a:r>
                <a:rPr lang="es-ES_tradnl" sz="1400" b="1" dirty="0" smtClean="0">
                  <a:solidFill>
                    <a:srgbClr val="297083"/>
                  </a:solidFill>
                </a:rPr>
                <a:t>Entidad</a:t>
              </a:r>
              <a:r>
                <a:rPr lang="es-ES_tradnl" sz="1400" b="1" dirty="0">
                  <a:solidFill>
                    <a:schemeClr val="tx2"/>
                  </a:solidFill>
                </a:rPr>
                <a:t>	</a:t>
              </a:r>
              <a:r>
                <a:rPr lang="es-ES_tradnl" sz="1400" b="1" dirty="0" smtClean="0">
                  <a:solidFill>
                    <a:schemeClr val="tx2"/>
                  </a:solidFill>
                </a:rPr>
                <a:t> 	 </a:t>
              </a:r>
              <a:r>
                <a:rPr lang="es-ES_tradnl" sz="1400" b="1" dirty="0" err="1" smtClean="0">
                  <a:solidFill>
                    <a:srgbClr val="297083"/>
                  </a:solidFill>
                </a:rPr>
                <a:t>Abs</a:t>
              </a:r>
              <a:r>
                <a:rPr lang="es-ES_tradnl" sz="1400" b="1" dirty="0" smtClean="0">
                  <a:solidFill>
                    <a:srgbClr val="297083"/>
                  </a:solidFill>
                </a:rPr>
                <a:t>.	          %</a:t>
              </a:r>
              <a:endParaRPr lang="es-ES_tradnl" sz="1600" b="1" dirty="0">
                <a:solidFill>
                  <a:schemeClr val="tx2"/>
                </a:solidFill>
              </a:endParaRPr>
            </a:p>
            <a:p>
              <a:pPr defTabSz="638175" eaLnBrk="0" hangingPunct="0">
                <a:lnSpc>
                  <a:spcPct val="70000"/>
                </a:lnSpc>
                <a:tabLst>
                  <a:tab pos="269875" algn="l"/>
                  <a:tab pos="630238" algn="l"/>
                  <a:tab pos="2511425" algn="dec"/>
                  <a:tab pos="3949700" algn="dec"/>
                </a:tabLst>
              </a:pPr>
              <a:r>
                <a:rPr lang="es-ES_tradnl" sz="1400" b="1" dirty="0" smtClean="0">
                  <a:solidFill>
                    <a:schemeClr val="tx2"/>
                  </a:solidFill>
                </a:rPr>
                <a:t>	</a:t>
              </a:r>
            </a:p>
            <a:p>
              <a:pPr defTabSz="638175" eaLnBrk="0" hangingPunct="0">
                <a:spcBef>
                  <a:spcPts val="0"/>
                </a:spcBef>
                <a:tabLst>
                  <a:tab pos="269875" algn="l"/>
                  <a:tab pos="630238" algn="l"/>
                  <a:tab pos="2511425" algn="dec"/>
                  <a:tab pos="3949700" algn="dec"/>
                </a:tabLst>
              </a:pPr>
              <a:r>
                <a:rPr lang="es-ES_tradnl" sz="1400" b="1" dirty="0" smtClean="0">
                  <a:solidFill>
                    <a:schemeClr val="tx2"/>
                  </a:solidFill>
                </a:rPr>
                <a:t>	7	Chiapas	</a:t>
              </a:r>
              <a:r>
                <a:rPr lang="es-MX" sz="1400" b="1" dirty="0" smtClean="0">
                  <a:solidFill>
                    <a:schemeClr val="tx2"/>
                  </a:solidFill>
                </a:rPr>
                <a:t> 4 793 406</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4.3 </a:t>
              </a:r>
            </a:p>
            <a:p>
              <a:pPr defTabSz="638175" eaLnBrk="0" hangingPunct="0">
                <a:spcBef>
                  <a:spcPts val="0"/>
                </a:spcBef>
                <a:tabLst>
                  <a:tab pos="269875" algn="l"/>
                  <a:tab pos="630238" algn="l"/>
                  <a:tab pos="2511425" algn="dec"/>
                  <a:tab pos="3949700" algn="dec"/>
                </a:tabLst>
              </a:pPr>
              <a:r>
                <a:rPr lang="es-ES_tradnl" sz="1400" b="1" dirty="0" smtClean="0">
                  <a:solidFill>
                    <a:schemeClr val="tx2"/>
                  </a:solidFill>
                </a:rPr>
                <a:t>	8	Nuevo León	</a:t>
              </a:r>
              <a:r>
                <a:rPr lang="es-MX" sz="1400" b="1" dirty="0" smtClean="0">
                  <a:solidFill>
                    <a:schemeClr val="tx2"/>
                  </a:solidFill>
                </a:rPr>
                <a:t>4 643 321</a:t>
              </a:r>
              <a:r>
                <a:rPr lang="es-MX" sz="1400" dirty="0" smtClean="0">
                  <a:solidFill>
                    <a:schemeClr val="tx2"/>
                  </a:solidFill>
                </a:rPr>
                <a:t> </a:t>
              </a:r>
              <a:r>
                <a:rPr lang="es-ES_tradnl" sz="1400" b="1" dirty="0" smtClean="0">
                  <a:solidFill>
                    <a:schemeClr val="tx2"/>
                  </a:solidFill>
                </a:rPr>
                <a:t>	4.1</a:t>
              </a:r>
            </a:p>
            <a:p>
              <a:pPr eaLnBrk="0" hangingPunct="0">
                <a:spcBef>
                  <a:spcPts val="0"/>
                </a:spcBef>
                <a:tabLst>
                  <a:tab pos="269875" algn="l"/>
                  <a:tab pos="630238" algn="l"/>
                  <a:tab pos="2511425" algn="dec"/>
                  <a:tab pos="3949700" algn="dec"/>
                </a:tabLst>
              </a:pPr>
              <a:r>
                <a:rPr lang="es-ES_tradnl" sz="1400" b="1" dirty="0" smtClean="0">
                  <a:solidFill>
                    <a:schemeClr val="tx2"/>
                  </a:solidFill>
                </a:rPr>
                <a:t>	9	Michoacán	</a:t>
              </a:r>
              <a:r>
                <a:rPr lang="es-MX" sz="1400" b="1" dirty="0" smtClean="0">
                  <a:solidFill>
                    <a:schemeClr val="tx2"/>
                  </a:solidFill>
                </a:rPr>
                <a:t>4 348 485</a:t>
              </a:r>
              <a:r>
                <a:rPr lang="es-MX" sz="1400" dirty="0" smtClean="0">
                  <a:solidFill>
                    <a:schemeClr val="tx2"/>
                  </a:solidFill>
                </a:rPr>
                <a:t> </a:t>
              </a:r>
              <a:r>
                <a:rPr lang="es-ES_tradnl" sz="1400" b="1" dirty="0" smtClean="0">
                  <a:solidFill>
                    <a:schemeClr val="tx2"/>
                  </a:solidFill>
                </a:rPr>
                <a:t>	3.9</a:t>
              </a:r>
            </a:p>
            <a:p>
              <a:pPr eaLnBrk="0" hangingPunct="0">
                <a:spcBef>
                  <a:spcPts val="0"/>
                </a:spcBef>
                <a:tabLst>
                  <a:tab pos="269875" algn="l"/>
                  <a:tab pos="630238" algn="l"/>
                  <a:tab pos="2511425" algn="dec"/>
                  <a:tab pos="3949700" algn="dec"/>
                </a:tabLst>
              </a:pPr>
              <a:r>
                <a:rPr lang="es-ES_tradnl" sz="1400" b="1" dirty="0" smtClean="0">
                  <a:solidFill>
                    <a:schemeClr val="tx2"/>
                  </a:solidFill>
                </a:rPr>
                <a:t>	10	Oaxaca	</a:t>
              </a:r>
              <a:r>
                <a:rPr lang="es-MX" sz="1400" b="1" dirty="0" smtClean="0">
                  <a:solidFill>
                    <a:schemeClr val="tx2"/>
                  </a:solidFill>
                </a:rPr>
                <a:t>3 801 871</a:t>
              </a:r>
              <a:r>
                <a:rPr lang="es-MX" sz="1400" dirty="0" smtClean="0">
                  <a:solidFill>
                    <a:schemeClr val="tx2"/>
                  </a:solidFill>
                </a:rPr>
                <a:t> </a:t>
              </a:r>
              <a:r>
                <a:rPr lang="es-ES_tradnl" sz="1400" b="1" dirty="0" smtClean="0">
                  <a:solidFill>
                    <a:schemeClr val="tx2"/>
                  </a:solidFill>
                </a:rPr>
                <a:t>	3.4</a:t>
              </a:r>
            </a:p>
            <a:p>
              <a:pPr eaLnBrk="0" hangingPunct="0">
                <a:spcBef>
                  <a:spcPts val="0"/>
                </a:spcBef>
                <a:tabLst>
                  <a:tab pos="269875" algn="l"/>
                  <a:tab pos="630238" algn="l"/>
                  <a:tab pos="2511425" algn="dec"/>
                  <a:tab pos="3949700" algn="dec"/>
                </a:tabLst>
              </a:pPr>
              <a:r>
                <a:rPr lang="es-ES_tradnl" sz="1400" b="1" dirty="0" smtClean="0">
                  <a:solidFill>
                    <a:schemeClr val="tx2"/>
                  </a:solidFill>
                </a:rPr>
                <a:t>	11	Chihuahua	</a:t>
              </a:r>
              <a:r>
                <a:rPr lang="es-MX" sz="1400" b="1" dirty="0" smtClean="0">
                  <a:solidFill>
                    <a:schemeClr val="tx2"/>
                  </a:solidFill>
                </a:rPr>
                <a:t>3 401 140</a:t>
              </a:r>
              <a:r>
                <a:rPr lang="es-MX" sz="1400" dirty="0" smtClean="0">
                  <a:solidFill>
                    <a:schemeClr val="tx2"/>
                  </a:solidFill>
                </a:rPr>
                <a:t> </a:t>
              </a:r>
              <a:r>
                <a:rPr lang="es-ES_tradnl" sz="1400" b="1" dirty="0" smtClean="0">
                  <a:solidFill>
                    <a:schemeClr val="tx2"/>
                  </a:solidFill>
                </a:rPr>
                <a:t>	3.0</a:t>
              </a:r>
              <a:endParaRPr lang="es-ES_tradnl" sz="1400" dirty="0" smtClean="0">
                <a:solidFill>
                  <a:schemeClr val="tx2"/>
                </a:solidFill>
              </a:endParaRPr>
            </a:p>
            <a:p>
              <a:pPr eaLnBrk="0" hangingPunct="0">
                <a:spcBef>
                  <a:spcPts val="0"/>
                </a:spcBef>
                <a:tabLst>
                  <a:tab pos="269875" algn="l"/>
                  <a:tab pos="630238" algn="l"/>
                  <a:tab pos="2511425" algn="dec"/>
                  <a:tab pos="3949700" algn="dec"/>
                </a:tabLst>
              </a:pPr>
              <a:r>
                <a:rPr lang="es-ES_tradnl" sz="1400" b="1" dirty="0" smtClean="0">
                  <a:solidFill>
                    <a:schemeClr val="tx2"/>
                  </a:solidFill>
                </a:rPr>
                <a:t>	12	Guerrero	</a:t>
              </a:r>
              <a:r>
                <a:rPr lang="es-MX" sz="1400" b="1" dirty="0" smtClean="0">
                  <a:solidFill>
                    <a:schemeClr val="tx2"/>
                  </a:solidFill>
                </a:rPr>
                <a:t>3 386 706</a:t>
              </a:r>
              <a:r>
                <a:rPr lang="es-MX" sz="1400" dirty="0" smtClean="0">
                  <a:solidFill>
                    <a:schemeClr val="tx2"/>
                  </a:solidFill>
                </a:rPr>
                <a:t> </a:t>
              </a:r>
              <a:r>
                <a:rPr lang="es-ES_tradnl" sz="1400" b="1" dirty="0" smtClean="0">
                  <a:solidFill>
                    <a:schemeClr val="tx2"/>
                  </a:solidFill>
                </a:rPr>
                <a:t>	3.0</a:t>
              </a:r>
            </a:p>
            <a:p>
              <a:pPr eaLnBrk="0" hangingPunct="0">
                <a:spcBef>
                  <a:spcPts val="0"/>
                </a:spcBef>
                <a:tabLst>
                  <a:tab pos="269875" algn="l"/>
                  <a:tab pos="630238" algn="l"/>
                  <a:tab pos="2511425" algn="dec"/>
                  <a:tab pos="3949700" algn="dec"/>
                </a:tabLst>
              </a:pPr>
              <a:r>
                <a:rPr lang="es-ES_tradnl" sz="1400" b="1" dirty="0" smtClean="0">
                  <a:solidFill>
                    <a:schemeClr val="tx2"/>
                  </a:solidFill>
                </a:rPr>
                <a:t>	13	Tamaulipas	</a:t>
              </a:r>
              <a:r>
                <a:rPr lang="es-MX" sz="1400" b="1" dirty="0" smtClean="0">
                  <a:solidFill>
                    <a:schemeClr val="tx2"/>
                  </a:solidFill>
                </a:rPr>
                <a:t>3 270 268</a:t>
              </a:r>
              <a:r>
                <a:rPr lang="es-MX" sz="1400" dirty="0" smtClean="0">
                  <a:solidFill>
                    <a:schemeClr val="tx2"/>
                  </a:solidFill>
                </a:rPr>
                <a:t> </a:t>
              </a:r>
              <a:r>
                <a:rPr lang="es-ES_tradnl" sz="1400" b="1" dirty="0" smtClean="0">
                  <a:solidFill>
                    <a:schemeClr val="tx2"/>
                  </a:solidFill>
                </a:rPr>
                <a:t>	2.9</a:t>
              </a:r>
            </a:p>
            <a:p>
              <a:pPr eaLnBrk="0" hangingPunct="0">
                <a:spcBef>
                  <a:spcPts val="0"/>
                </a:spcBef>
                <a:tabLst>
                  <a:tab pos="269875" algn="l"/>
                  <a:tab pos="630238" algn="l"/>
                  <a:tab pos="2511425" algn="dec"/>
                  <a:tab pos="3949700" algn="dec"/>
                </a:tabLst>
              </a:pPr>
              <a:r>
                <a:rPr lang="es-ES_tradnl" sz="1400" b="1" dirty="0" smtClean="0">
                  <a:solidFill>
                    <a:schemeClr val="tx2"/>
                  </a:solidFill>
                </a:rPr>
                <a:t>	14	Baja California	</a:t>
              </a:r>
              <a:r>
                <a:rPr lang="es-MX" sz="1400" b="1" dirty="0" smtClean="0">
                  <a:solidFill>
                    <a:schemeClr val="tx2"/>
                  </a:solidFill>
                </a:rPr>
                <a:t>3 154 174</a:t>
              </a:r>
              <a:r>
                <a:rPr lang="es-MX" sz="1400" dirty="0" smtClean="0">
                  <a:solidFill>
                    <a:schemeClr val="tx2"/>
                  </a:solidFill>
                </a:rPr>
                <a:t> </a:t>
              </a:r>
              <a:r>
                <a:rPr lang="es-ES_tradnl" sz="1400" b="1" dirty="0" smtClean="0">
                  <a:solidFill>
                    <a:schemeClr val="tx2"/>
                  </a:solidFill>
                </a:rPr>
                <a:t>	2.8</a:t>
              </a:r>
              <a:endParaRPr lang="es-MX" sz="1400" b="1" dirty="0" smtClean="0">
                <a:solidFill>
                  <a:schemeClr val="tx2"/>
                </a:solidFill>
                <a:latin typeface="Arial" pitchFamily="34" charset="0"/>
                <a:cs typeface="Arial" pitchFamily="34" charset="0"/>
              </a:endParaRPr>
            </a:p>
            <a:p>
              <a:pPr defTabSz="638175" eaLnBrk="0" hangingPunct="0"/>
              <a:endParaRPr lang="es-ES_tradnl" sz="1600" b="1" dirty="0">
                <a:solidFill>
                  <a:schemeClr val="tx2"/>
                </a:solidFill>
              </a:endParaRPr>
            </a:p>
          </p:txBody>
        </p:sp>
        <p:cxnSp>
          <p:nvCxnSpPr>
            <p:cNvPr id="261" name="260 Conector recto"/>
            <p:cNvCxnSpPr/>
            <p:nvPr/>
          </p:nvCxnSpPr>
          <p:spPr>
            <a:xfrm>
              <a:off x="2705725" y="4455437"/>
              <a:ext cx="1536491" cy="1588"/>
            </a:xfrm>
            <a:prstGeom prst="line">
              <a:avLst/>
            </a:prstGeom>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22"/>
                                        </p:tgtEl>
                                        <p:attrNameLst>
                                          <p:attrName>style.visibility</p:attrName>
                                        </p:attrNameLst>
                                      </p:cBhvr>
                                      <p:to>
                                        <p:strVal val="visible"/>
                                      </p:to>
                                    </p:set>
                                    <p:animEffect transition="in" filter="wipe(down)">
                                      <p:cBhvr>
                                        <p:cTn id="10" dur="5000"/>
                                        <p:tgtEl>
                                          <p:spTgt spid="822"/>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21"/>
                                        </p:tgtEl>
                                        <p:attrNameLst>
                                          <p:attrName>style.visibility</p:attrName>
                                        </p:attrNameLst>
                                      </p:cBhvr>
                                      <p:to>
                                        <p:strVal val="visible"/>
                                      </p:to>
                                    </p:set>
                                    <p:animEffect transition="in" filter="wipe(down)">
                                      <p:cBhvr>
                                        <p:cTn id="13" dur="5000"/>
                                        <p:tgtEl>
                                          <p:spTgt spid="821"/>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20"/>
                                        </p:tgtEl>
                                        <p:attrNameLst>
                                          <p:attrName>style.visibility</p:attrName>
                                        </p:attrNameLst>
                                      </p:cBhvr>
                                      <p:to>
                                        <p:strVal val="visible"/>
                                      </p:to>
                                    </p:set>
                                    <p:animEffect transition="in" filter="wipe(down)">
                                      <p:cBhvr>
                                        <p:cTn id="16" dur="5000"/>
                                        <p:tgtEl>
                                          <p:spTgt spid="820"/>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12"/>
                                        </p:tgtEl>
                                        <p:attrNameLst>
                                          <p:attrName>style.visibility</p:attrName>
                                        </p:attrNameLst>
                                      </p:cBhvr>
                                      <p:to>
                                        <p:strVal val="visible"/>
                                      </p:to>
                                    </p:set>
                                    <p:animEffect transition="in" filter="wipe(down)">
                                      <p:cBhvr>
                                        <p:cTn id="19" dur="5000"/>
                                        <p:tgtEl>
                                          <p:spTgt spid="812"/>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11"/>
                                        </p:tgtEl>
                                        <p:attrNameLst>
                                          <p:attrName>style.visibility</p:attrName>
                                        </p:attrNameLst>
                                      </p:cBhvr>
                                      <p:to>
                                        <p:strVal val="visible"/>
                                      </p:to>
                                    </p:set>
                                    <p:animEffect transition="in" filter="wipe(down)">
                                      <p:cBhvr>
                                        <p:cTn id="22" dur="5000"/>
                                        <p:tgtEl>
                                          <p:spTgt spid="811"/>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07"/>
                                        </p:tgtEl>
                                        <p:attrNameLst>
                                          <p:attrName>style.visibility</p:attrName>
                                        </p:attrNameLst>
                                      </p:cBhvr>
                                      <p:to>
                                        <p:strVal val="visible"/>
                                      </p:to>
                                    </p:set>
                                    <p:animEffect transition="in" filter="wipe(down)">
                                      <p:cBhvr>
                                        <p:cTn id="25" dur="5000"/>
                                        <p:tgtEl>
                                          <p:spTgt spid="80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05"/>
                                        </p:tgtEl>
                                        <p:attrNameLst>
                                          <p:attrName>style.visibility</p:attrName>
                                        </p:attrNameLst>
                                      </p:cBhvr>
                                      <p:to>
                                        <p:strVal val="visible"/>
                                      </p:to>
                                    </p:set>
                                    <p:animEffect transition="in" filter="wipe(down)">
                                      <p:cBhvr>
                                        <p:cTn id="28" dur="5000"/>
                                        <p:tgtEl>
                                          <p:spTgt spid="8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23"/>
                                        </p:tgtEl>
                                        <p:attrNameLst>
                                          <p:attrName>style.visibility</p:attrName>
                                        </p:attrNameLst>
                                      </p:cBhvr>
                                      <p:to>
                                        <p:strVal val="visible"/>
                                      </p:to>
                                    </p:set>
                                    <p:animEffect transition="in" filter="wipe(down)">
                                      <p:cBhvr>
                                        <p:cTn id="31" dur="5000"/>
                                        <p:tgtEl>
                                          <p:spTgt spid="823"/>
                                        </p:tgtEl>
                                      </p:cBhvr>
                                    </p:animEffect>
                                  </p:childTnLst>
                                </p:cTn>
                              </p:par>
                            </p:childTnLst>
                          </p:cTn>
                        </p:par>
                        <p:par>
                          <p:cTn id="32" fill="hold">
                            <p:stCondLst>
                              <p:cond delay="5000"/>
                            </p:stCondLst>
                            <p:childTnLst>
                              <p:par>
                                <p:cTn id="33" presetID="22" presetClass="entr" presetSubtype="4" fill="hold" nodeType="after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wipe(down)">
                                      <p:cBhvr>
                                        <p:cTn id="35"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5" grpId="0" animBg="1"/>
      <p:bldP spid="807" grpId="0" animBg="1"/>
      <p:bldP spid="811" grpId="0" animBg="1"/>
      <p:bldP spid="812" grpId="0" animBg="1"/>
      <p:bldP spid="820" grpId="0" animBg="1"/>
      <p:bldP spid="821" grpId="0" animBg="1"/>
      <p:bldP spid="822" grpId="0" animBg="1"/>
      <p:bldP spid="823"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2414068" y="1353725"/>
            <a:ext cx="5565775" cy="3752850"/>
            <a:chOff x="1804" y="1311"/>
            <a:chExt cx="3506" cy="2364"/>
          </a:xfrm>
          <a:solidFill>
            <a:schemeClr val="accent3">
              <a:lumMod val="20000"/>
              <a:lumOff val="80000"/>
            </a:schemeClr>
          </a:solidFill>
        </p:grpSpPr>
        <p:sp>
          <p:nvSpPr>
            <p:cNvPr id="269"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5"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6"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7"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8"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9"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0"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1"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2"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3"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4"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5"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6"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7"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8"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9"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0" name="Line 22"/>
            <p:cNvSpPr>
              <a:spLocks noChangeShapeType="1"/>
            </p:cNvSpPr>
            <p:nvPr/>
          </p:nvSpPr>
          <p:spPr bwMode="auto">
            <a:xfrm>
              <a:off x="3991" y="2320"/>
              <a:ext cx="1" cy="0"/>
            </a:xfrm>
            <a:prstGeom prst="line">
              <a:avLst/>
            </a:prstGeom>
            <a:grpFill/>
            <a:ln w="0">
              <a:solidFill>
                <a:schemeClr val="bg2"/>
              </a:solidFill>
              <a:round/>
              <a:headEnd/>
              <a:tailEnd/>
            </a:ln>
            <a:effectLst/>
          </p:spPr>
          <p:txBody>
            <a:bodyPr wrap="none" anchor="ctr"/>
            <a:lstStyle/>
            <a:p>
              <a:endParaRPr lang="es-MX"/>
            </a:p>
          </p:txBody>
        </p:sp>
        <p:sp>
          <p:nvSpPr>
            <p:cNvPr id="291"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2" name="Line 24"/>
            <p:cNvSpPr>
              <a:spLocks noChangeShapeType="1"/>
            </p:cNvSpPr>
            <p:nvPr/>
          </p:nvSpPr>
          <p:spPr bwMode="auto">
            <a:xfrm flipH="1">
              <a:off x="3985" y="2336"/>
              <a:ext cx="1" cy="0"/>
            </a:xfrm>
            <a:prstGeom prst="line">
              <a:avLst/>
            </a:prstGeom>
            <a:grpFill/>
            <a:ln w="0">
              <a:solidFill>
                <a:schemeClr val="bg2"/>
              </a:solidFill>
              <a:round/>
              <a:headEnd/>
              <a:tailEnd/>
            </a:ln>
            <a:effectLst/>
          </p:spPr>
          <p:txBody>
            <a:bodyPr wrap="none" anchor="ctr"/>
            <a:lstStyle/>
            <a:p>
              <a:endParaRPr lang="es-MX"/>
            </a:p>
          </p:txBody>
        </p:sp>
        <p:sp>
          <p:nvSpPr>
            <p:cNvPr id="293"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4"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5"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6"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7"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8"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9"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0"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1"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2"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3"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4" name="Line 36"/>
            <p:cNvSpPr>
              <a:spLocks noChangeShapeType="1"/>
            </p:cNvSpPr>
            <p:nvPr/>
          </p:nvSpPr>
          <p:spPr bwMode="auto">
            <a:xfrm flipH="1">
              <a:off x="5181" y="3081"/>
              <a:ext cx="2" cy="0"/>
            </a:xfrm>
            <a:prstGeom prst="line">
              <a:avLst/>
            </a:prstGeom>
            <a:grpFill/>
            <a:ln w="0">
              <a:solidFill>
                <a:schemeClr val="bg2"/>
              </a:solidFill>
              <a:round/>
              <a:headEnd/>
              <a:tailEnd/>
            </a:ln>
            <a:effectLst/>
          </p:spPr>
          <p:txBody>
            <a:bodyPr wrap="none" anchor="ctr"/>
            <a:lstStyle/>
            <a:p>
              <a:endParaRPr lang="es-MX"/>
            </a:p>
          </p:txBody>
        </p:sp>
        <p:sp>
          <p:nvSpPr>
            <p:cNvPr id="305"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6"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7"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8"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9"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0"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1"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2"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3"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4"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5"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6"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7"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8"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9"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0"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1"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2"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3"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4"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5"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6"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7"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8" name="Line 60"/>
            <p:cNvSpPr>
              <a:spLocks noChangeShapeType="1"/>
            </p:cNvSpPr>
            <p:nvPr/>
          </p:nvSpPr>
          <p:spPr bwMode="auto">
            <a:xfrm flipV="1">
              <a:off x="1912" y="1675"/>
              <a:ext cx="1" cy="0"/>
            </a:xfrm>
            <a:prstGeom prst="line">
              <a:avLst/>
            </a:prstGeom>
            <a:grpFill/>
            <a:ln w="0">
              <a:solidFill>
                <a:schemeClr val="bg2"/>
              </a:solidFill>
              <a:round/>
              <a:headEnd/>
              <a:tailEnd/>
            </a:ln>
            <a:effectLst/>
          </p:spPr>
          <p:txBody>
            <a:bodyPr wrap="none" anchor="ctr"/>
            <a:lstStyle/>
            <a:p>
              <a:endParaRPr lang="es-MX"/>
            </a:p>
          </p:txBody>
        </p:sp>
        <p:sp>
          <p:nvSpPr>
            <p:cNvPr id="329"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0"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1"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2"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3" name="Line 65"/>
            <p:cNvSpPr>
              <a:spLocks noChangeShapeType="1"/>
            </p:cNvSpPr>
            <p:nvPr/>
          </p:nvSpPr>
          <p:spPr bwMode="auto">
            <a:xfrm>
              <a:off x="2299" y="1782"/>
              <a:ext cx="2" cy="0"/>
            </a:xfrm>
            <a:prstGeom prst="line">
              <a:avLst/>
            </a:prstGeom>
            <a:grpFill/>
            <a:ln w="0">
              <a:solidFill>
                <a:schemeClr val="bg2"/>
              </a:solidFill>
              <a:round/>
              <a:headEnd/>
              <a:tailEnd/>
            </a:ln>
            <a:effectLst/>
          </p:spPr>
          <p:txBody>
            <a:bodyPr wrap="none" anchor="ctr"/>
            <a:lstStyle/>
            <a:p>
              <a:endParaRPr lang="es-MX"/>
            </a:p>
          </p:txBody>
        </p:sp>
        <p:sp>
          <p:nvSpPr>
            <p:cNvPr id="334"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5"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6"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7"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8"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9"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0"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1"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2"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3"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4"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5"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6"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7"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8"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9"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0"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1"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2"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3"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4"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5"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grpFill/>
            <a:ln w="0" cap="flat" cmpd="sng">
              <a:solidFill>
                <a:schemeClr val="bg2"/>
              </a:solidFill>
              <a:prstDash val="solid"/>
              <a:round/>
              <a:headEnd type="none" w="med" len="med"/>
              <a:tailEnd type="none" w="med" len="med"/>
            </a:ln>
            <a:effectLst/>
          </p:spPr>
          <p:txBody>
            <a:bodyPr/>
            <a:lstStyle/>
            <a:p>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entidad federativa</a:t>
            </a:r>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6" name="Freeform 182"/>
          <p:cNvSpPr>
            <a:spLocks/>
          </p:cNvSpPr>
          <p:nvPr/>
        </p:nvSpPr>
        <p:spPr bwMode="auto">
          <a:xfrm>
            <a:off x="3457575" y="2449438"/>
            <a:ext cx="9525" cy="11112"/>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3473450" y="2505000"/>
            <a:ext cx="20638" cy="3651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E46C0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rgbClr val="98480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265" name="264 Rectángulo"/>
          <p:cNvSpPr/>
          <p:nvPr/>
        </p:nvSpPr>
        <p:spPr>
          <a:xfrm>
            <a:off x="6436257" y="1417319"/>
            <a:ext cx="288032" cy="1260000"/>
          </a:xfrm>
          <a:prstGeom prst="rect">
            <a:avLst/>
          </a:prstGeom>
          <a:solidFill>
            <a:srgbClr val="984807"/>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6" name="265 Rectángulo"/>
          <p:cNvSpPr/>
          <p:nvPr/>
        </p:nvSpPr>
        <p:spPr>
          <a:xfrm>
            <a:off x="6883832" y="2063731"/>
            <a:ext cx="288032" cy="612000"/>
          </a:xfrm>
          <a:prstGeom prst="rect">
            <a:avLst/>
          </a:prstGeom>
          <a:solidFill>
            <a:srgbClr val="E46C0A"/>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270" name="269 Conector recto"/>
          <p:cNvCxnSpPr/>
          <p:nvPr/>
        </p:nvCxnSpPr>
        <p:spPr>
          <a:xfrm flipV="1">
            <a:off x="6217447" y="2696367"/>
            <a:ext cx="2459828" cy="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71" name="270 CuadroTexto"/>
          <p:cNvSpPr txBox="1"/>
          <p:nvPr/>
        </p:nvSpPr>
        <p:spPr>
          <a:xfrm>
            <a:off x="6185649" y="2768320"/>
            <a:ext cx="2528046" cy="276999"/>
          </a:xfrm>
          <a:prstGeom prst="rect">
            <a:avLst/>
          </a:prstGeom>
          <a:noFill/>
        </p:spPr>
        <p:txBody>
          <a:bodyPr wrap="square" rtlCol="0">
            <a:spAutoFit/>
          </a:bodyPr>
          <a:lstStyle/>
          <a:p>
            <a:pPr algn="ctr"/>
            <a:r>
              <a:rPr lang="es-MX" sz="1200" dirty="0" smtClean="0">
                <a:solidFill>
                  <a:schemeClr val="tx2"/>
                </a:solidFill>
              </a:rPr>
              <a:t>Porcentaje</a:t>
            </a:r>
            <a:endParaRPr lang="es-MX" sz="1200" dirty="0">
              <a:solidFill>
                <a:schemeClr val="tx2"/>
              </a:solidFill>
            </a:endParaRPr>
          </a:p>
        </p:txBody>
      </p:sp>
      <p:grpSp>
        <p:nvGrpSpPr>
          <p:cNvPr id="3" name="262 Grupo"/>
          <p:cNvGrpSpPr/>
          <p:nvPr/>
        </p:nvGrpSpPr>
        <p:grpSpPr>
          <a:xfrm>
            <a:off x="7207627" y="2024250"/>
            <a:ext cx="519951" cy="651913"/>
            <a:chOff x="7207627" y="2024250"/>
            <a:chExt cx="519951" cy="651913"/>
          </a:xfrm>
        </p:grpSpPr>
        <p:sp>
          <p:nvSpPr>
            <p:cNvPr id="267" name="266 Rectángulo"/>
            <p:cNvSpPr/>
            <p:nvPr/>
          </p:nvSpPr>
          <p:spPr>
            <a:xfrm>
              <a:off x="7311265" y="2316163"/>
              <a:ext cx="288032" cy="360000"/>
            </a:xfrm>
            <a:prstGeom prst="rect">
              <a:avLst/>
            </a:prstGeom>
            <a:solidFill>
              <a:srgbClr val="FABD8A"/>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2" name="271 CuadroTexto"/>
            <p:cNvSpPr txBox="1"/>
            <p:nvPr/>
          </p:nvSpPr>
          <p:spPr>
            <a:xfrm>
              <a:off x="7207627" y="2024250"/>
              <a:ext cx="519951" cy="276999"/>
            </a:xfrm>
            <a:prstGeom prst="rect">
              <a:avLst/>
            </a:prstGeom>
            <a:noFill/>
          </p:spPr>
          <p:txBody>
            <a:bodyPr wrap="square" rtlCol="0">
              <a:spAutoFit/>
            </a:bodyPr>
            <a:lstStyle/>
            <a:p>
              <a:pPr algn="ctr"/>
              <a:r>
                <a:rPr lang="es-MX" sz="1200" b="1" dirty="0" smtClean="0">
                  <a:solidFill>
                    <a:schemeClr val="tx2"/>
                  </a:solidFill>
                </a:rPr>
                <a:t>14.0</a:t>
              </a:r>
              <a:endParaRPr lang="es-MX" sz="1200" b="1" dirty="0">
                <a:solidFill>
                  <a:schemeClr val="tx2"/>
                </a:solidFill>
              </a:endParaRPr>
            </a:p>
          </p:txBody>
        </p:sp>
      </p:grpSp>
      <p:sp>
        <p:nvSpPr>
          <p:cNvPr id="273" name="272 CuadroTexto"/>
          <p:cNvSpPr txBox="1"/>
          <p:nvPr/>
        </p:nvSpPr>
        <p:spPr>
          <a:xfrm>
            <a:off x="6768357" y="1773239"/>
            <a:ext cx="519951" cy="276999"/>
          </a:xfrm>
          <a:prstGeom prst="rect">
            <a:avLst/>
          </a:prstGeom>
          <a:noFill/>
        </p:spPr>
        <p:txBody>
          <a:bodyPr wrap="square" rtlCol="0">
            <a:spAutoFit/>
          </a:bodyPr>
          <a:lstStyle/>
          <a:p>
            <a:pPr algn="ctr"/>
            <a:r>
              <a:rPr lang="es-MX" sz="1200" b="1" dirty="0" smtClean="0">
                <a:solidFill>
                  <a:schemeClr val="tx2"/>
                </a:solidFill>
              </a:rPr>
              <a:t>27.4</a:t>
            </a:r>
            <a:endParaRPr lang="es-MX" sz="1200" b="1" dirty="0">
              <a:solidFill>
                <a:schemeClr val="tx2"/>
              </a:solidFill>
            </a:endParaRPr>
          </a:p>
        </p:txBody>
      </p:sp>
      <p:sp>
        <p:nvSpPr>
          <p:cNvPr id="274" name="273 CuadroTexto"/>
          <p:cNvSpPr txBox="1"/>
          <p:nvPr/>
        </p:nvSpPr>
        <p:spPr>
          <a:xfrm>
            <a:off x="6311157" y="1127780"/>
            <a:ext cx="519951" cy="276999"/>
          </a:xfrm>
          <a:prstGeom prst="rect">
            <a:avLst/>
          </a:prstGeom>
          <a:noFill/>
        </p:spPr>
        <p:txBody>
          <a:bodyPr wrap="square" rtlCol="0">
            <a:spAutoFit/>
          </a:bodyPr>
          <a:lstStyle/>
          <a:p>
            <a:pPr algn="ctr"/>
            <a:r>
              <a:rPr lang="es-MX" sz="1200" b="1" dirty="0" smtClean="0">
                <a:solidFill>
                  <a:schemeClr val="tx2"/>
                </a:solidFill>
              </a:rPr>
              <a:t>44.7</a:t>
            </a:r>
            <a:endParaRPr lang="es-MX" sz="1200" b="1" dirty="0">
              <a:solidFill>
                <a:schemeClr val="tx2"/>
              </a:solidFill>
            </a:endParaRPr>
          </a:p>
        </p:txBody>
      </p:sp>
      <p:grpSp>
        <p:nvGrpSpPr>
          <p:cNvPr id="4" name="260 Grupo"/>
          <p:cNvGrpSpPr/>
          <p:nvPr/>
        </p:nvGrpSpPr>
        <p:grpSpPr>
          <a:xfrm>
            <a:off x="191559" y="4014664"/>
            <a:ext cx="4507857" cy="2231380"/>
            <a:chOff x="251520" y="4148138"/>
            <a:chExt cx="4507857" cy="2231380"/>
          </a:xfrm>
        </p:grpSpPr>
        <p:sp>
          <p:nvSpPr>
            <p:cNvPr id="262" name="Text Box 4"/>
            <p:cNvSpPr txBox="1">
              <a:spLocks noChangeArrowheads="1"/>
            </p:cNvSpPr>
            <p:nvPr/>
          </p:nvSpPr>
          <p:spPr bwMode="auto">
            <a:xfrm>
              <a:off x="251520" y="4148138"/>
              <a:ext cx="4507857" cy="2231380"/>
            </a:xfrm>
            <a:prstGeom prst="rect">
              <a:avLst/>
            </a:prstGeom>
            <a:noFill/>
            <a:ln w="9525">
              <a:noFill/>
              <a:miter lim="800000"/>
              <a:headEnd/>
              <a:tailEnd/>
            </a:ln>
            <a:effectLst/>
          </p:spPr>
          <p:txBody>
            <a:bodyPr wrap="square">
              <a:spAutoFit/>
            </a:bodyPr>
            <a:lstStyle/>
            <a:p>
              <a:pPr defTabSz="638175" eaLnBrk="0" hangingPunct="0"/>
              <a:r>
                <a:rPr lang="es-ES_tradnl" b="1" dirty="0">
                  <a:solidFill>
                    <a:schemeClr val="tx2"/>
                  </a:solidFill>
                </a:rPr>
                <a:t>               </a:t>
              </a:r>
              <a:r>
                <a:rPr lang="es-ES_tradnl" sz="1600" b="1" dirty="0">
                  <a:solidFill>
                    <a:schemeClr val="tx2"/>
                  </a:solidFill>
                </a:rPr>
                <a:t>	                 	 </a:t>
              </a:r>
              <a:r>
                <a:rPr lang="es-ES_tradnl" sz="1600" b="1" dirty="0" smtClean="0">
                  <a:solidFill>
                    <a:schemeClr val="tx2"/>
                  </a:solidFill>
                </a:rPr>
                <a:t>  </a:t>
              </a:r>
              <a:r>
                <a:rPr lang="es-ES_tradnl" sz="1400" b="1" dirty="0" smtClean="0">
                  <a:solidFill>
                    <a:srgbClr val="297083"/>
                  </a:solidFill>
                </a:rPr>
                <a:t>Población </a:t>
              </a:r>
              <a:r>
                <a:rPr lang="es-ES_tradnl" sz="1400" b="1" dirty="0">
                  <a:solidFill>
                    <a:schemeClr val="tx2"/>
                  </a:solidFill>
                </a:rPr>
                <a:t>	                   </a:t>
              </a:r>
              <a:r>
                <a:rPr lang="es-ES_tradnl" sz="1400" b="1" dirty="0" smtClean="0">
                  <a:solidFill>
                    <a:srgbClr val="297083"/>
                  </a:solidFill>
                </a:rPr>
                <a:t>Orden</a:t>
              </a:r>
              <a:r>
                <a:rPr lang="es-ES_tradnl" sz="1400" b="1" dirty="0">
                  <a:solidFill>
                    <a:schemeClr val="tx2"/>
                  </a:solidFill>
                </a:rPr>
                <a:t>	</a:t>
              </a:r>
              <a:r>
                <a:rPr lang="es-ES_tradnl" sz="1400" b="1" dirty="0" smtClean="0">
                  <a:solidFill>
                    <a:srgbClr val="297083"/>
                  </a:solidFill>
                </a:rPr>
                <a:t>Entidad</a:t>
              </a:r>
              <a:r>
                <a:rPr lang="es-ES_tradnl" sz="1400" b="1" dirty="0">
                  <a:solidFill>
                    <a:schemeClr val="tx2"/>
                  </a:solidFill>
                </a:rPr>
                <a:t>	</a:t>
              </a:r>
              <a:r>
                <a:rPr lang="es-ES_tradnl" sz="1400" b="1" dirty="0" smtClean="0">
                  <a:solidFill>
                    <a:schemeClr val="tx2"/>
                  </a:solidFill>
                </a:rPr>
                <a:t> 	 </a:t>
              </a:r>
              <a:r>
                <a:rPr lang="es-ES_tradnl" sz="1400" b="1" dirty="0" err="1" smtClean="0">
                  <a:solidFill>
                    <a:srgbClr val="297083"/>
                  </a:solidFill>
                </a:rPr>
                <a:t>Abs</a:t>
              </a:r>
              <a:r>
                <a:rPr lang="es-ES_tradnl" sz="1400" b="1" dirty="0" smtClean="0">
                  <a:solidFill>
                    <a:srgbClr val="297083"/>
                  </a:solidFill>
                </a:rPr>
                <a:t>.	          %</a:t>
              </a:r>
            </a:p>
            <a:p>
              <a:pPr defTabSz="638175" eaLnBrk="0" hangingPunct="0">
                <a:lnSpc>
                  <a:spcPct val="70000"/>
                </a:lnSpc>
              </a:pPr>
              <a:endParaRPr lang="es-ES_tradnl" sz="1600" b="1" dirty="0">
                <a:solidFill>
                  <a:schemeClr val="tx2"/>
                </a:solidFill>
              </a:endParaRPr>
            </a:p>
            <a:p>
              <a:pPr defTabSz="638175" eaLnBrk="0" hangingPunct="0">
                <a:lnSpc>
                  <a:spcPct val="70000"/>
                </a:lnSpc>
                <a:tabLst>
                  <a:tab pos="269875" algn="l"/>
                  <a:tab pos="630238" algn="l"/>
                  <a:tab pos="2511425" algn="dec"/>
                  <a:tab pos="3949700" algn="dec"/>
                </a:tabLst>
              </a:pPr>
              <a:r>
                <a:rPr lang="es-ES_tradnl" sz="1400" b="1" dirty="0" smtClean="0">
                  <a:solidFill>
                    <a:schemeClr val="tx2"/>
                  </a:solidFill>
                </a:rPr>
                <a:t>	15	Sinaloa	</a:t>
              </a:r>
              <a:r>
                <a:rPr lang="es-MX" sz="1400" b="1" dirty="0" smtClean="0">
                  <a:solidFill>
                    <a:schemeClr val="tx2"/>
                  </a:solidFill>
                </a:rPr>
                <a:t>2 767 552</a:t>
              </a:r>
              <a:r>
                <a:rPr lang="es-MX" sz="1400" dirty="0" smtClean="0">
                  <a:solidFill>
                    <a:schemeClr val="tx2"/>
                  </a:solidFill>
                </a:rPr>
                <a:t>   </a:t>
              </a:r>
              <a:r>
                <a:rPr lang="es-ES_tradnl" sz="1400" b="1" dirty="0" smtClean="0">
                  <a:solidFill>
                    <a:schemeClr val="tx2"/>
                  </a:solidFill>
                </a:rPr>
                <a:t>   	2.5</a:t>
              </a:r>
            </a:p>
            <a:p>
              <a:pPr eaLnBrk="0" hangingPunct="0">
                <a:tabLst>
                  <a:tab pos="269875" algn="l"/>
                  <a:tab pos="630238" algn="l"/>
                  <a:tab pos="2511425" algn="dec"/>
                  <a:tab pos="3949700" algn="dec"/>
                </a:tabLst>
              </a:pPr>
              <a:r>
                <a:rPr lang="es-ES_tradnl" sz="1400" b="1" dirty="0" smtClean="0">
                  <a:solidFill>
                    <a:schemeClr val="tx2"/>
                  </a:solidFill>
                </a:rPr>
                <a:t>	16	Coahuila 	</a:t>
              </a:r>
              <a:r>
                <a:rPr lang="es-MX" sz="1400" b="1" dirty="0" smtClean="0">
                  <a:solidFill>
                    <a:schemeClr val="tx2"/>
                  </a:solidFill>
                </a:rPr>
                <a:t>2 748 366</a:t>
              </a:r>
              <a:r>
                <a:rPr lang="es-MX" sz="1400" dirty="0" smtClean="0">
                  <a:solidFill>
                    <a:schemeClr val="tx2"/>
                  </a:solidFill>
                </a:rPr>
                <a:t> </a:t>
              </a:r>
              <a:r>
                <a:rPr lang="es-ES_tradnl" sz="1400" b="1" dirty="0" smtClean="0">
                  <a:solidFill>
                    <a:schemeClr val="tx2"/>
                  </a:solidFill>
                </a:rPr>
                <a:t>	2.4</a:t>
              </a:r>
            </a:p>
            <a:p>
              <a:pPr eaLnBrk="0" hangingPunct="0">
                <a:tabLst>
                  <a:tab pos="269875" algn="l"/>
                  <a:tab pos="630238" algn="l"/>
                  <a:tab pos="2511425" algn="dec"/>
                  <a:tab pos="3949700" algn="dec"/>
                </a:tabLst>
              </a:pPr>
              <a:r>
                <a:rPr lang="es-ES_tradnl" sz="1400" b="1" dirty="0" smtClean="0">
                  <a:solidFill>
                    <a:schemeClr val="tx2"/>
                  </a:solidFill>
                </a:rPr>
                <a:t>	17	Hidalgo 	</a:t>
              </a:r>
              <a:r>
                <a:rPr lang="es-MX" sz="1400" b="1" dirty="0" smtClean="0">
                  <a:solidFill>
                    <a:schemeClr val="tx2"/>
                  </a:solidFill>
                </a:rPr>
                <a:t>2 664 969</a:t>
              </a:r>
              <a:r>
                <a:rPr lang="es-MX" sz="1400" dirty="0" smtClean="0">
                  <a:solidFill>
                    <a:schemeClr val="tx2"/>
                  </a:solidFill>
                </a:rPr>
                <a:t> </a:t>
              </a:r>
              <a:r>
                <a:rPr lang="es-ES_tradnl" sz="1400" b="1" dirty="0" smtClean="0">
                  <a:solidFill>
                    <a:schemeClr val="tx2"/>
                  </a:solidFill>
                </a:rPr>
                <a:t>   	2.4</a:t>
              </a:r>
            </a:p>
            <a:p>
              <a:pPr eaLnBrk="0" hangingPunct="0">
                <a:tabLst>
                  <a:tab pos="269875" algn="l"/>
                  <a:tab pos="630238" algn="l"/>
                  <a:tab pos="2511425" algn="dec"/>
                  <a:tab pos="3949700" algn="dec"/>
                </a:tabLst>
              </a:pPr>
              <a:r>
                <a:rPr lang="es-ES_tradnl" sz="1400" b="1" dirty="0" smtClean="0">
                  <a:solidFill>
                    <a:schemeClr val="tx2"/>
                  </a:solidFill>
                </a:rPr>
                <a:t>	18	Sonora	</a:t>
              </a:r>
              <a:r>
                <a:rPr lang="es-MX" sz="1400" b="1" dirty="0" smtClean="0">
                  <a:solidFill>
                    <a:schemeClr val="tx2"/>
                  </a:solidFill>
                </a:rPr>
                <a:t>2 662 432</a:t>
              </a:r>
              <a:r>
                <a:rPr lang="es-MX" sz="1400" dirty="0" smtClean="0">
                  <a:solidFill>
                    <a:schemeClr val="tx2"/>
                  </a:solidFill>
                </a:rPr>
                <a:t> </a:t>
              </a:r>
              <a:r>
                <a:rPr lang="es-ES_tradnl" sz="1400" b="1" dirty="0" smtClean="0">
                  <a:solidFill>
                    <a:schemeClr val="tx2"/>
                  </a:solidFill>
                </a:rPr>
                <a:t>	2.4</a:t>
              </a:r>
            </a:p>
            <a:p>
              <a:pPr eaLnBrk="0" hangingPunct="0">
                <a:tabLst>
                  <a:tab pos="269875" algn="l"/>
                  <a:tab pos="630238" algn="l"/>
                  <a:tab pos="2511425" algn="dec"/>
                  <a:tab pos="3949700" algn="dec"/>
                </a:tabLst>
              </a:pPr>
              <a:r>
                <a:rPr lang="es-ES_tradnl" sz="1400" b="1" dirty="0" smtClean="0">
                  <a:solidFill>
                    <a:schemeClr val="tx2"/>
                  </a:solidFill>
                </a:rPr>
                <a:t>	19	San Luis Potosí 	</a:t>
              </a:r>
              <a:r>
                <a:rPr lang="es-MX" sz="1400" b="1" dirty="0" smtClean="0">
                  <a:solidFill>
                    <a:schemeClr val="tx2"/>
                  </a:solidFill>
                </a:rPr>
                <a:t>2 585 942</a:t>
              </a:r>
              <a:r>
                <a:rPr lang="es-MX" sz="1400" dirty="0" smtClean="0">
                  <a:solidFill>
                    <a:schemeClr val="tx2"/>
                  </a:solidFill>
                </a:rPr>
                <a:t> </a:t>
              </a:r>
              <a:r>
                <a:rPr lang="es-ES_tradnl" sz="1400" b="1" dirty="0" smtClean="0">
                  <a:solidFill>
                    <a:schemeClr val="tx2"/>
                  </a:solidFill>
                </a:rPr>
                <a:t>	2.3</a:t>
              </a:r>
            </a:p>
            <a:p>
              <a:pPr eaLnBrk="0" hangingPunct="0">
                <a:tabLst>
                  <a:tab pos="269875" algn="l"/>
                  <a:tab pos="630238" algn="l"/>
                  <a:tab pos="2511425" algn="dec"/>
                  <a:tab pos="3949700" algn="dec"/>
                </a:tabLst>
              </a:pPr>
              <a:r>
                <a:rPr lang="es-ES_tradnl" sz="1400" b="1" dirty="0" smtClean="0">
                  <a:solidFill>
                    <a:schemeClr val="tx2"/>
                  </a:solidFill>
                </a:rPr>
                <a:t>	20	Tabasco	</a:t>
              </a:r>
              <a:r>
                <a:rPr lang="es-MX" sz="1400" b="1" dirty="0" smtClean="0">
                  <a:solidFill>
                    <a:schemeClr val="tx2"/>
                  </a:solidFill>
                </a:rPr>
                <a:t>2 238 818</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	2.0</a:t>
              </a:r>
            </a:p>
            <a:p>
              <a:pPr defTabSz="638175" eaLnBrk="0" hangingPunct="0"/>
              <a:endParaRPr lang="es-ES_tradnl" sz="1600" b="1" dirty="0">
                <a:solidFill>
                  <a:schemeClr val="tx2"/>
                </a:solidFill>
              </a:endParaRPr>
            </a:p>
          </p:txBody>
        </p:sp>
        <p:cxnSp>
          <p:nvCxnSpPr>
            <p:cNvPr id="264" name="263 Conector recto"/>
            <p:cNvCxnSpPr/>
            <p:nvPr/>
          </p:nvCxnSpPr>
          <p:spPr>
            <a:xfrm>
              <a:off x="2705725" y="4455437"/>
              <a:ext cx="1536491" cy="1588"/>
            </a:xfrm>
            <a:prstGeom prst="line">
              <a:avLst/>
            </a:prstGeom>
          </p:spPr>
          <p:style>
            <a:lnRef idx="1">
              <a:schemeClr val="accent1"/>
            </a:lnRef>
            <a:fillRef idx="0">
              <a:schemeClr val="accent1"/>
            </a:fillRef>
            <a:effectRef idx="0">
              <a:schemeClr val="accent1"/>
            </a:effectRef>
            <a:fontRef idx="minor">
              <a:schemeClr val="tx1"/>
            </a:fontRef>
          </p:style>
        </p:cxnSp>
      </p:grpSp>
      <p:sp>
        <p:nvSpPr>
          <p:cNvPr id="137"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06"/>
                                        </p:tgtEl>
                                        <p:attrNameLst>
                                          <p:attrName>style.visibility</p:attrName>
                                        </p:attrNameLst>
                                      </p:cBhvr>
                                      <p:to>
                                        <p:strVal val="visible"/>
                                      </p:to>
                                    </p:set>
                                    <p:animEffect transition="in" filter="wipe(down)">
                                      <p:cBhvr>
                                        <p:cTn id="10" dur="5000"/>
                                        <p:tgtEl>
                                          <p:spTgt spid="806"/>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10"/>
                                        </p:tgtEl>
                                        <p:attrNameLst>
                                          <p:attrName>style.visibility</p:attrName>
                                        </p:attrNameLst>
                                      </p:cBhvr>
                                      <p:to>
                                        <p:strVal val="visible"/>
                                      </p:to>
                                    </p:set>
                                    <p:animEffect transition="in" filter="wipe(down)">
                                      <p:cBhvr>
                                        <p:cTn id="13" dur="5000"/>
                                        <p:tgtEl>
                                          <p:spTgt spid="810"/>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818"/>
                                        </p:tgtEl>
                                        <p:attrNameLst>
                                          <p:attrName>style.visibility</p:attrName>
                                        </p:attrNameLst>
                                      </p:cBhvr>
                                      <p:to>
                                        <p:strVal val="visible"/>
                                      </p:to>
                                    </p:set>
                                    <p:animEffect transition="in" filter="wipe(down)">
                                      <p:cBhvr>
                                        <p:cTn id="16" dur="5000"/>
                                        <p:tgtEl>
                                          <p:spTgt spid="81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825"/>
                                        </p:tgtEl>
                                        <p:attrNameLst>
                                          <p:attrName>style.visibility</p:attrName>
                                        </p:attrNameLst>
                                      </p:cBhvr>
                                      <p:to>
                                        <p:strVal val="visible"/>
                                      </p:to>
                                    </p:set>
                                    <p:animEffect transition="in" filter="wipe(down)">
                                      <p:cBhvr>
                                        <p:cTn id="19" dur="5000"/>
                                        <p:tgtEl>
                                          <p:spTgt spid="825"/>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753"/>
                                        </p:tgtEl>
                                        <p:attrNameLst>
                                          <p:attrName>style.visibility</p:attrName>
                                        </p:attrNameLst>
                                      </p:cBhvr>
                                      <p:to>
                                        <p:strVal val="visible"/>
                                      </p:to>
                                    </p:set>
                                    <p:animEffect transition="in" filter="wipe(down)">
                                      <p:cBhvr>
                                        <p:cTn id="22" dur="5000"/>
                                        <p:tgtEl>
                                          <p:spTgt spid="753"/>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37"/>
                                        </p:tgtEl>
                                        <p:attrNameLst>
                                          <p:attrName>style.visibility</p:attrName>
                                        </p:attrNameLst>
                                      </p:cBhvr>
                                      <p:to>
                                        <p:strVal val="visible"/>
                                      </p:to>
                                    </p:set>
                                    <p:animEffect transition="in" filter="wipe(down)">
                                      <p:cBhvr>
                                        <p:cTn id="25" dur="5000"/>
                                        <p:tgtEl>
                                          <p:spTgt spid="137"/>
                                        </p:tgtEl>
                                      </p:cBhvr>
                                    </p:animEffect>
                                  </p:childTnLst>
                                </p:cTn>
                              </p:par>
                            </p:childTnLst>
                          </p:cTn>
                        </p:par>
                        <p:par>
                          <p:cTn id="26" fill="hold">
                            <p:stCondLst>
                              <p:cond delay="5000"/>
                            </p:stCondLst>
                            <p:childTnLst>
                              <p:par>
                                <p:cTn id="27" presetID="22" presetClass="entr" presetSubtype="4"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wipe(down)">
                                      <p:cBhvr>
                                        <p:cTn id="29"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3" grpId="0" animBg="1"/>
      <p:bldP spid="806" grpId="0" animBg="1"/>
      <p:bldP spid="810" grpId="0" animBg="1"/>
      <p:bldP spid="818" grpId="0" animBg="1"/>
      <p:bldP spid="825" grpId="0" animBg="1"/>
      <p:bldP spid="13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2414068" y="1353725"/>
            <a:ext cx="5565775" cy="3752850"/>
            <a:chOff x="1804" y="1311"/>
            <a:chExt cx="3506" cy="2364"/>
          </a:xfrm>
          <a:solidFill>
            <a:schemeClr val="accent3">
              <a:lumMod val="20000"/>
              <a:lumOff val="80000"/>
            </a:schemeClr>
          </a:solidFill>
        </p:grpSpPr>
        <p:sp>
          <p:nvSpPr>
            <p:cNvPr id="278"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9"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0"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1"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2"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3"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4"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5"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6"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7"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8"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9"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0"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1"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2"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3"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4" name="Line 22"/>
            <p:cNvSpPr>
              <a:spLocks noChangeShapeType="1"/>
            </p:cNvSpPr>
            <p:nvPr/>
          </p:nvSpPr>
          <p:spPr bwMode="auto">
            <a:xfrm>
              <a:off x="3991" y="2320"/>
              <a:ext cx="1" cy="0"/>
            </a:xfrm>
            <a:prstGeom prst="line">
              <a:avLst/>
            </a:prstGeom>
            <a:grpFill/>
            <a:ln w="0">
              <a:solidFill>
                <a:schemeClr val="bg2"/>
              </a:solidFill>
              <a:round/>
              <a:headEnd/>
              <a:tailEnd/>
            </a:ln>
            <a:effectLst/>
          </p:spPr>
          <p:txBody>
            <a:bodyPr wrap="none" anchor="ctr"/>
            <a:lstStyle/>
            <a:p>
              <a:endParaRPr lang="es-MX"/>
            </a:p>
          </p:txBody>
        </p:sp>
        <p:sp>
          <p:nvSpPr>
            <p:cNvPr id="295"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6" name="Line 24"/>
            <p:cNvSpPr>
              <a:spLocks noChangeShapeType="1"/>
            </p:cNvSpPr>
            <p:nvPr/>
          </p:nvSpPr>
          <p:spPr bwMode="auto">
            <a:xfrm flipH="1">
              <a:off x="3985" y="2336"/>
              <a:ext cx="1" cy="0"/>
            </a:xfrm>
            <a:prstGeom prst="line">
              <a:avLst/>
            </a:prstGeom>
            <a:grpFill/>
            <a:ln w="0">
              <a:solidFill>
                <a:schemeClr val="bg2"/>
              </a:solidFill>
              <a:round/>
              <a:headEnd/>
              <a:tailEnd/>
            </a:ln>
            <a:effectLst/>
          </p:spPr>
          <p:txBody>
            <a:bodyPr wrap="none" anchor="ctr"/>
            <a:lstStyle/>
            <a:p>
              <a:endParaRPr lang="es-MX"/>
            </a:p>
          </p:txBody>
        </p:sp>
        <p:sp>
          <p:nvSpPr>
            <p:cNvPr id="297"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8"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9"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0"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1"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2"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3"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4"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5"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6"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7"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8" name="Line 36"/>
            <p:cNvSpPr>
              <a:spLocks noChangeShapeType="1"/>
            </p:cNvSpPr>
            <p:nvPr/>
          </p:nvSpPr>
          <p:spPr bwMode="auto">
            <a:xfrm flipH="1">
              <a:off x="5181" y="3081"/>
              <a:ext cx="2" cy="0"/>
            </a:xfrm>
            <a:prstGeom prst="line">
              <a:avLst/>
            </a:prstGeom>
            <a:grpFill/>
            <a:ln w="0">
              <a:solidFill>
                <a:schemeClr val="bg2"/>
              </a:solidFill>
              <a:round/>
              <a:headEnd/>
              <a:tailEnd/>
            </a:ln>
            <a:effectLst/>
          </p:spPr>
          <p:txBody>
            <a:bodyPr wrap="none" anchor="ctr"/>
            <a:lstStyle/>
            <a:p>
              <a:endParaRPr lang="es-MX"/>
            </a:p>
          </p:txBody>
        </p:sp>
        <p:sp>
          <p:nvSpPr>
            <p:cNvPr id="309"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0"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1"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2"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3"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4"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5"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6"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7"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8"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9"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0"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1"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2"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3"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4"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5"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6"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7"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8"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9"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0"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1"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2" name="Line 60"/>
            <p:cNvSpPr>
              <a:spLocks noChangeShapeType="1"/>
            </p:cNvSpPr>
            <p:nvPr/>
          </p:nvSpPr>
          <p:spPr bwMode="auto">
            <a:xfrm flipV="1">
              <a:off x="1912" y="1675"/>
              <a:ext cx="1" cy="0"/>
            </a:xfrm>
            <a:prstGeom prst="line">
              <a:avLst/>
            </a:prstGeom>
            <a:grpFill/>
            <a:ln w="0">
              <a:solidFill>
                <a:schemeClr val="bg2"/>
              </a:solidFill>
              <a:round/>
              <a:headEnd/>
              <a:tailEnd/>
            </a:ln>
            <a:effectLst/>
          </p:spPr>
          <p:txBody>
            <a:bodyPr wrap="none" anchor="ctr"/>
            <a:lstStyle/>
            <a:p>
              <a:endParaRPr lang="es-MX"/>
            </a:p>
          </p:txBody>
        </p:sp>
        <p:sp>
          <p:nvSpPr>
            <p:cNvPr id="333"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4"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5"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6"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7" name="Line 65"/>
            <p:cNvSpPr>
              <a:spLocks noChangeShapeType="1"/>
            </p:cNvSpPr>
            <p:nvPr/>
          </p:nvSpPr>
          <p:spPr bwMode="auto">
            <a:xfrm>
              <a:off x="2299" y="1782"/>
              <a:ext cx="2" cy="0"/>
            </a:xfrm>
            <a:prstGeom prst="line">
              <a:avLst/>
            </a:prstGeom>
            <a:grpFill/>
            <a:ln w="0">
              <a:solidFill>
                <a:schemeClr val="bg2"/>
              </a:solidFill>
              <a:round/>
              <a:headEnd/>
              <a:tailEnd/>
            </a:ln>
            <a:effectLst/>
          </p:spPr>
          <p:txBody>
            <a:bodyPr wrap="none" anchor="ctr"/>
            <a:lstStyle/>
            <a:p>
              <a:endParaRPr lang="es-MX"/>
            </a:p>
          </p:txBody>
        </p:sp>
        <p:sp>
          <p:nvSpPr>
            <p:cNvPr id="338"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9"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0"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1"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2"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3"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4"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5"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6"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7"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8"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9"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0"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1"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2"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3"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4"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5"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6"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7"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8"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9"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grpFill/>
            <a:ln w="0" cap="flat" cmpd="sng">
              <a:solidFill>
                <a:schemeClr val="bg2"/>
              </a:solidFill>
              <a:prstDash val="solid"/>
              <a:round/>
              <a:headEnd type="none" w="med" len="med"/>
              <a:tailEnd type="none" w="med" len="med"/>
            </a:ln>
            <a:effectLst/>
          </p:spPr>
          <p:txBody>
            <a:bodyPr/>
            <a:lstStyle/>
            <a:p>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entidad federativa</a:t>
            </a:r>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70" name="Freeform 196"/>
          <p:cNvSpPr>
            <a:spLocks/>
          </p:cNvSpPr>
          <p:nvPr/>
        </p:nvSpPr>
        <p:spPr bwMode="auto">
          <a:xfrm>
            <a:off x="7729538" y="3608313"/>
            <a:ext cx="60325" cy="15875"/>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758113" y="3621013"/>
            <a:ext cx="19050" cy="9525"/>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566025" y="3632125"/>
            <a:ext cx="9525" cy="6350"/>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6" name="265 Rectángulo"/>
          <p:cNvSpPr/>
          <p:nvPr/>
        </p:nvSpPr>
        <p:spPr>
          <a:xfrm>
            <a:off x="6436257" y="1417319"/>
            <a:ext cx="288032" cy="1260000"/>
          </a:xfrm>
          <a:prstGeom prst="rect">
            <a:avLst/>
          </a:prstGeom>
          <a:solidFill>
            <a:srgbClr val="984807"/>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7" name="266 Rectángulo"/>
          <p:cNvSpPr/>
          <p:nvPr/>
        </p:nvSpPr>
        <p:spPr>
          <a:xfrm>
            <a:off x="6883832" y="2063731"/>
            <a:ext cx="288032" cy="612000"/>
          </a:xfrm>
          <a:prstGeom prst="rect">
            <a:avLst/>
          </a:prstGeom>
          <a:solidFill>
            <a:srgbClr val="E46C0A"/>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8" name="267 Rectángulo"/>
          <p:cNvSpPr/>
          <p:nvPr/>
        </p:nvSpPr>
        <p:spPr>
          <a:xfrm>
            <a:off x="7311265" y="2316163"/>
            <a:ext cx="288032" cy="360000"/>
          </a:xfrm>
          <a:prstGeom prst="rect">
            <a:avLst/>
          </a:prstGeom>
          <a:solidFill>
            <a:srgbClr val="FABD8A"/>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271" name="270 Conector recto"/>
          <p:cNvCxnSpPr/>
          <p:nvPr/>
        </p:nvCxnSpPr>
        <p:spPr>
          <a:xfrm flipV="1">
            <a:off x="6217447" y="2696367"/>
            <a:ext cx="2459828" cy="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72" name="271 CuadroTexto"/>
          <p:cNvSpPr txBox="1"/>
          <p:nvPr/>
        </p:nvSpPr>
        <p:spPr>
          <a:xfrm>
            <a:off x="6185649" y="2768320"/>
            <a:ext cx="2528046" cy="276999"/>
          </a:xfrm>
          <a:prstGeom prst="rect">
            <a:avLst/>
          </a:prstGeom>
          <a:noFill/>
        </p:spPr>
        <p:txBody>
          <a:bodyPr wrap="square" rtlCol="0">
            <a:spAutoFit/>
          </a:bodyPr>
          <a:lstStyle/>
          <a:p>
            <a:pPr algn="ctr"/>
            <a:r>
              <a:rPr lang="es-MX" sz="1200" dirty="0" smtClean="0">
                <a:solidFill>
                  <a:schemeClr val="tx2"/>
                </a:solidFill>
              </a:rPr>
              <a:t>Porcentaje</a:t>
            </a:r>
            <a:endParaRPr lang="es-MX" sz="1200" dirty="0">
              <a:solidFill>
                <a:schemeClr val="tx2"/>
              </a:solidFill>
            </a:endParaRPr>
          </a:p>
        </p:txBody>
      </p:sp>
      <p:grpSp>
        <p:nvGrpSpPr>
          <p:cNvPr id="3" name="263 Grupo"/>
          <p:cNvGrpSpPr/>
          <p:nvPr/>
        </p:nvGrpSpPr>
        <p:grpSpPr>
          <a:xfrm>
            <a:off x="7637934" y="2095968"/>
            <a:ext cx="519951" cy="579532"/>
            <a:chOff x="7637934" y="2095968"/>
            <a:chExt cx="519951" cy="579532"/>
          </a:xfrm>
        </p:grpSpPr>
        <p:sp>
          <p:nvSpPr>
            <p:cNvPr id="269" name="268 Rectángulo"/>
            <p:cNvSpPr/>
            <p:nvPr/>
          </p:nvSpPr>
          <p:spPr>
            <a:xfrm>
              <a:off x="7745446" y="2369500"/>
              <a:ext cx="288032" cy="306000"/>
            </a:xfrm>
            <a:prstGeom prst="rect">
              <a:avLst/>
            </a:prstGeom>
            <a:solidFill>
              <a:srgbClr val="FCD5B5"/>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3" name="272 CuadroTexto"/>
            <p:cNvSpPr txBox="1"/>
            <p:nvPr/>
          </p:nvSpPr>
          <p:spPr>
            <a:xfrm>
              <a:off x="7637934" y="2095968"/>
              <a:ext cx="519951" cy="276999"/>
            </a:xfrm>
            <a:prstGeom prst="rect">
              <a:avLst/>
            </a:prstGeom>
            <a:noFill/>
          </p:spPr>
          <p:txBody>
            <a:bodyPr wrap="square" rtlCol="0">
              <a:spAutoFit/>
            </a:bodyPr>
            <a:lstStyle/>
            <a:p>
              <a:pPr algn="ctr"/>
              <a:r>
                <a:rPr lang="es-MX" sz="1200" b="1" dirty="0" smtClean="0">
                  <a:solidFill>
                    <a:schemeClr val="tx2"/>
                  </a:solidFill>
                </a:rPr>
                <a:t>12.0</a:t>
              </a:r>
            </a:p>
          </p:txBody>
        </p:sp>
      </p:grpSp>
      <p:sp>
        <p:nvSpPr>
          <p:cNvPr id="274" name="273 CuadroTexto"/>
          <p:cNvSpPr txBox="1"/>
          <p:nvPr/>
        </p:nvSpPr>
        <p:spPr>
          <a:xfrm>
            <a:off x="7207627" y="2024250"/>
            <a:ext cx="519951" cy="276999"/>
          </a:xfrm>
          <a:prstGeom prst="rect">
            <a:avLst/>
          </a:prstGeom>
          <a:noFill/>
        </p:spPr>
        <p:txBody>
          <a:bodyPr wrap="square" rtlCol="0">
            <a:spAutoFit/>
          </a:bodyPr>
          <a:lstStyle/>
          <a:p>
            <a:pPr algn="ctr"/>
            <a:r>
              <a:rPr lang="es-MX" sz="1200" b="1" dirty="0" smtClean="0">
                <a:solidFill>
                  <a:schemeClr val="tx2"/>
                </a:solidFill>
              </a:rPr>
              <a:t>14.0</a:t>
            </a:r>
          </a:p>
        </p:txBody>
      </p:sp>
      <p:sp>
        <p:nvSpPr>
          <p:cNvPr id="275" name="274 CuadroTexto"/>
          <p:cNvSpPr txBox="1"/>
          <p:nvPr/>
        </p:nvSpPr>
        <p:spPr>
          <a:xfrm>
            <a:off x="6768357" y="1773239"/>
            <a:ext cx="519951" cy="276999"/>
          </a:xfrm>
          <a:prstGeom prst="rect">
            <a:avLst/>
          </a:prstGeom>
          <a:noFill/>
        </p:spPr>
        <p:txBody>
          <a:bodyPr wrap="square" rtlCol="0">
            <a:spAutoFit/>
          </a:bodyPr>
          <a:lstStyle/>
          <a:p>
            <a:pPr algn="ctr"/>
            <a:r>
              <a:rPr lang="es-MX" sz="1200" b="1" dirty="0" smtClean="0">
                <a:solidFill>
                  <a:schemeClr val="tx2"/>
                </a:solidFill>
              </a:rPr>
              <a:t>27.4</a:t>
            </a:r>
            <a:endParaRPr lang="es-MX" sz="1200" b="1" dirty="0">
              <a:solidFill>
                <a:schemeClr val="tx2"/>
              </a:solidFill>
            </a:endParaRPr>
          </a:p>
        </p:txBody>
      </p:sp>
      <p:sp>
        <p:nvSpPr>
          <p:cNvPr id="276" name="275 CuadroTexto"/>
          <p:cNvSpPr txBox="1"/>
          <p:nvPr/>
        </p:nvSpPr>
        <p:spPr>
          <a:xfrm>
            <a:off x="6311157" y="1127780"/>
            <a:ext cx="519951" cy="276999"/>
          </a:xfrm>
          <a:prstGeom prst="rect">
            <a:avLst/>
          </a:prstGeom>
          <a:noFill/>
        </p:spPr>
        <p:txBody>
          <a:bodyPr wrap="square" rtlCol="0">
            <a:spAutoFit/>
          </a:bodyPr>
          <a:lstStyle/>
          <a:p>
            <a:pPr algn="ctr"/>
            <a:r>
              <a:rPr lang="es-MX" sz="1200" b="1" dirty="0" smtClean="0">
                <a:solidFill>
                  <a:schemeClr val="tx2"/>
                </a:solidFill>
              </a:rPr>
              <a:t>44.7</a:t>
            </a:r>
            <a:endParaRPr lang="es-MX" sz="1200" b="1" dirty="0">
              <a:solidFill>
                <a:schemeClr val="tx2"/>
              </a:solidFill>
            </a:endParaRPr>
          </a:p>
        </p:txBody>
      </p:sp>
      <p:grpSp>
        <p:nvGrpSpPr>
          <p:cNvPr id="4" name="262 Grupo"/>
          <p:cNvGrpSpPr/>
          <p:nvPr/>
        </p:nvGrpSpPr>
        <p:grpSpPr>
          <a:xfrm>
            <a:off x="251520" y="3700789"/>
            <a:ext cx="4507857" cy="2856167"/>
            <a:chOff x="251520" y="3809101"/>
            <a:chExt cx="4507857" cy="2856167"/>
          </a:xfrm>
        </p:grpSpPr>
        <p:sp>
          <p:nvSpPr>
            <p:cNvPr id="265" name="Text Box 4"/>
            <p:cNvSpPr txBox="1">
              <a:spLocks noChangeArrowheads="1"/>
            </p:cNvSpPr>
            <p:nvPr/>
          </p:nvSpPr>
          <p:spPr bwMode="auto">
            <a:xfrm>
              <a:off x="251520" y="3809101"/>
              <a:ext cx="4507857" cy="2856167"/>
            </a:xfrm>
            <a:prstGeom prst="rect">
              <a:avLst/>
            </a:prstGeom>
            <a:noFill/>
            <a:ln w="9525">
              <a:noFill/>
              <a:miter lim="800000"/>
              <a:headEnd/>
              <a:tailEnd/>
            </a:ln>
            <a:effectLst/>
          </p:spPr>
          <p:txBody>
            <a:bodyPr wrap="square">
              <a:spAutoFit/>
            </a:bodyPr>
            <a:lstStyle/>
            <a:p>
              <a:pPr defTabSz="638175" eaLnBrk="0" hangingPunct="0"/>
              <a:r>
                <a:rPr lang="es-ES_tradnl" b="1" dirty="0">
                  <a:solidFill>
                    <a:schemeClr val="tx2"/>
                  </a:solidFill>
                </a:rPr>
                <a:t>               </a:t>
              </a:r>
              <a:r>
                <a:rPr lang="es-ES_tradnl" sz="1600" b="1" dirty="0">
                  <a:solidFill>
                    <a:schemeClr val="tx2"/>
                  </a:solidFill>
                </a:rPr>
                <a:t>	                 	 </a:t>
              </a:r>
              <a:r>
                <a:rPr lang="es-ES_tradnl" sz="1600" b="1" dirty="0" smtClean="0">
                  <a:solidFill>
                    <a:schemeClr val="tx2"/>
                  </a:solidFill>
                </a:rPr>
                <a:t>  </a:t>
              </a:r>
              <a:r>
                <a:rPr lang="es-ES_tradnl" sz="1400" b="1" dirty="0" smtClean="0">
                  <a:solidFill>
                    <a:srgbClr val="297083"/>
                  </a:solidFill>
                </a:rPr>
                <a:t>Población </a:t>
              </a:r>
              <a:r>
                <a:rPr lang="es-ES_tradnl" sz="1400" b="1" dirty="0">
                  <a:solidFill>
                    <a:schemeClr val="tx2"/>
                  </a:solidFill>
                </a:rPr>
                <a:t>	                   </a:t>
              </a:r>
              <a:r>
                <a:rPr lang="es-ES_tradnl" sz="1400" b="1" dirty="0" smtClean="0">
                  <a:solidFill>
                    <a:srgbClr val="297083"/>
                  </a:solidFill>
                </a:rPr>
                <a:t>Orden</a:t>
              </a:r>
              <a:r>
                <a:rPr lang="es-ES_tradnl" sz="1400" b="1" dirty="0">
                  <a:solidFill>
                    <a:schemeClr val="tx2"/>
                  </a:solidFill>
                </a:rPr>
                <a:t>	</a:t>
              </a:r>
              <a:r>
                <a:rPr lang="es-ES_tradnl" sz="1400" b="1" dirty="0" smtClean="0">
                  <a:solidFill>
                    <a:srgbClr val="297083"/>
                  </a:solidFill>
                </a:rPr>
                <a:t>Entidad</a:t>
              </a:r>
              <a:r>
                <a:rPr lang="es-ES_tradnl" sz="1400" b="1" dirty="0">
                  <a:solidFill>
                    <a:schemeClr val="tx2"/>
                  </a:solidFill>
                </a:rPr>
                <a:t>	</a:t>
              </a:r>
              <a:r>
                <a:rPr lang="es-ES_tradnl" sz="1400" b="1" dirty="0" smtClean="0">
                  <a:solidFill>
                    <a:schemeClr val="tx2"/>
                  </a:solidFill>
                </a:rPr>
                <a:t> 	 </a:t>
              </a:r>
              <a:r>
                <a:rPr lang="es-ES_tradnl" sz="1400" b="1" dirty="0" err="1" smtClean="0">
                  <a:solidFill>
                    <a:srgbClr val="297083"/>
                  </a:solidFill>
                </a:rPr>
                <a:t>Abs</a:t>
              </a:r>
              <a:r>
                <a:rPr lang="es-ES_tradnl" sz="1400" b="1" dirty="0" smtClean="0">
                  <a:solidFill>
                    <a:srgbClr val="297083"/>
                  </a:solidFill>
                </a:rPr>
                <a:t>.	          %</a:t>
              </a:r>
              <a:endParaRPr lang="es-ES_tradnl" sz="1600" b="1" dirty="0">
                <a:solidFill>
                  <a:schemeClr val="tx2"/>
                </a:solidFill>
              </a:endParaRPr>
            </a:p>
            <a:p>
              <a:pPr defTabSz="638175" eaLnBrk="0" hangingPunct="0">
                <a:lnSpc>
                  <a:spcPct val="70000"/>
                </a:lnSpc>
                <a:tabLst>
                  <a:tab pos="269875" algn="l"/>
                  <a:tab pos="630238" algn="l"/>
                  <a:tab pos="2241550" algn="dec"/>
                  <a:tab pos="3586163" algn="dec"/>
                </a:tabLst>
              </a:pPr>
              <a:endParaRPr lang="es-ES_tradnl" sz="1400" b="1" dirty="0" smtClean="0">
                <a:solidFill>
                  <a:schemeClr val="tx2"/>
                </a:solidFill>
              </a:endParaRPr>
            </a:p>
            <a:p>
              <a:pPr defTabSz="638175" eaLnBrk="0" hangingPunct="0">
                <a:lnSpc>
                  <a:spcPct val="70000"/>
                </a:lnSpc>
                <a:tabLst>
                  <a:tab pos="269875" algn="l"/>
                  <a:tab pos="630238" algn="l"/>
                  <a:tab pos="2508250" algn="dec"/>
                  <a:tab pos="3949700" algn="dec"/>
                </a:tabLst>
              </a:pPr>
              <a:r>
                <a:rPr lang="es-ES_tradnl" sz="1400" b="1" dirty="0" smtClean="0">
                  <a:solidFill>
                    <a:schemeClr val="tx2"/>
                  </a:solidFill>
                </a:rPr>
                <a:t>	21	Yucatán	</a:t>
              </a:r>
              <a:r>
                <a:rPr lang="es-MX" sz="1400" b="1" dirty="0" smtClean="0">
                  <a:solidFill>
                    <a:schemeClr val="tx2"/>
                  </a:solidFill>
                </a:rPr>
                <a:t> 1 953 027</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1.7</a:t>
              </a:r>
            </a:p>
            <a:p>
              <a:pPr defTabSz="1238250" eaLnBrk="0" hangingPunct="0">
                <a:tabLst>
                  <a:tab pos="269875" algn="l"/>
                  <a:tab pos="630238" algn="l"/>
                  <a:tab pos="2508250" algn="dec"/>
                  <a:tab pos="3949700" algn="dec"/>
                </a:tabLst>
              </a:pPr>
              <a:r>
                <a:rPr lang="es-ES_tradnl" sz="1400" b="1" dirty="0" smtClean="0">
                  <a:solidFill>
                    <a:schemeClr val="tx2"/>
                  </a:solidFill>
                </a:rPr>
                <a:t>	22	Querétaro	</a:t>
              </a:r>
              <a:r>
                <a:rPr lang="es-MX" sz="1400" b="1" dirty="0" smtClean="0">
                  <a:solidFill>
                    <a:schemeClr val="tx2"/>
                  </a:solidFill>
                </a:rPr>
                <a:t> 1 827 985</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1.6</a:t>
              </a:r>
            </a:p>
            <a:p>
              <a:pPr defTabSz="1238250" eaLnBrk="0" hangingPunct="0">
                <a:tabLst>
                  <a:tab pos="269875" algn="l"/>
                  <a:tab pos="630238" algn="l"/>
                  <a:tab pos="2508250" algn="dec"/>
                  <a:tab pos="3949700" algn="dec"/>
                </a:tabLst>
              </a:pPr>
              <a:r>
                <a:rPr lang="es-ES_tradnl" sz="1400" b="1" dirty="0" smtClean="0">
                  <a:solidFill>
                    <a:schemeClr val="tx2"/>
                  </a:solidFill>
                </a:rPr>
                <a:t>	23	Morelos 	</a:t>
              </a:r>
              <a:r>
                <a:rPr lang="es-MX" sz="1400" b="1" dirty="0" smtClean="0">
                  <a:solidFill>
                    <a:schemeClr val="tx2"/>
                  </a:solidFill>
                </a:rPr>
                <a:t> 1 776 727</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1.6</a:t>
              </a:r>
            </a:p>
            <a:p>
              <a:pPr defTabSz="1238250" eaLnBrk="0" hangingPunct="0">
                <a:tabLst>
                  <a:tab pos="269875" algn="l"/>
                  <a:tab pos="630238" algn="l"/>
                  <a:tab pos="2508250" algn="dec"/>
                  <a:tab pos="3949700" algn="dec"/>
                </a:tabLst>
              </a:pPr>
              <a:r>
                <a:rPr lang="es-ES_tradnl" sz="1400" b="1" dirty="0" smtClean="0">
                  <a:solidFill>
                    <a:schemeClr val="tx2"/>
                  </a:solidFill>
                </a:rPr>
                <a:t>	24	Durango	</a:t>
              </a:r>
              <a:r>
                <a:rPr lang="es-MX" sz="1400" b="1" dirty="0" smtClean="0">
                  <a:solidFill>
                    <a:schemeClr val="tx2"/>
                  </a:solidFill>
                </a:rPr>
                <a:t> 1 632 860</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1.5</a:t>
              </a:r>
            </a:p>
            <a:p>
              <a:pPr defTabSz="1238250" eaLnBrk="0" hangingPunct="0">
                <a:tabLst>
                  <a:tab pos="269875" algn="l"/>
                  <a:tab pos="630238" algn="l"/>
                  <a:tab pos="2508250" algn="dec"/>
                  <a:tab pos="3949700" algn="dec"/>
                </a:tabLst>
              </a:pPr>
              <a:r>
                <a:rPr lang="es-ES_tradnl" sz="1400" b="1" dirty="0" smtClean="0">
                  <a:solidFill>
                    <a:schemeClr val="tx2"/>
                  </a:solidFill>
                </a:rPr>
                <a:t>	25	Zacatecas	</a:t>
              </a:r>
              <a:r>
                <a:rPr lang="es-MX" sz="1400" b="1" dirty="0" smtClean="0">
                  <a:solidFill>
                    <a:schemeClr val="tx2"/>
                  </a:solidFill>
                </a:rPr>
                <a:t> 1 490 550</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1.3</a:t>
              </a:r>
            </a:p>
            <a:p>
              <a:pPr defTabSz="1238250" eaLnBrk="0" hangingPunct="0">
                <a:tabLst>
                  <a:tab pos="269875" algn="l"/>
                  <a:tab pos="630238" algn="l"/>
                  <a:tab pos="2508250" algn="dec"/>
                  <a:tab pos="3949700" algn="dec"/>
                </a:tabLst>
              </a:pPr>
              <a:r>
                <a:rPr lang="es-ES_tradnl" sz="1400" b="1" dirty="0" smtClean="0">
                  <a:solidFill>
                    <a:schemeClr val="tx2"/>
                  </a:solidFill>
                </a:rPr>
                <a:t>	26	Quintana Roo	</a:t>
              </a:r>
              <a:r>
                <a:rPr lang="es-MX" sz="1400" b="1" dirty="0" smtClean="0">
                  <a:solidFill>
                    <a:schemeClr val="tx2"/>
                  </a:solidFill>
                </a:rPr>
                <a:t> 1 324 257</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1.2</a:t>
              </a:r>
            </a:p>
            <a:p>
              <a:pPr defTabSz="1238250" eaLnBrk="0" hangingPunct="0">
                <a:tabLst>
                  <a:tab pos="269875" algn="l"/>
                  <a:tab pos="630238" algn="l"/>
                  <a:tab pos="2508250" algn="dec"/>
                  <a:tab pos="3949700" algn="dec"/>
                </a:tabLst>
              </a:pPr>
              <a:r>
                <a:rPr lang="es-ES_tradnl" sz="1400" b="1" dirty="0" smtClean="0">
                  <a:solidFill>
                    <a:schemeClr val="tx2"/>
                  </a:solidFill>
                </a:rPr>
                <a:t>	27	Aguascalientes 	</a:t>
              </a:r>
              <a:r>
                <a:rPr lang="es-MX" sz="1400" b="1" dirty="0" smtClean="0">
                  <a:solidFill>
                    <a:schemeClr val="tx2"/>
                  </a:solidFill>
                </a:rPr>
                <a:t> 1 184 924</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1.1</a:t>
              </a:r>
            </a:p>
            <a:p>
              <a:pPr defTabSz="1238250" eaLnBrk="0" hangingPunct="0">
                <a:tabLst>
                  <a:tab pos="269875" algn="l"/>
                  <a:tab pos="630238" algn="l"/>
                  <a:tab pos="2508250" algn="dec"/>
                  <a:tab pos="3949700" algn="dec"/>
                </a:tabLst>
              </a:pPr>
              <a:r>
                <a:rPr lang="es-ES_tradnl" sz="1400" b="1" dirty="0" smtClean="0">
                  <a:solidFill>
                    <a:schemeClr val="tx2"/>
                  </a:solidFill>
                </a:rPr>
                <a:t>	28	Tlaxcala 	</a:t>
              </a:r>
              <a:r>
                <a:rPr lang="es-MX" sz="1400" b="1" dirty="0" smtClean="0">
                  <a:solidFill>
                    <a:schemeClr val="tx2"/>
                  </a:solidFill>
                </a:rPr>
                <a:t> 1 169 825</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1.0</a:t>
              </a:r>
            </a:p>
            <a:p>
              <a:pPr defTabSz="1238250" eaLnBrk="0" hangingPunct="0">
                <a:tabLst>
                  <a:tab pos="269875" algn="l"/>
                  <a:tab pos="630238" algn="l"/>
                  <a:tab pos="2508250" algn="dec"/>
                  <a:tab pos="3949700" algn="dec"/>
                </a:tabLst>
              </a:pPr>
              <a:r>
                <a:rPr lang="es-ES_tradnl" sz="1400" b="1" dirty="0" smtClean="0">
                  <a:solidFill>
                    <a:schemeClr val="tx2"/>
                  </a:solidFill>
                </a:rPr>
                <a:t>	29	Nayarit	</a:t>
              </a:r>
              <a:r>
                <a:rPr lang="es-MX" sz="1400" b="1" dirty="0" smtClean="0">
                  <a:solidFill>
                    <a:schemeClr val="tx2"/>
                  </a:solidFill>
                </a:rPr>
                <a:t> 1 084 957</a:t>
              </a:r>
              <a:r>
                <a:rPr lang="es-MX" sz="1400" dirty="0" smtClean="0">
                  <a:solidFill>
                    <a:schemeClr val="tx2"/>
                  </a:solidFill>
                </a:rPr>
                <a:t> </a:t>
              </a:r>
              <a:r>
                <a:rPr lang="es-MX" sz="1400" b="1" dirty="0" smtClean="0">
                  <a:solidFill>
                    <a:schemeClr val="tx2"/>
                  </a:solidFill>
                  <a:latin typeface="Arial" pitchFamily="34" charset="0"/>
                  <a:cs typeface="Arial" pitchFamily="34" charset="0"/>
                </a:rPr>
                <a:t>	</a:t>
              </a:r>
              <a:r>
                <a:rPr lang="es-ES_tradnl" sz="1400" b="1" dirty="0" smtClean="0">
                  <a:solidFill>
                    <a:schemeClr val="tx2"/>
                  </a:solidFill>
                </a:rPr>
                <a:t>1.0</a:t>
              </a:r>
            </a:p>
            <a:p>
              <a:pPr defTabSz="638175" eaLnBrk="0" hangingPunct="0"/>
              <a:endParaRPr lang="es-ES_tradnl" sz="1600" b="1" dirty="0">
                <a:solidFill>
                  <a:schemeClr val="tx2"/>
                </a:solidFill>
              </a:endParaRPr>
            </a:p>
          </p:txBody>
        </p:sp>
        <p:cxnSp>
          <p:nvCxnSpPr>
            <p:cNvPr id="270" name="269 Conector recto"/>
            <p:cNvCxnSpPr/>
            <p:nvPr/>
          </p:nvCxnSpPr>
          <p:spPr>
            <a:xfrm>
              <a:off x="2705725" y="4116400"/>
              <a:ext cx="1536491" cy="1588"/>
            </a:xfrm>
            <a:prstGeom prst="line">
              <a:avLst/>
            </a:prstGeom>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51"/>
                                        </p:tgtEl>
                                        <p:attrNameLst>
                                          <p:attrName>style.visibility</p:attrName>
                                        </p:attrNameLst>
                                      </p:cBhvr>
                                      <p:to>
                                        <p:strVal val="visible"/>
                                      </p:to>
                                    </p:set>
                                    <p:animEffect transition="in" filter="wipe(down)">
                                      <p:cBhvr>
                                        <p:cTn id="10" dur="5000"/>
                                        <p:tgtEl>
                                          <p:spTgt spid="75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754"/>
                                        </p:tgtEl>
                                        <p:attrNameLst>
                                          <p:attrName>style.visibility</p:attrName>
                                        </p:attrNameLst>
                                      </p:cBhvr>
                                      <p:to>
                                        <p:strVal val="visible"/>
                                      </p:to>
                                    </p:set>
                                    <p:animEffect transition="in" filter="wipe(down)">
                                      <p:cBhvr>
                                        <p:cTn id="13" dur="5000"/>
                                        <p:tgtEl>
                                          <p:spTgt spid="754"/>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47"/>
                                        </p:tgtEl>
                                        <p:attrNameLst>
                                          <p:attrName>style.visibility</p:attrName>
                                        </p:attrNameLst>
                                      </p:cBhvr>
                                      <p:to>
                                        <p:strVal val="visible"/>
                                      </p:to>
                                    </p:set>
                                    <p:animEffect transition="in" filter="wipe(down)">
                                      <p:cBhvr>
                                        <p:cTn id="16" dur="5000"/>
                                        <p:tgtEl>
                                          <p:spTgt spid="747"/>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749"/>
                                        </p:tgtEl>
                                        <p:attrNameLst>
                                          <p:attrName>style.visibility</p:attrName>
                                        </p:attrNameLst>
                                      </p:cBhvr>
                                      <p:to>
                                        <p:strVal val="visible"/>
                                      </p:to>
                                    </p:set>
                                    <p:animEffect transition="in" filter="wipe(down)">
                                      <p:cBhvr>
                                        <p:cTn id="19" dur="5000"/>
                                        <p:tgtEl>
                                          <p:spTgt spid="74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826"/>
                                        </p:tgtEl>
                                        <p:attrNameLst>
                                          <p:attrName>style.visibility</p:attrName>
                                        </p:attrNameLst>
                                      </p:cBhvr>
                                      <p:to>
                                        <p:strVal val="visible"/>
                                      </p:to>
                                    </p:set>
                                    <p:animEffect transition="in" filter="wipe(down)">
                                      <p:cBhvr>
                                        <p:cTn id="22" dur="5000"/>
                                        <p:tgtEl>
                                          <p:spTgt spid="826"/>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816"/>
                                        </p:tgtEl>
                                        <p:attrNameLst>
                                          <p:attrName>style.visibility</p:attrName>
                                        </p:attrNameLst>
                                      </p:cBhvr>
                                      <p:to>
                                        <p:strVal val="visible"/>
                                      </p:to>
                                    </p:set>
                                    <p:animEffect transition="in" filter="wipe(down)">
                                      <p:cBhvr>
                                        <p:cTn id="25" dur="5000"/>
                                        <p:tgtEl>
                                          <p:spTgt spid="81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13"/>
                                        </p:tgtEl>
                                        <p:attrNameLst>
                                          <p:attrName>style.visibility</p:attrName>
                                        </p:attrNameLst>
                                      </p:cBhvr>
                                      <p:to>
                                        <p:strVal val="visible"/>
                                      </p:to>
                                    </p:set>
                                    <p:animEffect transition="in" filter="wipe(down)">
                                      <p:cBhvr>
                                        <p:cTn id="28" dur="5000"/>
                                        <p:tgtEl>
                                          <p:spTgt spid="813"/>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814"/>
                                        </p:tgtEl>
                                        <p:attrNameLst>
                                          <p:attrName>style.visibility</p:attrName>
                                        </p:attrNameLst>
                                      </p:cBhvr>
                                      <p:to>
                                        <p:strVal val="visible"/>
                                      </p:to>
                                    </p:set>
                                    <p:animEffect transition="in" filter="wipe(down)">
                                      <p:cBhvr>
                                        <p:cTn id="31" dur="5000"/>
                                        <p:tgtEl>
                                          <p:spTgt spid="814"/>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809"/>
                                        </p:tgtEl>
                                        <p:attrNameLst>
                                          <p:attrName>style.visibility</p:attrName>
                                        </p:attrNameLst>
                                      </p:cBhvr>
                                      <p:to>
                                        <p:strVal val="visible"/>
                                      </p:to>
                                    </p:set>
                                    <p:animEffect transition="in" filter="wipe(down)">
                                      <p:cBhvr>
                                        <p:cTn id="34" dur="5000"/>
                                        <p:tgtEl>
                                          <p:spTgt spid="809"/>
                                        </p:tgtEl>
                                      </p:cBhvr>
                                    </p:animEffect>
                                  </p:childTnLst>
                                </p:cTn>
                              </p:par>
                            </p:childTnLst>
                          </p:cTn>
                        </p:par>
                        <p:par>
                          <p:cTn id="35" fill="hold">
                            <p:stCondLst>
                              <p:cond delay="5000"/>
                            </p:stCondLst>
                            <p:childTnLst>
                              <p:par>
                                <p:cTn id="36" presetID="22" presetClass="entr" presetSubtype="4"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down)">
                                      <p:cBhvr>
                                        <p:cTn id="38"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 grpId="0" animBg="1"/>
      <p:bldP spid="749" grpId="0" animBg="1"/>
      <p:bldP spid="751" grpId="0" animBg="1"/>
      <p:bldP spid="754" grpId="0" animBg="1"/>
      <p:bldP spid="809" grpId="0" animBg="1"/>
      <p:bldP spid="813" grpId="0" animBg="1"/>
      <p:bldP spid="814" grpId="0" animBg="1"/>
      <p:bldP spid="816" grpId="0" animBg="1"/>
      <p:bldP spid="82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2414068" y="1353725"/>
            <a:ext cx="5565775" cy="3752850"/>
            <a:chOff x="1804" y="1311"/>
            <a:chExt cx="3506" cy="2364"/>
          </a:xfrm>
          <a:solidFill>
            <a:schemeClr val="accent3">
              <a:lumMod val="20000"/>
              <a:lumOff val="80000"/>
            </a:schemeClr>
          </a:solidFill>
        </p:grpSpPr>
        <p:sp>
          <p:nvSpPr>
            <p:cNvPr id="277"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8"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79"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0"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1"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2"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3"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4"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5"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6"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7"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8"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89"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0"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1"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2"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3" name="Line 22"/>
            <p:cNvSpPr>
              <a:spLocks noChangeShapeType="1"/>
            </p:cNvSpPr>
            <p:nvPr/>
          </p:nvSpPr>
          <p:spPr bwMode="auto">
            <a:xfrm>
              <a:off x="3991" y="2320"/>
              <a:ext cx="1" cy="0"/>
            </a:xfrm>
            <a:prstGeom prst="line">
              <a:avLst/>
            </a:prstGeom>
            <a:grpFill/>
            <a:ln w="0">
              <a:solidFill>
                <a:schemeClr val="bg2"/>
              </a:solidFill>
              <a:round/>
              <a:headEnd/>
              <a:tailEnd/>
            </a:ln>
            <a:effectLst/>
          </p:spPr>
          <p:txBody>
            <a:bodyPr wrap="none" anchor="ctr"/>
            <a:lstStyle/>
            <a:p>
              <a:endParaRPr lang="es-MX"/>
            </a:p>
          </p:txBody>
        </p:sp>
        <p:sp>
          <p:nvSpPr>
            <p:cNvPr id="294"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5" name="Line 24"/>
            <p:cNvSpPr>
              <a:spLocks noChangeShapeType="1"/>
            </p:cNvSpPr>
            <p:nvPr/>
          </p:nvSpPr>
          <p:spPr bwMode="auto">
            <a:xfrm flipH="1">
              <a:off x="3985" y="2336"/>
              <a:ext cx="1" cy="0"/>
            </a:xfrm>
            <a:prstGeom prst="line">
              <a:avLst/>
            </a:prstGeom>
            <a:grpFill/>
            <a:ln w="0">
              <a:solidFill>
                <a:schemeClr val="bg2"/>
              </a:solidFill>
              <a:round/>
              <a:headEnd/>
              <a:tailEnd/>
            </a:ln>
            <a:effectLst/>
          </p:spPr>
          <p:txBody>
            <a:bodyPr wrap="none" anchor="ctr"/>
            <a:lstStyle/>
            <a:p>
              <a:endParaRPr lang="es-MX"/>
            </a:p>
          </p:txBody>
        </p:sp>
        <p:sp>
          <p:nvSpPr>
            <p:cNvPr id="296"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7"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8"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299"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0"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1"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2"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3"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4"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5"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6"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7" name="Line 36"/>
            <p:cNvSpPr>
              <a:spLocks noChangeShapeType="1"/>
            </p:cNvSpPr>
            <p:nvPr/>
          </p:nvSpPr>
          <p:spPr bwMode="auto">
            <a:xfrm flipH="1">
              <a:off x="5181" y="3081"/>
              <a:ext cx="2" cy="0"/>
            </a:xfrm>
            <a:prstGeom prst="line">
              <a:avLst/>
            </a:prstGeom>
            <a:grpFill/>
            <a:ln w="0">
              <a:solidFill>
                <a:schemeClr val="bg2"/>
              </a:solidFill>
              <a:round/>
              <a:headEnd/>
              <a:tailEnd/>
            </a:ln>
            <a:effectLst/>
          </p:spPr>
          <p:txBody>
            <a:bodyPr wrap="none" anchor="ctr"/>
            <a:lstStyle/>
            <a:p>
              <a:endParaRPr lang="es-MX"/>
            </a:p>
          </p:txBody>
        </p:sp>
        <p:sp>
          <p:nvSpPr>
            <p:cNvPr id="308"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09"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0"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1"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2"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3"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4"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5"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6"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7"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8"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19"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0"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1"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2"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3"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4"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5"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6"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7"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8"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29"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0"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1" name="Line 60"/>
            <p:cNvSpPr>
              <a:spLocks noChangeShapeType="1"/>
            </p:cNvSpPr>
            <p:nvPr/>
          </p:nvSpPr>
          <p:spPr bwMode="auto">
            <a:xfrm flipV="1">
              <a:off x="1912" y="1675"/>
              <a:ext cx="1" cy="0"/>
            </a:xfrm>
            <a:prstGeom prst="line">
              <a:avLst/>
            </a:prstGeom>
            <a:grpFill/>
            <a:ln w="0">
              <a:solidFill>
                <a:schemeClr val="bg2"/>
              </a:solidFill>
              <a:round/>
              <a:headEnd/>
              <a:tailEnd/>
            </a:ln>
            <a:effectLst/>
          </p:spPr>
          <p:txBody>
            <a:bodyPr wrap="none" anchor="ctr"/>
            <a:lstStyle/>
            <a:p>
              <a:endParaRPr lang="es-MX"/>
            </a:p>
          </p:txBody>
        </p:sp>
        <p:sp>
          <p:nvSpPr>
            <p:cNvPr id="332"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3"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4"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5"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6" name="Line 65"/>
            <p:cNvSpPr>
              <a:spLocks noChangeShapeType="1"/>
            </p:cNvSpPr>
            <p:nvPr/>
          </p:nvSpPr>
          <p:spPr bwMode="auto">
            <a:xfrm>
              <a:off x="2299" y="1782"/>
              <a:ext cx="2" cy="0"/>
            </a:xfrm>
            <a:prstGeom prst="line">
              <a:avLst/>
            </a:prstGeom>
            <a:grpFill/>
            <a:ln w="0">
              <a:solidFill>
                <a:schemeClr val="bg2"/>
              </a:solidFill>
              <a:round/>
              <a:headEnd/>
              <a:tailEnd/>
            </a:ln>
            <a:effectLst/>
          </p:spPr>
          <p:txBody>
            <a:bodyPr wrap="none" anchor="ctr"/>
            <a:lstStyle/>
            <a:p>
              <a:endParaRPr lang="es-MX"/>
            </a:p>
          </p:txBody>
        </p:sp>
        <p:sp>
          <p:nvSpPr>
            <p:cNvPr id="337"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8"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39"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0"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1"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2"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3"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4"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5"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6"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7"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8"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49"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0"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1"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2"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3"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4"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5"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6"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7"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grpFill/>
            <a:ln w="0" cap="flat" cmpd="sng">
              <a:solidFill>
                <a:schemeClr val="bg2"/>
              </a:solidFill>
              <a:prstDash val="solid"/>
              <a:round/>
              <a:headEnd type="none" w="med" len="med"/>
              <a:tailEnd type="none" w="med" len="med"/>
            </a:ln>
            <a:effectLst/>
          </p:spPr>
          <p:txBody>
            <a:bodyPr/>
            <a:lstStyle/>
            <a:p>
              <a:endParaRPr lang="es-MX"/>
            </a:p>
          </p:txBody>
        </p:sp>
        <p:sp>
          <p:nvSpPr>
            <p:cNvPr id="358"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grpFill/>
            <a:ln w="0" cap="flat" cmpd="sng">
              <a:solidFill>
                <a:schemeClr val="bg2"/>
              </a:solidFill>
              <a:prstDash val="solid"/>
              <a:round/>
              <a:headEnd type="none" w="med" len="med"/>
              <a:tailEnd type="none" w="med" len="med"/>
            </a:ln>
            <a:effectLst/>
          </p:spPr>
          <p:txBody>
            <a:bodyPr/>
            <a:lstStyle/>
            <a:p>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entidad federativa</a:t>
            </a:r>
          </a:p>
        </p:txBody>
      </p:sp>
      <p:sp>
        <p:nvSpPr>
          <p:cNvPr id="745" name="Freeform 171"/>
          <p:cNvSpPr>
            <a:spLocks/>
          </p:cNvSpPr>
          <p:nvPr/>
        </p:nvSpPr>
        <p:spPr bwMode="auto">
          <a:xfrm>
            <a:off x="2665413" y="2319080"/>
            <a:ext cx="981075" cy="113030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FFFBF7">
              <a:alpha val="76863"/>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2" name="Freeform 178"/>
          <p:cNvSpPr>
            <a:spLocks/>
          </p:cNvSpPr>
          <p:nvPr/>
        </p:nvSpPr>
        <p:spPr bwMode="auto">
          <a:xfrm>
            <a:off x="6913563" y="3797225"/>
            <a:ext cx="660400" cy="611188"/>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FFFBF7">
              <a:alpha val="76863"/>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5" name="Freeform 181"/>
          <p:cNvSpPr>
            <a:spLocks/>
          </p:cNvSpPr>
          <p:nvPr/>
        </p:nvSpPr>
        <p:spPr bwMode="auto">
          <a:xfrm>
            <a:off x="3281363" y="2201788"/>
            <a:ext cx="6350" cy="9525"/>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3768725" y="2949500"/>
            <a:ext cx="33338" cy="19050"/>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3892550" y="3035225"/>
            <a:ext cx="30163" cy="523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3863975" y="3025700"/>
            <a:ext cx="42863" cy="66675"/>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267575" y="3941688"/>
            <a:ext cx="3175" cy="4762"/>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872288" y="4267125"/>
            <a:ext cx="6350" cy="7938"/>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5413375" y="4668763"/>
            <a:ext cx="25400" cy="14287"/>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719888" y="4840213"/>
            <a:ext cx="28575" cy="12700"/>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877050" y="4968800"/>
            <a:ext cx="14288" cy="14288"/>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3200400" y="2093838"/>
            <a:ext cx="6350" cy="4762"/>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3200400" y="2098600"/>
            <a:ext cx="3175"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9" name="Freeform 245"/>
          <p:cNvSpPr>
            <a:spLocks/>
          </p:cNvSpPr>
          <p:nvPr/>
        </p:nvSpPr>
        <p:spPr bwMode="auto">
          <a:xfrm>
            <a:off x="4551363" y="4167115"/>
            <a:ext cx="212725" cy="166688"/>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rgbClr val="FFFBF7">
              <a:alpha val="76863"/>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accent6">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6">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FABD8A"/>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rgbClr val="FCD5B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257" name="256 Rectángulo"/>
          <p:cNvSpPr/>
          <p:nvPr/>
        </p:nvSpPr>
        <p:spPr>
          <a:xfrm>
            <a:off x="6436257" y="1417319"/>
            <a:ext cx="288032" cy="1260000"/>
          </a:xfrm>
          <a:prstGeom prst="rect">
            <a:avLst/>
          </a:prstGeom>
          <a:solidFill>
            <a:srgbClr val="984807"/>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58" name="257 Rectángulo"/>
          <p:cNvSpPr/>
          <p:nvPr/>
        </p:nvSpPr>
        <p:spPr>
          <a:xfrm>
            <a:off x="6883832" y="2063731"/>
            <a:ext cx="288032" cy="612000"/>
          </a:xfrm>
          <a:prstGeom prst="rect">
            <a:avLst/>
          </a:prstGeom>
          <a:solidFill>
            <a:srgbClr val="E46C0A"/>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1" name="260 Rectángulo"/>
          <p:cNvSpPr/>
          <p:nvPr/>
        </p:nvSpPr>
        <p:spPr>
          <a:xfrm>
            <a:off x="7311265" y="2316163"/>
            <a:ext cx="288032" cy="360000"/>
          </a:xfrm>
          <a:prstGeom prst="rect">
            <a:avLst/>
          </a:prstGeom>
          <a:solidFill>
            <a:srgbClr val="FABD8A"/>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2" name="261 Rectángulo"/>
          <p:cNvSpPr/>
          <p:nvPr/>
        </p:nvSpPr>
        <p:spPr>
          <a:xfrm>
            <a:off x="7745446" y="2369500"/>
            <a:ext cx="288032" cy="306000"/>
          </a:xfrm>
          <a:prstGeom prst="rect">
            <a:avLst/>
          </a:prstGeom>
          <a:solidFill>
            <a:srgbClr val="FCD5B5"/>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cxnSp>
        <p:nvCxnSpPr>
          <p:cNvPr id="265" name="264 Conector recto"/>
          <p:cNvCxnSpPr/>
          <p:nvPr/>
        </p:nvCxnSpPr>
        <p:spPr>
          <a:xfrm flipV="1">
            <a:off x="6217447" y="2696367"/>
            <a:ext cx="2459828" cy="2"/>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66" name="265 CuadroTexto"/>
          <p:cNvSpPr txBox="1"/>
          <p:nvPr/>
        </p:nvSpPr>
        <p:spPr>
          <a:xfrm>
            <a:off x="6185649" y="2768320"/>
            <a:ext cx="2528046" cy="276999"/>
          </a:xfrm>
          <a:prstGeom prst="rect">
            <a:avLst/>
          </a:prstGeom>
          <a:noFill/>
        </p:spPr>
        <p:txBody>
          <a:bodyPr wrap="square" rtlCol="0">
            <a:spAutoFit/>
          </a:bodyPr>
          <a:lstStyle/>
          <a:p>
            <a:pPr algn="ctr"/>
            <a:r>
              <a:rPr lang="es-MX" sz="1200" dirty="0" smtClean="0">
                <a:solidFill>
                  <a:schemeClr val="tx2"/>
                </a:solidFill>
              </a:rPr>
              <a:t>Porcentaje</a:t>
            </a:r>
            <a:endParaRPr lang="es-MX" sz="1200" dirty="0">
              <a:solidFill>
                <a:schemeClr val="tx2"/>
              </a:solidFill>
            </a:endParaRPr>
          </a:p>
        </p:txBody>
      </p:sp>
      <p:grpSp>
        <p:nvGrpSpPr>
          <p:cNvPr id="3" name="274 Grupo"/>
          <p:cNvGrpSpPr/>
          <p:nvPr/>
        </p:nvGrpSpPr>
        <p:grpSpPr>
          <a:xfrm>
            <a:off x="8068240" y="2311121"/>
            <a:ext cx="519951" cy="364379"/>
            <a:chOff x="8068240" y="2311121"/>
            <a:chExt cx="519951" cy="364379"/>
          </a:xfrm>
        </p:grpSpPr>
        <p:sp>
          <p:nvSpPr>
            <p:cNvPr id="263" name="262 Rectángulo"/>
            <p:cNvSpPr/>
            <p:nvPr/>
          </p:nvSpPr>
          <p:spPr>
            <a:xfrm>
              <a:off x="8179976" y="2603500"/>
              <a:ext cx="288032" cy="72000"/>
            </a:xfrm>
            <a:prstGeom prst="rect">
              <a:avLst/>
            </a:prstGeom>
            <a:solidFill>
              <a:srgbClr val="FFFBF7"/>
            </a:solidFill>
            <a:ln>
              <a:noFill/>
            </a:ln>
            <a:scene3d>
              <a:camera prst="orthographicFront">
                <a:rot lat="0" lon="0" rev="0"/>
              </a:camera>
              <a:lightRig rig="threePt" dir="t"/>
            </a:scene3d>
            <a:sp3d>
              <a:bevelT w="165100" prst="coolSlan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7" name="266 CuadroTexto"/>
            <p:cNvSpPr txBox="1"/>
            <p:nvPr/>
          </p:nvSpPr>
          <p:spPr>
            <a:xfrm>
              <a:off x="8068240" y="2311121"/>
              <a:ext cx="519951" cy="276999"/>
            </a:xfrm>
            <a:prstGeom prst="rect">
              <a:avLst/>
            </a:prstGeom>
            <a:noFill/>
          </p:spPr>
          <p:txBody>
            <a:bodyPr wrap="square" rtlCol="0">
              <a:spAutoFit/>
            </a:bodyPr>
            <a:lstStyle/>
            <a:p>
              <a:pPr algn="ctr"/>
              <a:r>
                <a:rPr lang="es-MX" sz="1200" b="1" dirty="0" smtClean="0">
                  <a:solidFill>
                    <a:schemeClr val="tx2"/>
                  </a:solidFill>
                </a:rPr>
                <a:t>1.9</a:t>
              </a:r>
              <a:endParaRPr lang="es-MX" sz="1200" b="1" dirty="0">
                <a:solidFill>
                  <a:schemeClr val="tx2"/>
                </a:solidFill>
              </a:endParaRPr>
            </a:p>
          </p:txBody>
        </p:sp>
      </p:grpSp>
      <p:sp>
        <p:nvSpPr>
          <p:cNvPr id="269" name="268 CuadroTexto"/>
          <p:cNvSpPr txBox="1"/>
          <p:nvPr/>
        </p:nvSpPr>
        <p:spPr>
          <a:xfrm>
            <a:off x="7207627" y="2024250"/>
            <a:ext cx="519951" cy="276999"/>
          </a:xfrm>
          <a:prstGeom prst="rect">
            <a:avLst/>
          </a:prstGeom>
          <a:noFill/>
        </p:spPr>
        <p:txBody>
          <a:bodyPr wrap="square" rtlCol="0">
            <a:spAutoFit/>
          </a:bodyPr>
          <a:lstStyle/>
          <a:p>
            <a:pPr algn="ctr"/>
            <a:r>
              <a:rPr lang="es-MX" sz="1200" b="1" dirty="0" smtClean="0">
                <a:solidFill>
                  <a:schemeClr val="tx2"/>
                </a:solidFill>
              </a:rPr>
              <a:t>14.0</a:t>
            </a:r>
            <a:endParaRPr lang="es-MX" sz="1200" b="1" dirty="0">
              <a:solidFill>
                <a:schemeClr val="tx2"/>
              </a:solidFill>
            </a:endParaRPr>
          </a:p>
        </p:txBody>
      </p:sp>
      <p:sp>
        <p:nvSpPr>
          <p:cNvPr id="270" name="269 CuadroTexto"/>
          <p:cNvSpPr txBox="1"/>
          <p:nvPr/>
        </p:nvSpPr>
        <p:spPr>
          <a:xfrm>
            <a:off x="6768357" y="1773239"/>
            <a:ext cx="519951" cy="276999"/>
          </a:xfrm>
          <a:prstGeom prst="rect">
            <a:avLst/>
          </a:prstGeom>
          <a:noFill/>
        </p:spPr>
        <p:txBody>
          <a:bodyPr wrap="square" rtlCol="0">
            <a:spAutoFit/>
          </a:bodyPr>
          <a:lstStyle/>
          <a:p>
            <a:pPr algn="ctr"/>
            <a:r>
              <a:rPr lang="es-MX" sz="1200" b="1" dirty="0" smtClean="0">
                <a:solidFill>
                  <a:schemeClr val="tx2"/>
                </a:solidFill>
              </a:rPr>
              <a:t>27.4</a:t>
            </a:r>
            <a:endParaRPr lang="es-MX" sz="1200" b="1" dirty="0">
              <a:solidFill>
                <a:schemeClr val="tx2"/>
              </a:solidFill>
            </a:endParaRPr>
          </a:p>
        </p:txBody>
      </p:sp>
      <p:sp>
        <p:nvSpPr>
          <p:cNvPr id="271" name="270 CuadroTexto"/>
          <p:cNvSpPr txBox="1"/>
          <p:nvPr/>
        </p:nvSpPr>
        <p:spPr>
          <a:xfrm>
            <a:off x="6311157" y="1127780"/>
            <a:ext cx="519951" cy="276999"/>
          </a:xfrm>
          <a:prstGeom prst="rect">
            <a:avLst/>
          </a:prstGeom>
          <a:noFill/>
        </p:spPr>
        <p:txBody>
          <a:bodyPr wrap="square" rtlCol="0">
            <a:spAutoFit/>
          </a:bodyPr>
          <a:lstStyle/>
          <a:p>
            <a:pPr algn="ctr"/>
            <a:r>
              <a:rPr lang="es-MX" sz="1200" b="1" dirty="0" smtClean="0">
                <a:solidFill>
                  <a:schemeClr val="tx2"/>
                </a:solidFill>
              </a:rPr>
              <a:t>44.7</a:t>
            </a:r>
            <a:endParaRPr lang="es-MX" sz="1200" b="1" dirty="0">
              <a:solidFill>
                <a:schemeClr val="tx2"/>
              </a:solidFill>
            </a:endParaRPr>
          </a:p>
        </p:txBody>
      </p:sp>
      <p:sp>
        <p:nvSpPr>
          <p:cNvPr id="273" name="272 CuadroTexto"/>
          <p:cNvSpPr txBox="1"/>
          <p:nvPr/>
        </p:nvSpPr>
        <p:spPr>
          <a:xfrm>
            <a:off x="7637934" y="2095968"/>
            <a:ext cx="519951" cy="276999"/>
          </a:xfrm>
          <a:prstGeom prst="rect">
            <a:avLst/>
          </a:prstGeom>
          <a:noFill/>
        </p:spPr>
        <p:txBody>
          <a:bodyPr wrap="square" rtlCol="0">
            <a:spAutoFit/>
          </a:bodyPr>
          <a:lstStyle/>
          <a:p>
            <a:pPr algn="ctr"/>
            <a:r>
              <a:rPr lang="es-MX" sz="1200" b="1" dirty="0" smtClean="0">
                <a:solidFill>
                  <a:schemeClr val="tx2"/>
                </a:solidFill>
              </a:rPr>
              <a:t>12.0</a:t>
            </a:r>
          </a:p>
        </p:txBody>
      </p:sp>
      <p:grpSp>
        <p:nvGrpSpPr>
          <p:cNvPr id="4" name="273 Grupo"/>
          <p:cNvGrpSpPr/>
          <p:nvPr/>
        </p:nvGrpSpPr>
        <p:grpSpPr>
          <a:xfrm>
            <a:off x="251520" y="4017954"/>
            <a:ext cx="4507857" cy="1338828"/>
            <a:chOff x="251520" y="4294681"/>
            <a:chExt cx="4507857" cy="1338828"/>
          </a:xfrm>
        </p:grpSpPr>
        <p:sp>
          <p:nvSpPr>
            <p:cNvPr id="268" name="Text Box 4"/>
            <p:cNvSpPr txBox="1">
              <a:spLocks noChangeArrowheads="1"/>
            </p:cNvSpPr>
            <p:nvPr/>
          </p:nvSpPr>
          <p:spPr bwMode="auto">
            <a:xfrm>
              <a:off x="251520" y="4294681"/>
              <a:ext cx="4507857" cy="1338828"/>
            </a:xfrm>
            <a:prstGeom prst="rect">
              <a:avLst/>
            </a:prstGeom>
            <a:noFill/>
            <a:ln w="9525">
              <a:noFill/>
              <a:miter lim="800000"/>
              <a:headEnd/>
              <a:tailEnd/>
            </a:ln>
            <a:effectLst/>
          </p:spPr>
          <p:txBody>
            <a:bodyPr wrap="square">
              <a:spAutoFit/>
            </a:bodyPr>
            <a:lstStyle/>
            <a:p>
              <a:pPr defTabSz="638175" eaLnBrk="0" hangingPunct="0"/>
              <a:r>
                <a:rPr lang="es-ES_tradnl" b="1" dirty="0">
                  <a:solidFill>
                    <a:schemeClr val="tx2"/>
                  </a:solidFill>
                </a:rPr>
                <a:t>               </a:t>
              </a:r>
              <a:r>
                <a:rPr lang="es-ES_tradnl" sz="1600" b="1" dirty="0">
                  <a:solidFill>
                    <a:schemeClr val="tx2"/>
                  </a:solidFill>
                </a:rPr>
                <a:t>	                 	 </a:t>
              </a:r>
              <a:r>
                <a:rPr lang="es-ES_tradnl" sz="1600" b="1" dirty="0" smtClean="0">
                  <a:solidFill>
                    <a:schemeClr val="tx2"/>
                  </a:solidFill>
                </a:rPr>
                <a:t>  </a:t>
              </a:r>
              <a:r>
                <a:rPr lang="es-ES_tradnl" sz="1400" b="1" dirty="0" smtClean="0">
                  <a:solidFill>
                    <a:srgbClr val="297083"/>
                  </a:solidFill>
                </a:rPr>
                <a:t>Población </a:t>
              </a:r>
              <a:r>
                <a:rPr lang="es-ES_tradnl" sz="1400" b="1" dirty="0">
                  <a:solidFill>
                    <a:schemeClr val="tx2"/>
                  </a:solidFill>
                </a:rPr>
                <a:t>	                   </a:t>
              </a:r>
              <a:r>
                <a:rPr lang="es-ES_tradnl" sz="1400" b="1" dirty="0" smtClean="0">
                  <a:solidFill>
                    <a:srgbClr val="297083"/>
                  </a:solidFill>
                </a:rPr>
                <a:t>Orden</a:t>
              </a:r>
              <a:r>
                <a:rPr lang="es-ES_tradnl" sz="1400" b="1" dirty="0">
                  <a:solidFill>
                    <a:schemeClr val="tx2"/>
                  </a:solidFill>
                </a:rPr>
                <a:t>	</a:t>
              </a:r>
              <a:r>
                <a:rPr lang="es-ES_tradnl" sz="1400" b="1" dirty="0" smtClean="0">
                  <a:solidFill>
                    <a:srgbClr val="297083"/>
                  </a:solidFill>
                </a:rPr>
                <a:t>Entidad</a:t>
              </a:r>
              <a:r>
                <a:rPr lang="es-ES_tradnl" sz="1400" b="1" dirty="0">
                  <a:solidFill>
                    <a:schemeClr val="tx2"/>
                  </a:solidFill>
                </a:rPr>
                <a:t>	</a:t>
              </a:r>
              <a:r>
                <a:rPr lang="es-ES_tradnl" sz="1400" b="1" dirty="0" smtClean="0">
                  <a:solidFill>
                    <a:schemeClr val="tx2"/>
                  </a:solidFill>
                </a:rPr>
                <a:t> 	 </a:t>
              </a:r>
              <a:r>
                <a:rPr lang="es-ES_tradnl" sz="1400" b="1" dirty="0" err="1" smtClean="0">
                  <a:solidFill>
                    <a:srgbClr val="297083"/>
                  </a:solidFill>
                </a:rPr>
                <a:t>Abs</a:t>
              </a:r>
              <a:r>
                <a:rPr lang="es-ES_tradnl" sz="1400" b="1" dirty="0" smtClean="0">
                  <a:solidFill>
                    <a:srgbClr val="297083"/>
                  </a:solidFill>
                </a:rPr>
                <a:t>.	          %</a:t>
              </a:r>
            </a:p>
            <a:p>
              <a:pPr defTabSz="638175" eaLnBrk="0" hangingPunct="0">
                <a:lnSpc>
                  <a:spcPct val="70000"/>
                </a:lnSpc>
              </a:pPr>
              <a:endParaRPr lang="es-ES_tradnl" sz="1600" b="1" dirty="0">
                <a:solidFill>
                  <a:schemeClr val="tx2"/>
                </a:solidFill>
              </a:endParaRPr>
            </a:p>
            <a:p>
              <a:pPr defTabSz="638175" eaLnBrk="0" hangingPunct="0">
                <a:lnSpc>
                  <a:spcPct val="70000"/>
                </a:lnSpc>
                <a:tabLst>
                  <a:tab pos="269875" algn="l"/>
                  <a:tab pos="630238" algn="l"/>
                  <a:tab pos="2781300" algn="dec"/>
                  <a:tab pos="3852863" algn="dec"/>
                </a:tabLst>
              </a:pPr>
              <a:r>
                <a:rPr lang="es-ES_tradnl" sz="1400" b="1" dirty="0" smtClean="0">
                  <a:solidFill>
                    <a:schemeClr val="tx2"/>
                  </a:solidFill>
                </a:rPr>
                <a:t>	30	Campeche</a:t>
              </a:r>
              <a:r>
                <a:rPr lang="es-MX" sz="1400" b="1" dirty="0" smtClean="0">
                  <a:solidFill>
                    <a:schemeClr val="tx2"/>
                  </a:solidFill>
                </a:rPr>
                <a:t>	 822 001</a:t>
              </a:r>
              <a:r>
                <a:rPr lang="es-MX" sz="1400" dirty="0" smtClean="0">
                  <a:solidFill>
                    <a:schemeClr val="tx2"/>
                  </a:solidFill>
                </a:rPr>
                <a:t> </a:t>
              </a:r>
              <a:r>
                <a:rPr lang="es-ES_tradnl" sz="1400" b="1" dirty="0" smtClean="0">
                  <a:solidFill>
                    <a:schemeClr val="tx2"/>
                  </a:solidFill>
                </a:rPr>
                <a:t>	0.7</a:t>
              </a:r>
            </a:p>
            <a:p>
              <a:pPr eaLnBrk="0" hangingPunct="0">
                <a:tabLst>
                  <a:tab pos="269875" algn="l"/>
                  <a:tab pos="630238" algn="l"/>
                  <a:tab pos="2781300" algn="dec"/>
                  <a:tab pos="3852863" algn="dec"/>
                </a:tabLst>
              </a:pPr>
              <a:r>
                <a:rPr lang="es-ES_tradnl" sz="1400" b="1" dirty="0" smtClean="0">
                  <a:solidFill>
                    <a:schemeClr val="tx2"/>
                  </a:solidFill>
                </a:rPr>
                <a:t>	31	Colima	</a:t>
              </a:r>
              <a:r>
                <a:rPr lang="es-MX" sz="1400" b="1" dirty="0" smtClean="0">
                  <a:solidFill>
                    <a:schemeClr val="tx2"/>
                  </a:solidFill>
                  <a:latin typeface="Arial" pitchFamily="34" charset="0"/>
                  <a:cs typeface="Arial" pitchFamily="34" charset="0"/>
                </a:rPr>
                <a:t> </a:t>
              </a:r>
              <a:r>
                <a:rPr lang="es-MX" sz="1400" b="1" dirty="0" smtClean="0">
                  <a:solidFill>
                    <a:schemeClr val="tx2"/>
                  </a:solidFill>
                </a:rPr>
                <a:t> 650 129</a:t>
              </a:r>
              <a:r>
                <a:rPr lang="es-MX" sz="1400" dirty="0" smtClean="0">
                  <a:solidFill>
                    <a:schemeClr val="tx2"/>
                  </a:solidFill>
                </a:rPr>
                <a:t> </a:t>
              </a:r>
              <a:r>
                <a:rPr lang="es-ES_tradnl" sz="1400" b="1" dirty="0" smtClean="0">
                  <a:solidFill>
                    <a:schemeClr val="tx2"/>
                  </a:solidFill>
                </a:rPr>
                <a:t>	0.6</a:t>
              </a:r>
            </a:p>
            <a:p>
              <a:pPr eaLnBrk="0" hangingPunct="0">
                <a:tabLst>
                  <a:tab pos="269875" algn="l"/>
                  <a:tab pos="630238" algn="l"/>
                  <a:tab pos="2781300" algn="dec"/>
                  <a:tab pos="3852863" algn="dec"/>
                </a:tabLst>
              </a:pPr>
              <a:r>
                <a:rPr lang="es-ES_tradnl" sz="1400" b="1" dirty="0" smtClean="0">
                  <a:solidFill>
                    <a:schemeClr val="tx2"/>
                  </a:solidFill>
                </a:rPr>
                <a:t>	32	Baja California Sur	</a:t>
              </a:r>
              <a:r>
                <a:rPr lang="es-MX" sz="1400" dirty="0" smtClean="0">
                  <a:solidFill>
                    <a:schemeClr val="tx2"/>
                  </a:solidFill>
                </a:rPr>
                <a:t> </a:t>
              </a:r>
              <a:r>
                <a:rPr lang="es-MX" sz="1400" b="1" dirty="0" smtClean="0">
                  <a:solidFill>
                    <a:schemeClr val="tx2"/>
                  </a:solidFill>
                </a:rPr>
                <a:t> 637 065</a:t>
              </a:r>
              <a:r>
                <a:rPr lang="es-MX" sz="1400" dirty="0" smtClean="0">
                  <a:solidFill>
                    <a:schemeClr val="tx2"/>
                  </a:solidFill>
                </a:rPr>
                <a:t>  </a:t>
              </a:r>
              <a:r>
                <a:rPr lang="es-ES_tradnl" sz="1400" b="1" dirty="0" smtClean="0">
                  <a:solidFill>
                    <a:schemeClr val="tx2"/>
                  </a:solidFill>
                </a:rPr>
                <a:t>	0.6</a:t>
              </a:r>
              <a:endParaRPr lang="es-ES_tradnl" sz="1400" b="1" dirty="0">
                <a:solidFill>
                  <a:schemeClr val="tx2"/>
                </a:solidFill>
              </a:endParaRPr>
            </a:p>
          </p:txBody>
        </p:sp>
        <p:cxnSp>
          <p:nvCxnSpPr>
            <p:cNvPr id="272" name="271 Conector recto"/>
            <p:cNvCxnSpPr/>
            <p:nvPr/>
          </p:nvCxnSpPr>
          <p:spPr>
            <a:xfrm>
              <a:off x="2705725" y="4601980"/>
              <a:ext cx="1536491" cy="1588"/>
            </a:xfrm>
            <a:prstGeom prst="line">
              <a:avLst/>
            </a:prstGeom>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0"/>
                                        <p:tgtEl>
                                          <p:spTgt spid="4"/>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45"/>
                                        </p:tgtEl>
                                        <p:attrNameLst>
                                          <p:attrName>style.visibility</p:attrName>
                                        </p:attrNameLst>
                                      </p:cBhvr>
                                      <p:to>
                                        <p:strVal val="visible"/>
                                      </p:to>
                                    </p:set>
                                    <p:animEffect transition="in" filter="wipe(down)">
                                      <p:cBhvr>
                                        <p:cTn id="10" dur="5000"/>
                                        <p:tgtEl>
                                          <p:spTgt spid="745"/>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19"/>
                                        </p:tgtEl>
                                        <p:attrNameLst>
                                          <p:attrName>style.visibility</p:attrName>
                                        </p:attrNameLst>
                                      </p:cBhvr>
                                      <p:to>
                                        <p:strVal val="visible"/>
                                      </p:to>
                                    </p:set>
                                    <p:animEffect transition="in" filter="wipe(down)">
                                      <p:cBhvr>
                                        <p:cTn id="13" dur="5000"/>
                                        <p:tgtEl>
                                          <p:spTgt spid="819"/>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752"/>
                                        </p:tgtEl>
                                        <p:attrNameLst>
                                          <p:attrName>style.visibility</p:attrName>
                                        </p:attrNameLst>
                                      </p:cBhvr>
                                      <p:to>
                                        <p:strVal val="visible"/>
                                      </p:to>
                                    </p:set>
                                    <p:animEffect transition="in" filter="wipe(down)">
                                      <p:cBhvr>
                                        <p:cTn id="16" dur="5000"/>
                                        <p:tgtEl>
                                          <p:spTgt spid="752"/>
                                        </p:tgtEl>
                                      </p:cBhvr>
                                    </p:animEffect>
                                  </p:childTnLst>
                                </p:cTn>
                              </p:par>
                            </p:childTnLst>
                          </p:cTn>
                        </p:par>
                        <p:par>
                          <p:cTn id="17" fill="hold">
                            <p:stCondLst>
                              <p:cond delay="5000"/>
                            </p:stCondLst>
                            <p:childTnLst>
                              <p:par>
                                <p:cTn id="18" presetID="22" presetClass="entr" presetSubtype="4"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5" grpId="0" animBg="1"/>
      <p:bldP spid="752" grpId="0" animBg="1"/>
      <p:bldP spid="819"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Población por municipio</a:t>
            </a:r>
            <a:br>
              <a:rPr lang="es-MX" dirty="0" smtClean="0"/>
            </a:br>
            <a:r>
              <a:rPr lang="es-MX" dirty="0" smtClean="0"/>
              <a:t>o delegación</a:t>
            </a:r>
            <a:endParaRPr lang="es-ES" dirty="0" smtClean="0"/>
          </a:p>
        </p:txBody>
      </p:sp>
      <p:graphicFrame>
        <p:nvGraphicFramePr>
          <p:cNvPr id="5" name="1 Gráfico"/>
          <p:cNvGraphicFramePr/>
          <p:nvPr/>
        </p:nvGraphicFramePr>
        <p:xfrm>
          <a:off x="206477" y="1128836"/>
          <a:ext cx="8760541" cy="5222144"/>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graphicEl>
                                              <a:chart seriesIdx="0" categoryIdx="0" bldStep="ptInSeries"/>
                                            </p:graphicEl>
                                          </p:spTgt>
                                        </p:tgtEl>
                                        <p:attrNameLst>
                                          <p:attrName>style.visibility</p:attrName>
                                        </p:attrNameLst>
                                      </p:cBhvr>
                                      <p:to>
                                        <p:strVal val="visible"/>
                                      </p:to>
                                    </p:set>
                                    <p:animEffect transition="in" filter="wipe(left)">
                                      <p:cBhvr>
                                        <p:cTn id="7" dur="500"/>
                                        <p:tgtEl>
                                          <p:spTgt spid="5">
                                            <p:graphicEl>
                                              <a:chart seriesIdx="0" categoryIdx="0" bldStep="ptInSeries"/>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
                                            <p:graphicEl>
                                              <a:chart seriesIdx="0" categoryIdx="1" bldStep="ptInSeries"/>
                                            </p:graphicEl>
                                          </p:spTgt>
                                        </p:tgtEl>
                                        <p:attrNameLst>
                                          <p:attrName>style.visibility</p:attrName>
                                        </p:attrNameLst>
                                      </p:cBhvr>
                                      <p:to>
                                        <p:strVal val="visible"/>
                                      </p:to>
                                    </p:set>
                                    <p:animEffect transition="in" filter="wipe(left)">
                                      <p:cBhvr>
                                        <p:cTn id="11" dur="500"/>
                                        <p:tgtEl>
                                          <p:spTgt spid="5">
                                            <p:graphicEl>
                                              <a:chart seriesIdx="0" categoryIdx="1" bldStep="ptIn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
                                            <p:graphicEl>
                                              <a:chart seriesIdx="0" categoryIdx="2" bldStep="ptInSeries"/>
                                            </p:graphicEl>
                                          </p:spTgt>
                                        </p:tgtEl>
                                        <p:attrNameLst>
                                          <p:attrName>style.visibility</p:attrName>
                                        </p:attrNameLst>
                                      </p:cBhvr>
                                      <p:to>
                                        <p:strVal val="visible"/>
                                      </p:to>
                                    </p:set>
                                    <p:animEffect transition="in" filter="wipe(left)">
                                      <p:cBhvr>
                                        <p:cTn id="15" dur="500"/>
                                        <p:tgtEl>
                                          <p:spTgt spid="5">
                                            <p:graphicEl>
                                              <a:chart seriesIdx="0" categoryIdx="2" bldStep="ptInSeries"/>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5">
                                            <p:graphicEl>
                                              <a:chart seriesIdx="0" categoryIdx="3" bldStep="ptInSeries"/>
                                            </p:graphicEl>
                                          </p:spTgt>
                                        </p:tgtEl>
                                        <p:attrNameLst>
                                          <p:attrName>style.visibility</p:attrName>
                                        </p:attrNameLst>
                                      </p:cBhvr>
                                      <p:to>
                                        <p:strVal val="visible"/>
                                      </p:to>
                                    </p:set>
                                    <p:animEffect transition="in" filter="wipe(left)">
                                      <p:cBhvr>
                                        <p:cTn id="19" dur="500"/>
                                        <p:tgtEl>
                                          <p:spTgt spid="5">
                                            <p:graphicEl>
                                              <a:chart seriesIdx="0" categoryIdx="3" bldStep="ptIn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
                                            <p:graphicEl>
                                              <a:chart seriesIdx="0" categoryIdx="4" bldStep="ptInSeries"/>
                                            </p:graphicEl>
                                          </p:spTgt>
                                        </p:tgtEl>
                                        <p:attrNameLst>
                                          <p:attrName>style.visibility</p:attrName>
                                        </p:attrNameLst>
                                      </p:cBhvr>
                                      <p:to>
                                        <p:strVal val="visible"/>
                                      </p:to>
                                    </p:set>
                                    <p:animEffect transition="in" filter="wipe(left)">
                                      <p:cBhvr>
                                        <p:cTn id="23" dur="500"/>
                                        <p:tgtEl>
                                          <p:spTgt spid="5">
                                            <p:graphicEl>
                                              <a:chart seriesIdx="0" categoryIdx="4" bldStep="ptIn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5">
                                            <p:graphicEl>
                                              <a:chart seriesIdx="0" categoryIdx="5" bldStep="ptInSeries"/>
                                            </p:graphicEl>
                                          </p:spTgt>
                                        </p:tgtEl>
                                        <p:attrNameLst>
                                          <p:attrName>style.visibility</p:attrName>
                                        </p:attrNameLst>
                                      </p:cBhvr>
                                      <p:to>
                                        <p:strVal val="visible"/>
                                      </p:to>
                                    </p:set>
                                    <p:animEffect transition="in" filter="wipe(left)">
                                      <p:cBhvr>
                                        <p:cTn id="27" dur="500"/>
                                        <p:tgtEl>
                                          <p:spTgt spid="5">
                                            <p:graphicEl>
                                              <a:chart seriesIdx="0" categoryIdx="5" bldStep="ptInSeries"/>
                                            </p:graphicEl>
                                          </p:spTgt>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
                                            <p:graphicEl>
                                              <a:chart seriesIdx="0" categoryIdx="6" bldStep="ptInSeries"/>
                                            </p:graphicEl>
                                          </p:spTgt>
                                        </p:tgtEl>
                                        <p:attrNameLst>
                                          <p:attrName>style.visibility</p:attrName>
                                        </p:attrNameLst>
                                      </p:cBhvr>
                                      <p:to>
                                        <p:strVal val="visible"/>
                                      </p:to>
                                    </p:set>
                                    <p:animEffect transition="in" filter="wipe(left)">
                                      <p:cBhvr>
                                        <p:cTn id="31" dur="500"/>
                                        <p:tgtEl>
                                          <p:spTgt spid="5">
                                            <p:graphicEl>
                                              <a:chart seriesIdx="0" categoryIdx="6" bldStep="ptInSeries"/>
                                            </p:graphicEl>
                                          </p:spTgt>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5">
                                            <p:graphicEl>
                                              <a:chart seriesIdx="0" categoryIdx="7" bldStep="ptInSeries"/>
                                            </p:graphicEl>
                                          </p:spTgt>
                                        </p:tgtEl>
                                        <p:attrNameLst>
                                          <p:attrName>style.visibility</p:attrName>
                                        </p:attrNameLst>
                                      </p:cBhvr>
                                      <p:to>
                                        <p:strVal val="visible"/>
                                      </p:to>
                                    </p:set>
                                    <p:animEffect transition="in" filter="wipe(left)">
                                      <p:cBhvr>
                                        <p:cTn id="35" dur="500"/>
                                        <p:tgtEl>
                                          <p:spTgt spid="5">
                                            <p:graphicEl>
                                              <a:chart seriesIdx="0" categoryIdx="7" bldStep="ptInSeries"/>
                                            </p:graphicEl>
                                          </p:spTgt>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5">
                                            <p:graphicEl>
                                              <a:chart seriesIdx="0" categoryIdx="8" bldStep="ptInSeries"/>
                                            </p:graphicEl>
                                          </p:spTgt>
                                        </p:tgtEl>
                                        <p:attrNameLst>
                                          <p:attrName>style.visibility</p:attrName>
                                        </p:attrNameLst>
                                      </p:cBhvr>
                                      <p:to>
                                        <p:strVal val="visible"/>
                                      </p:to>
                                    </p:set>
                                    <p:animEffect transition="in" filter="wipe(left)">
                                      <p:cBhvr>
                                        <p:cTn id="39" dur="500"/>
                                        <p:tgtEl>
                                          <p:spTgt spid="5">
                                            <p:graphicEl>
                                              <a:chart seriesIdx="0" categoryIdx="8" bldStep="ptInSeries"/>
                                            </p:graphicEl>
                                          </p:spTgt>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5">
                                            <p:graphicEl>
                                              <a:chart seriesIdx="0" categoryIdx="9" bldStep="ptInSeries"/>
                                            </p:graphicEl>
                                          </p:spTgt>
                                        </p:tgtEl>
                                        <p:attrNameLst>
                                          <p:attrName>style.visibility</p:attrName>
                                        </p:attrNameLst>
                                      </p:cBhvr>
                                      <p:to>
                                        <p:strVal val="visible"/>
                                      </p:to>
                                    </p:set>
                                    <p:animEffect transition="in" filter="wipe(left)">
                                      <p:cBhvr>
                                        <p:cTn id="43" dur="500"/>
                                        <p:tgtEl>
                                          <p:spTgt spid="5">
                                            <p:graphicEl>
                                              <a:chart seriesIdx="0" categoryIdx="9" bldStep="ptInSeries"/>
                                            </p:graphicEl>
                                          </p:spTgt>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5">
                                            <p:graphicEl>
                                              <a:chart seriesIdx="0" categoryIdx="10" bldStep="ptInSeries"/>
                                            </p:graphicEl>
                                          </p:spTgt>
                                        </p:tgtEl>
                                        <p:attrNameLst>
                                          <p:attrName>style.visibility</p:attrName>
                                        </p:attrNameLst>
                                      </p:cBhvr>
                                      <p:to>
                                        <p:strVal val="visible"/>
                                      </p:to>
                                    </p:set>
                                    <p:animEffect transition="in" filter="wipe(left)">
                                      <p:cBhvr>
                                        <p:cTn id="47" dur="500"/>
                                        <p:tgtEl>
                                          <p:spTgt spid="5">
                                            <p:graphicEl>
                                              <a:chart seriesIdx="0" categoryIdx="10" bldStep="ptIn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El" animBg="0"/>
        </p:bldSub>
      </p:bldGraphic>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caballos.png"/>
          <p:cNvPicPr>
            <a:picLocks noChangeAspect="1"/>
          </p:cNvPicPr>
          <p:nvPr/>
        </p:nvPicPr>
        <p:blipFill>
          <a:blip r:embed="rId2" cstate="print"/>
          <a:stretch>
            <a:fillRect/>
          </a:stretch>
        </p:blipFill>
        <p:spPr>
          <a:xfrm>
            <a:off x="1207530" y="1812925"/>
            <a:ext cx="6729762" cy="4215345"/>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Población por municipio</a:t>
            </a:r>
            <a:br>
              <a:rPr lang="es-MX" dirty="0" smtClean="0"/>
            </a:br>
            <a:r>
              <a:rPr lang="es-MX" dirty="0" smtClean="0"/>
              <a:t>o delegación</a:t>
            </a:r>
            <a:endParaRPr lang="es-ES" dirty="0" smtClean="0"/>
          </a:p>
        </p:txBody>
      </p:sp>
      <p:sp>
        <p:nvSpPr>
          <p:cNvPr id="15363" name="2 Marcador de contenido"/>
          <p:cNvSpPr>
            <a:spLocks noGrp="1"/>
          </p:cNvSpPr>
          <p:nvPr>
            <p:ph idx="1"/>
          </p:nvPr>
        </p:nvSpPr>
        <p:spPr>
          <a:xfrm>
            <a:off x="411163" y="1773307"/>
            <a:ext cx="8382000" cy="4392613"/>
          </a:xfrm>
          <a:noFill/>
          <a:ln w="9525">
            <a:noFill/>
            <a:miter lim="800000"/>
            <a:headEnd/>
            <a:tailEnd/>
          </a:ln>
        </p:spPr>
        <p:txBody>
          <a:bodyPr vert="horz" wrap="square" lIns="91440" tIns="45720" rIns="91440" bIns="45720" numCol="1" anchor="t" anchorCtr="0" compatLnSpc="1">
            <a:prstTxWarp prst="textNoShape">
              <a:avLst/>
            </a:prstTxWarp>
          </a:bodyPr>
          <a:lstStyle/>
          <a:p>
            <a:r>
              <a:rPr lang="es-MX" sz="2400" b="1" dirty="0" smtClean="0">
                <a:solidFill>
                  <a:schemeClr val="tx2"/>
                </a:solidFill>
                <a:latin typeface="Arial" pitchFamily="34" charset="0"/>
                <a:cs typeface="Arial" pitchFamily="34" charset="0"/>
              </a:rPr>
              <a:t>Existen 128 municipios con menos de 1 000 habitantes</a:t>
            </a:r>
          </a:p>
          <a:p>
            <a:pPr>
              <a:spcBef>
                <a:spcPts val="0"/>
              </a:spcBef>
              <a:buNone/>
            </a:pPr>
            <a:r>
              <a:rPr lang="es-MX" sz="2400" b="1" dirty="0" smtClean="0">
                <a:solidFill>
                  <a:schemeClr val="tx2"/>
                </a:solidFill>
                <a:latin typeface="Arial" pitchFamily="34" charset="0"/>
                <a:cs typeface="Arial" pitchFamily="34" charset="0"/>
              </a:rPr>
              <a:t> </a:t>
            </a:r>
          </a:p>
          <a:p>
            <a:pPr>
              <a:spcBef>
                <a:spcPts val="0"/>
              </a:spcBef>
            </a:pPr>
            <a:r>
              <a:rPr lang="es-MX" sz="2400" b="1" dirty="0" smtClean="0">
                <a:solidFill>
                  <a:schemeClr val="tx2"/>
                </a:solidFill>
                <a:latin typeface="Arial" pitchFamily="34" charset="0"/>
                <a:cs typeface="Arial" pitchFamily="34" charset="0"/>
              </a:rPr>
              <a:t>En conjunto su población representa sólo 0.1% de la población total del país</a:t>
            </a:r>
          </a:p>
          <a:p>
            <a:endParaRPr lang="es-MX" sz="2400" b="1" dirty="0" smtClean="0">
              <a:solidFill>
                <a:schemeClr val="tx2"/>
              </a:solidFill>
              <a:latin typeface="Arial" pitchFamily="34" charset="0"/>
              <a:cs typeface="Arial" pitchFamily="34" charset="0"/>
            </a:endParaRPr>
          </a:p>
          <a:p>
            <a:r>
              <a:rPr lang="es-MX" sz="2400" b="1" dirty="0" smtClean="0">
                <a:solidFill>
                  <a:schemeClr val="tx2"/>
                </a:solidFill>
                <a:latin typeface="Arial" pitchFamily="34" charset="0"/>
                <a:cs typeface="Arial" pitchFamily="34" charset="0"/>
              </a:rPr>
              <a:t>110 pertenecen al estado de Oaxaca</a:t>
            </a:r>
          </a:p>
          <a:p>
            <a:endParaRPr lang="es-MX" sz="2400" b="1" dirty="0" smtClean="0">
              <a:solidFill>
                <a:schemeClr val="tx2"/>
              </a:solidFill>
              <a:latin typeface="Arial" pitchFamily="34" charset="0"/>
              <a:cs typeface="Arial" pitchFamily="34" charset="0"/>
            </a:endParaRPr>
          </a:p>
          <a:p>
            <a:r>
              <a:rPr lang="es-MX" sz="2400" b="1" dirty="0" smtClean="0">
                <a:solidFill>
                  <a:schemeClr val="tx2"/>
                </a:solidFill>
                <a:latin typeface="Arial" pitchFamily="34" charset="0"/>
                <a:cs typeface="Arial" pitchFamily="34" charset="0"/>
              </a:rPr>
              <a:t>Santa Magdalena </a:t>
            </a:r>
            <a:r>
              <a:rPr lang="es-MX" sz="2400" b="1" dirty="0" err="1" smtClean="0">
                <a:solidFill>
                  <a:schemeClr val="tx2"/>
                </a:solidFill>
                <a:latin typeface="Arial" pitchFamily="34" charset="0"/>
                <a:cs typeface="Arial" pitchFamily="34" charset="0"/>
              </a:rPr>
              <a:t>Jicotlán</a:t>
            </a:r>
            <a:r>
              <a:rPr lang="es-MX" sz="2400" b="1" dirty="0" smtClean="0">
                <a:solidFill>
                  <a:schemeClr val="tx2"/>
                </a:solidFill>
                <a:latin typeface="Arial" pitchFamily="34" charset="0"/>
                <a:cs typeface="Arial" pitchFamily="34" charset="0"/>
              </a:rPr>
              <a:t>, </a:t>
            </a:r>
            <a:r>
              <a:rPr lang="es-MX" sz="2400" b="1" dirty="0" err="1" smtClean="0">
                <a:solidFill>
                  <a:schemeClr val="tx2"/>
                </a:solidFill>
                <a:latin typeface="Arial" pitchFamily="34" charset="0"/>
                <a:cs typeface="Arial" pitchFamily="34" charset="0"/>
              </a:rPr>
              <a:t>Oax</a:t>
            </a:r>
            <a:r>
              <a:rPr lang="es-MX" sz="2400" b="1" dirty="0" smtClean="0">
                <a:solidFill>
                  <a:schemeClr val="tx2"/>
                </a:solidFill>
                <a:latin typeface="Arial" pitchFamily="34" charset="0"/>
                <a:cs typeface="Arial" pitchFamily="34" charset="0"/>
              </a:rPr>
              <a:t>., municipio con menos de 100 habitantes</a:t>
            </a:r>
            <a:endParaRPr lang="es-MX" sz="2400" b="1" dirty="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1000"/>
                                        <p:tgtEl>
                                          <p:spTgt spid="15363">
                                            <p:txEl>
                                              <p:pRg st="0" end="0"/>
                                            </p:txEl>
                                          </p:spTgt>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5363">
                                            <p:txEl>
                                              <p:pRg st="1" end="1"/>
                                            </p:txEl>
                                          </p:spTgt>
                                        </p:tgtEl>
                                        <p:attrNameLst>
                                          <p:attrName>style.visibility</p:attrName>
                                        </p:attrNameLst>
                                      </p:cBhvr>
                                      <p:to>
                                        <p:strVal val="visible"/>
                                      </p:to>
                                    </p:set>
                                    <p:animEffect transition="in" filter="wipe(up)">
                                      <p:cBhvr>
                                        <p:cTn id="11" dur="1000"/>
                                        <p:tgtEl>
                                          <p:spTgt spid="15363">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5363">
                                            <p:txEl>
                                              <p:pRg st="2" end="2"/>
                                            </p:txEl>
                                          </p:spTgt>
                                        </p:tgtEl>
                                        <p:attrNameLst>
                                          <p:attrName>style.visibility</p:attrName>
                                        </p:attrNameLst>
                                      </p:cBhvr>
                                      <p:to>
                                        <p:strVal val="visible"/>
                                      </p:to>
                                    </p:set>
                                    <p:animEffect transition="in" filter="wipe(up)">
                                      <p:cBhvr>
                                        <p:cTn id="16" dur="1000"/>
                                        <p:tgtEl>
                                          <p:spTgt spid="1536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363">
                                            <p:txEl>
                                              <p:pRg st="4" end="4"/>
                                            </p:txEl>
                                          </p:spTgt>
                                        </p:tgtEl>
                                        <p:attrNameLst>
                                          <p:attrName>style.visibility</p:attrName>
                                        </p:attrNameLst>
                                      </p:cBhvr>
                                      <p:to>
                                        <p:strVal val="visible"/>
                                      </p:to>
                                    </p:set>
                                    <p:animEffect transition="in" filter="wipe(up)">
                                      <p:cBhvr>
                                        <p:cTn id="21" dur="1000"/>
                                        <p:tgtEl>
                                          <p:spTgt spid="1536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15363">
                                            <p:txEl>
                                              <p:pRg st="6" end="6"/>
                                            </p:txEl>
                                          </p:spTgt>
                                        </p:tgtEl>
                                        <p:attrNameLst>
                                          <p:attrName>style.visibility</p:attrName>
                                        </p:attrNameLst>
                                      </p:cBhvr>
                                      <p:to>
                                        <p:strVal val="visible"/>
                                      </p:to>
                                    </p:set>
                                    <p:animEffect transition="in" filter="wipe(up)">
                                      <p:cBhvr>
                                        <p:cTn id="26" dur="1000"/>
                                        <p:tgtEl>
                                          <p:spTgt spid="1536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3 Título"/>
          <p:cNvSpPr>
            <a:spLocks noGrp="1"/>
          </p:cNvSpPr>
          <p:nvPr>
            <p:ph type="ctrTitle"/>
          </p:nvPr>
        </p:nvSpPr>
        <p:spPr>
          <a:xfrm>
            <a:off x="411163" y="2359377"/>
            <a:ext cx="8382000" cy="3136547"/>
          </a:xfrm>
        </p:spPr>
        <p:txBody>
          <a:bodyPr>
            <a:noAutofit/>
            <a:scene3d>
              <a:camera prst="orthographicFront"/>
              <a:lightRig rig="brightRoom" dir="t"/>
            </a:scene3d>
            <a:sp3d contourW="6350" prstMaterial="plastic">
              <a:bevelT w="20320" h="20320" prst="angle"/>
              <a:contourClr>
                <a:schemeClr val="accent1">
                  <a:tint val="100000"/>
                  <a:shade val="100000"/>
                  <a:hueMod val="100000"/>
                  <a:satMod val="100000"/>
                </a:schemeClr>
              </a:contourClr>
            </a:sp3d>
          </a:bodyPr>
          <a:lstStyle/>
          <a:p>
            <a:pPr>
              <a:spcBef>
                <a:spcPts val="3000"/>
              </a:spcBef>
              <a:defRPr/>
            </a:pPr>
            <a: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t>Informe</a:t>
            </a:r>
            <a:b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br>
            <a: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t>del levantamiento</a:t>
            </a:r>
            <a:b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br>
            <a:r>
              <a:rPr lang="es-MX" cap="all" dirty="0" smtClean="0">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rPr>
              <a:t>y la captura</a:t>
            </a:r>
            <a:endParaRPr cap="all">
              <a:ln/>
              <a:solidFill>
                <a:schemeClr val="accent5">
                  <a:lumMod val="50000"/>
                </a:schemeClr>
              </a:solidFill>
              <a:effectLst>
                <a:outerShdw blurRad="38100" dist="38100" dir="2700000" algn="tl">
                  <a:srgbClr val="000000">
                    <a:alpha val="43137"/>
                  </a:srgbClr>
                </a:outerShdw>
                <a:reflection blurRad="10000" stA="55000" endPos="48000" dist="500" dir="5400000" sy="-100000" algn="bl" rotWithShape="0"/>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Zonas metropolitanas</a:t>
            </a:r>
            <a:endParaRPr lang="es-ES" dirty="0" smtClean="0"/>
          </a:p>
        </p:txBody>
      </p:sp>
      <p:sp>
        <p:nvSpPr>
          <p:cNvPr id="293" name="Text Box 5"/>
          <p:cNvSpPr txBox="1">
            <a:spLocks noChangeArrowheads="1"/>
          </p:cNvSpPr>
          <p:nvPr/>
        </p:nvSpPr>
        <p:spPr bwMode="auto">
          <a:xfrm>
            <a:off x="411163" y="1428349"/>
            <a:ext cx="8382000" cy="830997"/>
          </a:xfrm>
          <a:prstGeom prst="rect">
            <a:avLst/>
          </a:prstGeom>
          <a:noFill/>
          <a:ln w="9525">
            <a:noFill/>
            <a:miter lim="800000"/>
            <a:headEnd/>
            <a:tailEnd/>
          </a:ln>
          <a:effectLst/>
        </p:spPr>
        <p:txBody>
          <a:bodyPr wrap="square">
            <a:spAutoFit/>
          </a:bodyPr>
          <a:lstStyle/>
          <a:p>
            <a:r>
              <a:rPr lang="es-MX" sz="2400" b="1" dirty="0" smtClean="0">
                <a:solidFill>
                  <a:schemeClr val="tx2"/>
                </a:solidFill>
              </a:rPr>
              <a:t>Las 56 zonas metropolitanas suman 62.6 millones</a:t>
            </a:r>
            <a:br>
              <a:rPr lang="es-MX" sz="2400" b="1" dirty="0" smtClean="0">
                <a:solidFill>
                  <a:schemeClr val="tx2"/>
                </a:solidFill>
              </a:rPr>
            </a:br>
            <a:r>
              <a:rPr lang="es-MX" sz="2400" b="1" dirty="0" smtClean="0">
                <a:solidFill>
                  <a:schemeClr val="tx2"/>
                </a:solidFill>
              </a:rPr>
              <a:t>de habitantes, es decir, 55.8% del total nacional.</a:t>
            </a:r>
            <a:endParaRPr lang="es-MX" sz="2400" b="1" dirty="0">
              <a:solidFill>
                <a:schemeClr val="tx2"/>
              </a:solidFill>
            </a:endParaRPr>
          </a:p>
        </p:txBody>
      </p:sp>
      <p:pic>
        <p:nvPicPr>
          <p:cNvPr id="295" name="294 Imagen" descr="zm.png"/>
          <p:cNvPicPr>
            <a:picLocks noChangeAspect="1"/>
          </p:cNvPicPr>
          <p:nvPr/>
        </p:nvPicPr>
        <p:blipFill>
          <a:blip r:embed="rId2" cstate="print"/>
          <a:stretch>
            <a:fillRect/>
          </a:stretch>
        </p:blipFill>
        <p:spPr>
          <a:xfrm>
            <a:off x="1351721" y="1825835"/>
            <a:ext cx="6265629" cy="484162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95"/>
                                        </p:tgtEl>
                                        <p:attrNameLst>
                                          <p:attrName>style.visibility</p:attrName>
                                        </p:attrNameLst>
                                      </p:cBhvr>
                                      <p:to>
                                        <p:strVal val="visible"/>
                                      </p:to>
                                    </p:set>
                                    <p:animEffect transition="in" filter="fade">
                                      <p:cBhvr>
                                        <p:cTn id="7" dur="1000"/>
                                        <p:tgtEl>
                                          <p:spTgt spid="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7 Imagen" descr="zmselec.png"/>
          <p:cNvPicPr>
            <a:picLocks noChangeAspect="1"/>
          </p:cNvPicPr>
          <p:nvPr/>
        </p:nvPicPr>
        <p:blipFill>
          <a:blip r:embed="rId2" cstate="print"/>
          <a:stretch>
            <a:fillRect/>
          </a:stretch>
        </p:blipFill>
        <p:spPr>
          <a:xfrm>
            <a:off x="1348642" y="1820849"/>
            <a:ext cx="6284610" cy="4856289"/>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Zonas metropolitanas</a:t>
            </a:r>
            <a:endParaRPr lang="es-ES" dirty="0" smtClean="0"/>
          </a:p>
        </p:txBody>
      </p:sp>
      <p:sp>
        <p:nvSpPr>
          <p:cNvPr id="7" name="Text Box 6"/>
          <p:cNvSpPr txBox="1">
            <a:spLocks noChangeArrowheads="1"/>
          </p:cNvSpPr>
          <p:nvPr/>
        </p:nvSpPr>
        <p:spPr bwMode="auto">
          <a:xfrm>
            <a:off x="300670" y="4651050"/>
            <a:ext cx="2919960" cy="1569660"/>
          </a:xfrm>
          <a:prstGeom prst="rect">
            <a:avLst/>
          </a:prstGeom>
          <a:noFill/>
          <a:ln w="9525">
            <a:noFill/>
            <a:miter lim="800000"/>
            <a:headEnd/>
            <a:tailEnd/>
          </a:ln>
          <a:effectLst/>
        </p:spPr>
        <p:txBody>
          <a:bodyPr wrap="square">
            <a:spAutoFit/>
          </a:bodyPr>
          <a:lstStyle/>
          <a:p>
            <a:pPr defTabSz="796925" eaLnBrk="0" hangingPunct="0"/>
            <a:r>
              <a:rPr lang="es-ES_tradnl" sz="1600" b="1" dirty="0" smtClean="0">
                <a:solidFill>
                  <a:schemeClr val="tx2"/>
                </a:solidFill>
              </a:rPr>
              <a:t>Millones de habitantes</a:t>
            </a:r>
            <a:endParaRPr lang="es-ES_tradnl" sz="1600" dirty="0" smtClean="0">
              <a:solidFill>
                <a:schemeClr val="tx2"/>
              </a:solidFill>
            </a:endParaRPr>
          </a:p>
          <a:p>
            <a:pPr defTabSz="796925" eaLnBrk="0" hangingPunct="0"/>
            <a:endParaRPr lang="es-ES_tradnl" sz="1600" b="1" dirty="0" smtClean="0">
              <a:solidFill>
                <a:schemeClr val="tx2"/>
              </a:solidFill>
            </a:endParaRPr>
          </a:p>
          <a:p>
            <a:pPr defTabSz="796925" eaLnBrk="0" hangingPunct="0"/>
            <a:r>
              <a:rPr lang="es-ES_tradnl" sz="1600" b="1" dirty="0" smtClean="0">
                <a:solidFill>
                  <a:schemeClr val="tx2"/>
                </a:solidFill>
              </a:rPr>
              <a:t>Valle de México</a:t>
            </a:r>
            <a:r>
              <a:rPr lang="es-ES_tradnl" sz="1600" b="1" dirty="0">
                <a:solidFill>
                  <a:schemeClr val="tx2"/>
                </a:solidFill>
              </a:rPr>
              <a:t>	    </a:t>
            </a:r>
            <a:r>
              <a:rPr lang="es-ES_tradnl" sz="1600" b="1" dirty="0" smtClean="0">
                <a:solidFill>
                  <a:schemeClr val="tx2"/>
                </a:solidFill>
              </a:rPr>
              <a:t>20.1</a:t>
            </a:r>
            <a:endParaRPr lang="es-ES_tradnl" sz="1600" b="1" dirty="0">
              <a:solidFill>
                <a:schemeClr val="tx2"/>
              </a:solidFill>
            </a:endParaRPr>
          </a:p>
          <a:p>
            <a:pPr defTabSz="796925" eaLnBrk="0" hangingPunct="0"/>
            <a:r>
              <a:rPr lang="es-ES_tradnl" sz="1600" b="1" dirty="0">
                <a:solidFill>
                  <a:schemeClr val="tx2"/>
                </a:solidFill>
              </a:rPr>
              <a:t>Guadalajara	      </a:t>
            </a:r>
            <a:r>
              <a:rPr lang="es-ES_tradnl" sz="1600" b="1" dirty="0" smtClean="0">
                <a:solidFill>
                  <a:schemeClr val="tx2"/>
                </a:solidFill>
              </a:rPr>
              <a:t>4.4</a:t>
            </a:r>
            <a:endParaRPr lang="es-ES_tradnl" sz="1600" b="1" dirty="0">
              <a:solidFill>
                <a:schemeClr val="tx2"/>
              </a:solidFill>
            </a:endParaRPr>
          </a:p>
          <a:p>
            <a:pPr defTabSz="796925" eaLnBrk="0" hangingPunct="0"/>
            <a:r>
              <a:rPr lang="es-ES_tradnl" sz="1600" b="1" dirty="0">
                <a:solidFill>
                  <a:schemeClr val="tx2"/>
                </a:solidFill>
              </a:rPr>
              <a:t>Monterrey  	      </a:t>
            </a:r>
            <a:r>
              <a:rPr lang="es-ES_tradnl" sz="1600" b="1" dirty="0" smtClean="0">
                <a:solidFill>
                  <a:schemeClr val="tx2"/>
                </a:solidFill>
              </a:rPr>
              <a:t>4.1</a:t>
            </a:r>
            <a:endParaRPr lang="es-ES_tradnl" sz="1600" b="1" dirty="0">
              <a:solidFill>
                <a:schemeClr val="tx2"/>
              </a:solidFill>
            </a:endParaRPr>
          </a:p>
          <a:p>
            <a:pPr defTabSz="796925" eaLnBrk="0" hangingPunct="0"/>
            <a:r>
              <a:rPr lang="es-ES_tradnl" sz="1600" b="1" dirty="0">
                <a:solidFill>
                  <a:schemeClr val="tx2"/>
                </a:solidFill>
              </a:rPr>
              <a:t>Puebla - Tlaxcala     </a:t>
            </a:r>
            <a:r>
              <a:rPr lang="es-ES_tradnl" sz="1600" b="1" dirty="0" smtClean="0">
                <a:solidFill>
                  <a:schemeClr val="tx2"/>
                </a:solidFill>
              </a:rPr>
              <a:t>2.7</a:t>
            </a:r>
            <a:endParaRPr lang="es-ES_tradnl" sz="1600" b="1" dirty="0">
              <a:solidFill>
                <a:schemeClr val="tx2"/>
              </a:solidFill>
            </a:endParaRPr>
          </a:p>
        </p:txBody>
      </p:sp>
      <p:grpSp>
        <p:nvGrpSpPr>
          <p:cNvPr id="2" name="263 Grupo"/>
          <p:cNvGrpSpPr/>
          <p:nvPr/>
        </p:nvGrpSpPr>
        <p:grpSpPr>
          <a:xfrm>
            <a:off x="310841" y="1582092"/>
            <a:ext cx="8297826" cy="461665"/>
            <a:chOff x="310841" y="1325619"/>
            <a:chExt cx="8297826" cy="461665"/>
          </a:xfrm>
        </p:grpSpPr>
        <p:sp>
          <p:nvSpPr>
            <p:cNvPr id="6" name="Text Box 5"/>
            <p:cNvSpPr txBox="1">
              <a:spLocks noChangeArrowheads="1"/>
            </p:cNvSpPr>
            <p:nvPr/>
          </p:nvSpPr>
          <p:spPr bwMode="auto">
            <a:xfrm>
              <a:off x="535333" y="1325619"/>
              <a:ext cx="8073334" cy="461665"/>
            </a:xfrm>
            <a:prstGeom prst="rect">
              <a:avLst/>
            </a:prstGeom>
            <a:noFill/>
            <a:ln w="9525">
              <a:noFill/>
              <a:miter lim="800000"/>
              <a:headEnd/>
              <a:tailEnd/>
            </a:ln>
            <a:effectLst/>
          </p:spPr>
          <p:txBody>
            <a:bodyPr wrap="square">
              <a:spAutoFit/>
            </a:bodyPr>
            <a:lstStyle/>
            <a:p>
              <a:pPr eaLnBrk="0" hangingPunct="0"/>
              <a:r>
                <a:rPr lang="es-ES_tradnl" sz="2400" b="1" dirty="0">
                  <a:solidFill>
                    <a:schemeClr val="tx2"/>
                  </a:solidFill>
                </a:rPr>
                <a:t>Representan </a:t>
              </a:r>
              <a:r>
                <a:rPr lang="es-ES_tradnl" sz="2400" b="1" dirty="0" smtClean="0">
                  <a:solidFill>
                    <a:schemeClr val="tx2"/>
                  </a:solidFill>
                </a:rPr>
                <a:t>27.9% de </a:t>
              </a:r>
              <a:r>
                <a:rPr lang="es-ES_tradnl" sz="2400" b="1" dirty="0">
                  <a:solidFill>
                    <a:schemeClr val="tx2"/>
                  </a:solidFill>
                </a:rPr>
                <a:t>la población del país.</a:t>
              </a:r>
              <a:endParaRPr lang="es-ES_tradnl" sz="2400" dirty="0">
                <a:solidFill>
                  <a:schemeClr val="tx2"/>
                </a:solidFill>
              </a:endParaRPr>
            </a:p>
          </p:txBody>
        </p:sp>
        <p:sp>
          <p:nvSpPr>
            <p:cNvPr id="292" name="Oval 261"/>
            <p:cNvSpPr>
              <a:spLocks noChangeArrowheads="1"/>
            </p:cNvSpPr>
            <p:nvPr/>
          </p:nvSpPr>
          <p:spPr bwMode="auto">
            <a:xfrm>
              <a:off x="310841" y="1473215"/>
              <a:ext cx="190500" cy="190500"/>
            </a:xfrm>
            <a:prstGeom prst="ellipse">
              <a:avLst/>
            </a:prstGeom>
            <a:solidFill>
              <a:srgbClr val="8E0000"/>
            </a:solidFill>
            <a:ln w="9525">
              <a:noFill/>
              <a:round/>
              <a:headEnd/>
              <a:tailEnd/>
            </a:ln>
            <a:effectLst/>
            <a:scene3d>
              <a:camera prst="orthographicFront">
                <a:rot lat="0" lon="0" rev="0"/>
              </a:camera>
              <a:lightRig rig="contrasting" dir="t">
                <a:rot lat="0" lon="0" rev="1500000"/>
              </a:lightRig>
            </a:scene3d>
            <a:sp3d prstMaterial="metal">
              <a:bevelT w="88900" h="88900"/>
            </a:sp3d>
          </p:spPr>
          <p:txBody>
            <a:bodyPr wrap="none" anchor="ctr">
              <a:spAutoFit/>
            </a:bodyPr>
            <a:lstStyle/>
            <a:p>
              <a:endParaRPr lang="es-MX"/>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xfrm>
            <a:off x="2624446" y="372795"/>
            <a:ext cx="6519553" cy="1254124"/>
          </a:xfrm>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Zona metropolitana del Valle</a:t>
            </a:r>
            <a:br>
              <a:rPr lang="es-ES" dirty="0" smtClean="0"/>
            </a:br>
            <a:r>
              <a:rPr lang="es-ES" dirty="0" smtClean="0"/>
              <a:t>de México, en el contexto internacional</a:t>
            </a:r>
          </a:p>
        </p:txBody>
      </p:sp>
      <p:grpSp>
        <p:nvGrpSpPr>
          <p:cNvPr id="12" name="11 Grupo"/>
          <p:cNvGrpSpPr/>
          <p:nvPr/>
        </p:nvGrpSpPr>
        <p:grpSpPr>
          <a:xfrm>
            <a:off x="993009" y="1520668"/>
            <a:ext cx="7154807" cy="4620301"/>
            <a:chOff x="1083200" y="1292068"/>
            <a:chExt cx="7154807" cy="4620301"/>
          </a:xfrm>
        </p:grpSpPr>
        <p:graphicFrame>
          <p:nvGraphicFramePr>
            <p:cNvPr id="10" name="9 Gráfico"/>
            <p:cNvGraphicFramePr/>
            <p:nvPr/>
          </p:nvGraphicFramePr>
          <p:xfrm>
            <a:off x="1307555" y="1292068"/>
            <a:ext cx="6930452" cy="4620301"/>
          </p:xfrm>
          <a:graphic>
            <a:graphicData uri="http://schemas.openxmlformats.org/drawingml/2006/chart">
              <c:chart xmlns:c="http://schemas.openxmlformats.org/drawingml/2006/chart" xmlns:r="http://schemas.openxmlformats.org/officeDocument/2006/relationships" r:id="rId2"/>
            </a:graphicData>
          </a:graphic>
        </p:graphicFrame>
        <p:sp>
          <p:nvSpPr>
            <p:cNvPr id="11" name="10 CuadroTexto"/>
            <p:cNvSpPr txBox="1"/>
            <p:nvPr/>
          </p:nvSpPr>
          <p:spPr>
            <a:xfrm rot="16200000">
              <a:off x="-534831" y="3366519"/>
              <a:ext cx="3513062" cy="276999"/>
            </a:xfrm>
            <a:prstGeom prst="rect">
              <a:avLst/>
            </a:prstGeom>
            <a:noFill/>
          </p:spPr>
          <p:txBody>
            <a:bodyPr wrap="square" rtlCol="0">
              <a:spAutoFit/>
            </a:bodyPr>
            <a:lstStyle/>
            <a:p>
              <a:pPr algn="ctr"/>
              <a:r>
                <a:rPr lang="es-MX" sz="1200" b="1" dirty="0" smtClean="0">
                  <a:solidFill>
                    <a:schemeClr val="tx2"/>
                  </a:solidFill>
                </a:rPr>
                <a:t>Millones de habitantes</a:t>
              </a:r>
              <a:endParaRPr lang="es-MX" sz="1200" b="1" dirty="0">
                <a:solidFill>
                  <a:schemeClr val="tx2"/>
                </a:solidFill>
              </a:endParaRPr>
            </a:p>
          </p:txBody>
        </p:sp>
      </p:grpSp>
      <p:sp>
        <p:nvSpPr>
          <p:cNvPr id="6" name="5 Rectángulo"/>
          <p:cNvSpPr/>
          <p:nvPr/>
        </p:nvSpPr>
        <p:spPr>
          <a:xfrm>
            <a:off x="411163" y="6035031"/>
            <a:ext cx="8382000" cy="246221"/>
          </a:xfrm>
          <a:prstGeom prst="rect">
            <a:avLst/>
          </a:prstGeom>
        </p:spPr>
        <p:txBody>
          <a:bodyPr wrap="square">
            <a:spAutoFit/>
          </a:bodyPr>
          <a:lstStyle/>
          <a:p>
            <a:r>
              <a:rPr lang="en-US" sz="1000" dirty="0" smtClean="0">
                <a:solidFill>
                  <a:schemeClr val="tx2"/>
                </a:solidFill>
              </a:rPr>
              <a:t>World Population Prospects: The 2008 Revision and World Urbanization prospects: The 2009 revision</a:t>
            </a:r>
            <a:endParaRPr lang="es-MX" sz="10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2000"/>
                                        <p:tgtEl>
                                          <p:spTgt spid="12"/>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sz="2400" dirty="0" smtClean="0"/>
              <a:t>Estratificación de las entidades federativas según densidad de población</a:t>
            </a:r>
          </a:p>
        </p:txBody>
      </p:sp>
      <p:grpSp>
        <p:nvGrpSpPr>
          <p:cNvPr id="260" name="259 Grupo"/>
          <p:cNvGrpSpPr/>
          <p:nvPr/>
        </p:nvGrpSpPr>
        <p:grpSpPr>
          <a:xfrm>
            <a:off x="1026826" y="1977817"/>
            <a:ext cx="6113575" cy="4174325"/>
            <a:chOff x="893928" y="1350888"/>
            <a:chExt cx="7130893" cy="4868946"/>
          </a:xfrm>
        </p:grpSpPr>
        <p:grpSp>
          <p:nvGrpSpPr>
            <p:cNvPr id="2" name="Group 5"/>
            <p:cNvGrpSpPr>
              <a:grpSpLocks/>
            </p:cNvGrpSpPr>
            <p:nvPr/>
          </p:nvGrpSpPr>
          <p:grpSpPr bwMode="auto">
            <a:xfrm>
              <a:off x="950428" y="1449763"/>
              <a:ext cx="7074393" cy="4770071"/>
              <a:chOff x="1804" y="1311"/>
              <a:chExt cx="3506" cy="2364"/>
            </a:xfrm>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3" name="Group 88"/>
            <p:cNvGrpSpPr>
              <a:grpSpLocks/>
            </p:cNvGrpSpPr>
            <p:nvPr/>
          </p:nvGrpSpPr>
          <p:grpSpPr bwMode="auto">
            <a:xfrm>
              <a:off x="897966" y="1350892"/>
              <a:ext cx="7074393" cy="4770071"/>
              <a:chOff x="1804" y="1311"/>
              <a:chExt cx="3506" cy="2364"/>
            </a:xfrm>
          </p:grpSpPr>
          <p:sp>
            <p:nvSpPr>
              <p:cNvPr id="663"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3"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5"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3"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7"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8"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6"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8"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9"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80"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1"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82"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3"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4"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5"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6"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7"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8"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9"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0"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1"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2"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3"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94"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5"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6"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7"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8"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9"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0"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1"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2"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3"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4"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5"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6"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7"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8"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9"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0"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1"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2"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3"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4"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5"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6"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7"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718"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9"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0"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1"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2"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723"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4"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5"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6"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7"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8"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9"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0"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1"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2"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3"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4"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3"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735"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6"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7"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8"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9"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0"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1"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2"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3"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743"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4"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3"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745" name="Freeform 171"/>
            <p:cNvSpPr>
              <a:spLocks/>
            </p:cNvSpPr>
            <p:nvPr/>
          </p:nvSpPr>
          <p:spPr bwMode="auto">
            <a:xfrm>
              <a:off x="1212739" y="2579724"/>
              <a:ext cx="1246997" cy="143667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6" name="Freeform 172"/>
            <p:cNvSpPr>
              <a:spLocks/>
            </p:cNvSpPr>
            <p:nvPr/>
          </p:nvSpPr>
          <p:spPr bwMode="auto">
            <a:xfrm>
              <a:off x="4919427" y="4910277"/>
              <a:ext cx="100890" cy="129139"/>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rgbClr val="C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solidFill>
                  <a:srgbClr val="EED4AE"/>
                </a:solidFill>
                <a:latin typeface="+mn-lt"/>
              </a:endParaRPr>
            </a:p>
          </p:txBody>
        </p:sp>
        <p:sp>
          <p:nvSpPr>
            <p:cNvPr id="747" name="Freeform 173"/>
            <p:cNvSpPr>
              <a:spLocks/>
            </p:cNvSpPr>
            <p:nvPr/>
          </p:nvSpPr>
          <p:spPr bwMode="auto">
            <a:xfrm>
              <a:off x="5066727" y="4859832"/>
              <a:ext cx="264330" cy="149317"/>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8" name="Freeform 174"/>
            <p:cNvSpPr>
              <a:spLocks/>
            </p:cNvSpPr>
            <p:nvPr/>
          </p:nvSpPr>
          <p:spPr bwMode="auto">
            <a:xfrm>
              <a:off x="4653078" y="4724640"/>
              <a:ext cx="443915" cy="486288"/>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9" name="Freeform 175"/>
            <p:cNvSpPr>
              <a:spLocks/>
            </p:cNvSpPr>
            <p:nvPr/>
          </p:nvSpPr>
          <p:spPr bwMode="auto">
            <a:xfrm>
              <a:off x="4881090" y="5027309"/>
              <a:ext cx="215903" cy="197744"/>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0" name="Freeform 176"/>
            <p:cNvSpPr>
              <a:spLocks/>
            </p:cNvSpPr>
            <p:nvPr/>
          </p:nvSpPr>
          <p:spPr bwMode="auto">
            <a:xfrm>
              <a:off x="4990050" y="4573305"/>
              <a:ext cx="562964" cy="75465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1" name="Freeform 177"/>
            <p:cNvSpPr>
              <a:spLocks/>
            </p:cNvSpPr>
            <p:nvPr/>
          </p:nvSpPr>
          <p:spPr bwMode="auto">
            <a:xfrm>
              <a:off x="7062324" y="4204049"/>
              <a:ext cx="718335" cy="530679"/>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2" name="Freeform 178"/>
            <p:cNvSpPr>
              <a:spLocks/>
            </p:cNvSpPr>
            <p:nvPr/>
          </p:nvSpPr>
          <p:spPr bwMode="auto">
            <a:xfrm>
              <a:off x="6612357" y="4460308"/>
              <a:ext cx="839402" cy="776851"/>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3" name="Freeform 179"/>
            <p:cNvSpPr>
              <a:spLocks/>
            </p:cNvSpPr>
            <p:nvPr/>
          </p:nvSpPr>
          <p:spPr bwMode="auto">
            <a:xfrm>
              <a:off x="6216869" y="5037398"/>
              <a:ext cx="792993" cy="385399"/>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4" name="Freeform 180"/>
            <p:cNvSpPr>
              <a:spLocks/>
            </p:cNvSpPr>
            <p:nvPr/>
          </p:nvSpPr>
          <p:spPr bwMode="auto">
            <a:xfrm>
              <a:off x="7346834" y="4173782"/>
              <a:ext cx="621481" cy="1016968"/>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5" name="Freeform 181"/>
            <p:cNvSpPr>
              <a:spLocks/>
            </p:cNvSpPr>
            <p:nvPr/>
          </p:nvSpPr>
          <p:spPr bwMode="auto">
            <a:xfrm>
              <a:off x="1995644" y="2432426"/>
              <a:ext cx="8071" cy="12107"/>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6" name="Freeform 182"/>
            <p:cNvSpPr>
              <a:spLocks/>
            </p:cNvSpPr>
            <p:nvPr/>
          </p:nvSpPr>
          <p:spPr bwMode="auto">
            <a:xfrm>
              <a:off x="2219618" y="2747202"/>
              <a:ext cx="12107" cy="14124"/>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2239796" y="2817824"/>
              <a:ext cx="26232" cy="46410"/>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8" name="Freeform 184"/>
            <p:cNvSpPr>
              <a:spLocks/>
            </p:cNvSpPr>
            <p:nvPr/>
          </p:nvSpPr>
          <p:spPr bwMode="auto">
            <a:xfrm>
              <a:off x="1632441" y="2944945"/>
              <a:ext cx="18160" cy="14124"/>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9" name="Freeform 185"/>
            <p:cNvSpPr>
              <a:spLocks/>
            </p:cNvSpPr>
            <p:nvPr/>
          </p:nvSpPr>
          <p:spPr bwMode="auto">
            <a:xfrm>
              <a:off x="1616298" y="2948981"/>
              <a:ext cx="34302" cy="32285"/>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0" name="Freeform 186"/>
            <p:cNvSpPr>
              <a:spLocks/>
            </p:cNvSpPr>
            <p:nvPr/>
          </p:nvSpPr>
          <p:spPr bwMode="auto">
            <a:xfrm>
              <a:off x="1650600" y="2983283"/>
              <a:ext cx="16142" cy="18161"/>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306843" y="3386842"/>
              <a:ext cx="201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2615106" y="3382806"/>
              <a:ext cx="42374" cy="24214"/>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294737" y="3419127"/>
              <a:ext cx="201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2772494" y="3491767"/>
              <a:ext cx="38339" cy="665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2736174" y="3479660"/>
              <a:ext cx="54481" cy="84747"/>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256399" y="3515981"/>
              <a:ext cx="22195" cy="115015"/>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232186" y="3859006"/>
              <a:ext cx="12107" cy="36320"/>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236221" y="3895326"/>
              <a:ext cx="6053" cy="20178"/>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244292" y="4089034"/>
              <a:ext cx="6053" cy="22196"/>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0" name="Freeform 196"/>
            <p:cNvSpPr>
              <a:spLocks/>
            </p:cNvSpPr>
            <p:nvPr/>
          </p:nvSpPr>
          <p:spPr bwMode="auto">
            <a:xfrm>
              <a:off x="7649503" y="4220191"/>
              <a:ext cx="76676" cy="20178"/>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685824" y="4236334"/>
              <a:ext cx="24214" cy="12107"/>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441670" y="4250458"/>
              <a:ext cx="12107" cy="8071"/>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062324" y="4643928"/>
              <a:ext cx="4036" cy="605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5607495" y="4795262"/>
              <a:ext cx="8071" cy="8071"/>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5" name="Line 201"/>
            <p:cNvSpPr>
              <a:spLocks noChangeShapeType="1"/>
            </p:cNvSpPr>
            <p:nvPr/>
          </p:nvSpPr>
          <p:spPr bwMode="auto">
            <a:xfrm flipH="1">
              <a:off x="7708019" y="4922384"/>
              <a:ext cx="4036" cy="0"/>
            </a:xfrm>
            <a:prstGeom prst="line">
              <a:avLst/>
            </a:prstGeom>
            <a:noFill/>
            <a:ln w="0">
              <a:solidFill>
                <a:schemeClr val="tx1"/>
              </a:solidFill>
              <a:round/>
              <a:headEnd/>
              <a:tailEnd/>
            </a:ln>
            <a:effectLst/>
          </p:spPr>
          <p:txBody>
            <a:bodyPr wrap="none" anchor="ctr"/>
            <a:lstStyle/>
            <a:p>
              <a:endParaRPr lang="es-MX"/>
            </a:p>
          </p:txBody>
        </p:sp>
        <p:sp>
          <p:nvSpPr>
            <p:cNvPr id="776" name="Freeform 202"/>
            <p:cNvSpPr>
              <a:spLocks/>
            </p:cNvSpPr>
            <p:nvPr/>
          </p:nvSpPr>
          <p:spPr bwMode="auto">
            <a:xfrm>
              <a:off x="7681788" y="4966775"/>
              <a:ext cx="10088" cy="22195"/>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7" name="Freeform 203"/>
            <p:cNvSpPr>
              <a:spLocks/>
            </p:cNvSpPr>
            <p:nvPr/>
          </p:nvSpPr>
          <p:spPr bwMode="auto">
            <a:xfrm>
              <a:off x="7703983" y="4988970"/>
              <a:ext cx="4036" cy="6054"/>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8" name="Freeform 204"/>
            <p:cNvSpPr>
              <a:spLocks/>
            </p:cNvSpPr>
            <p:nvPr/>
          </p:nvSpPr>
          <p:spPr bwMode="auto">
            <a:xfrm>
              <a:off x="6844403" y="5003096"/>
              <a:ext cx="10090" cy="10088"/>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9" name="Freeform 205"/>
            <p:cNvSpPr>
              <a:spLocks/>
            </p:cNvSpPr>
            <p:nvPr/>
          </p:nvSpPr>
          <p:spPr bwMode="auto">
            <a:xfrm>
              <a:off x="6769745" y="4990989"/>
              <a:ext cx="92819" cy="52463"/>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559894" y="5057575"/>
              <a:ext cx="8071" cy="10090"/>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5789097" y="5067665"/>
              <a:ext cx="10088" cy="10088"/>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2" name="Freeform 208"/>
            <p:cNvSpPr>
              <a:spLocks/>
            </p:cNvSpPr>
            <p:nvPr/>
          </p:nvSpPr>
          <p:spPr bwMode="auto">
            <a:xfrm>
              <a:off x="3686555" y="5057575"/>
              <a:ext cx="68605" cy="34303"/>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4705541" y="5568078"/>
              <a:ext cx="32285" cy="18160"/>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4822573" y="5614487"/>
              <a:ext cx="50445" cy="28249"/>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4977944" y="5658878"/>
              <a:ext cx="22195" cy="12107"/>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306843" y="5790035"/>
              <a:ext cx="8071" cy="605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366186" y="5786000"/>
              <a:ext cx="36320" cy="16142"/>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318950" y="5790035"/>
              <a:ext cx="10090" cy="10088"/>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343164" y="5804159"/>
              <a:ext cx="4036" cy="4036"/>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369396" y="5800124"/>
              <a:ext cx="14124" cy="10090"/>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5484409" y="5812231"/>
              <a:ext cx="12107" cy="4036"/>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406542" y="5822320"/>
              <a:ext cx="40356" cy="22195"/>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565947" y="5949441"/>
              <a:ext cx="18161" cy="18161"/>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586125" y="5971637"/>
              <a:ext cx="16142" cy="16142"/>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1390305" y="1560739"/>
              <a:ext cx="58515" cy="42373"/>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1392323" y="1599076"/>
              <a:ext cx="32285" cy="28249"/>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1347931" y="1637415"/>
              <a:ext cx="38339" cy="60534"/>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1057369" y="1895692"/>
              <a:ext cx="6054" cy="8071"/>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1111850" y="2085365"/>
              <a:ext cx="201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1111850" y="2085365"/>
              <a:ext cx="6053" cy="605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1" name="Freeform 227"/>
            <p:cNvSpPr>
              <a:spLocks/>
            </p:cNvSpPr>
            <p:nvPr/>
          </p:nvSpPr>
          <p:spPr bwMode="auto">
            <a:xfrm>
              <a:off x="1178436" y="2605956"/>
              <a:ext cx="18161" cy="16142"/>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2" name="Freeform 228"/>
            <p:cNvSpPr>
              <a:spLocks/>
            </p:cNvSpPr>
            <p:nvPr/>
          </p:nvSpPr>
          <p:spPr bwMode="auto">
            <a:xfrm>
              <a:off x="1462946" y="2616044"/>
              <a:ext cx="26231" cy="74659"/>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1892736" y="2295216"/>
              <a:ext cx="8071" cy="605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1892736" y="2301268"/>
              <a:ext cx="4036"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893928" y="1350888"/>
              <a:ext cx="883794" cy="127726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06" name="Freeform 232"/>
            <p:cNvSpPr>
              <a:spLocks/>
            </p:cNvSpPr>
            <p:nvPr/>
          </p:nvSpPr>
          <p:spPr bwMode="auto">
            <a:xfrm>
              <a:off x="1378199" y="1423529"/>
              <a:ext cx="1400349" cy="171512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07" name="Freeform 233"/>
            <p:cNvSpPr>
              <a:spLocks/>
            </p:cNvSpPr>
            <p:nvPr/>
          </p:nvSpPr>
          <p:spPr bwMode="auto">
            <a:xfrm>
              <a:off x="2629231" y="1738305"/>
              <a:ext cx="1335780" cy="157791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08" name="Freeform 234"/>
            <p:cNvSpPr>
              <a:spLocks/>
            </p:cNvSpPr>
            <p:nvPr/>
          </p:nvSpPr>
          <p:spPr bwMode="auto">
            <a:xfrm>
              <a:off x="2483950" y="2940910"/>
              <a:ext cx="946345" cy="121471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09" name="Freeform 235"/>
            <p:cNvSpPr>
              <a:spLocks/>
            </p:cNvSpPr>
            <p:nvPr/>
          </p:nvSpPr>
          <p:spPr bwMode="auto">
            <a:xfrm>
              <a:off x="3040861" y="3019603"/>
              <a:ext cx="1089609" cy="120865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0" name="Freeform 236"/>
            <p:cNvSpPr>
              <a:spLocks/>
            </p:cNvSpPr>
            <p:nvPr/>
          </p:nvSpPr>
          <p:spPr bwMode="auto">
            <a:xfrm>
              <a:off x="3781391" y="2254860"/>
              <a:ext cx="956434" cy="1382188"/>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1" name="Freeform 237"/>
            <p:cNvSpPr>
              <a:spLocks/>
            </p:cNvSpPr>
            <p:nvPr/>
          </p:nvSpPr>
          <p:spPr bwMode="auto">
            <a:xfrm>
              <a:off x="4421032" y="2791593"/>
              <a:ext cx="667889" cy="1190499"/>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2" name="Freeform 238"/>
            <p:cNvSpPr>
              <a:spLocks/>
            </p:cNvSpPr>
            <p:nvPr/>
          </p:nvSpPr>
          <p:spPr bwMode="auto">
            <a:xfrm>
              <a:off x="4683346" y="2813788"/>
              <a:ext cx="688067" cy="1396314"/>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3" name="Freeform 239"/>
            <p:cNvSpPr>
              <a:spLocks/>
            </p:cNvSpPr>
            <p:nvPr/>
          </p:nvSpPr>
          <p:spPr bwMode="auto">
            <a:xfrm>
              <a:off x="3680501" y="3473608"/>
              <a:ext cx="825278" cy="1065395"/>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4" name="Freeform 240"/>
            <p:cNvSpPr>
              <a:spLocks/>
            </p:cNvSpPr>
            <p:nvPr/>
          </p:nvSpPr>
          <p:spPr bwMode="auto">
            <a:xfrm>
              <a:off x="3317298" y="3988145"/>
              <a:ext cx="454004" cy="643677"/>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5" name="Freeform 241"/>
            <p:cNvSpPr>
              <a:spLocks/>
            </p:cNvSpPr>
            <p:nvPr/>
          </p:nvSpPr>
          <p:spPr bwMode="auto">
            <a:xfrm>
              <a:off x="3345547" y="4105177"/>
              <a:ext cx="1031094" cy="986702"/>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6" name="Freeform 242"/>
            <p:cNvSpPr>
              <a:spLocks/>
            </p:cNvSpPr>
            <p:nvPr/>
          </p:nvSpPr>
          <p:spPr bwMode="auto">
            <a:xfrm>
              <a:off x="4013438" y="4173782"/>
              <a:ext cx="266349" cy="20581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7" name="Freeform 243"/>
            <p:cNvSpPr>
              <a:spLocks/>
            </p:cNvSpPr>
            <p:nvPr/>
          </p:nvSpPr>
          <p:spPr bwMode="auto">
            <a:xfrm>
              <a:off x="4217235" y="4327134"/>
              <a:ext cx="593232" cy="484271"/>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8" name="Freeform 244"/>
            <p:cNvSpPr>
              <a:spLocks/>
            </p:cNvSpPr>
            <p:nvPr/>
          </p:nvSpPr>
          <p:spPr bwMode="auto">
            <a:xfrm>
              <a:off x="4156701" y="3624942"/>
              <a:ext cx="992755" cy="845456"/>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9" name="Freeform 245"/>
            <p:cNvSpPr>
              <a:spLocks/>
            </p:cNvSpPr>
            <p:nvPr/>
          </p:nvSpPr>
          <p:spPr bwMode="auto">
            <a:xfrm>
              <a:off x="3609879" y="4928437"/>
              <a:ext cx="270384" cy="211869"/>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0" name="Freeform 246"/>
            <p:cNvSpPr>
              <a:spLocks/>
            </p:cNvSpPr>
            <p:nvPr/>
          </p:nvSpPr>
          <p:spPr bwMode="auto">
            <a:xfrm>
              <a:off x="3809640" y="4704462"/>
              <a:ext cx="922133" cy="651747"/>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1" name="Freeform 247"/>
            <p:cNvSpPr>
              <a:spLocks/>
            </p:cNvSpPr>
            <p:nvPr/>
          </p:nvSpPr>
          <p:spPr bwMode="auto">
            <a:xfrm>
              <a:off x="4227324" y="5108021"/>
              <a:ext cx="1035128" cy="633587"/>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2" name="Freeform 248"/>
            <p:cNvSpPr>
              <a:spLocks/>
            </p:cNvSpPr>
            <p:nvPr/>
          </p:nvSpPr>
          <p:spPr bwMode="auto">
            <a:xfrm>
              <a:off x="5137349" y="5106003"/>
              <a:ext cx="1174356" cy="774833"/>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3" name="Freeform 249"/>
            <p:cNvSpPr>
              <a:spLocks/>
            </p:cNvSpPr>
            <p:nvPr/>
          </p:nvSpPr>
          <p:spPr bwMode="auto">
            <a:xfrm>
              <a:off x="6251171" y="5233124"/>
              <a:ext cx="950382" cy="887829"/>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4" name="Freeform 250"/>
            <p:cNvSpPr>
              <a:spLocks/>
            </p:cNvSpPr>
            <p:nvPr/>
          </p:nvSpPr>
          <p:spPr bwMode="auto">
            <a:xfrm>
              <a:off x="5048566" y="4153604"/>
              <a:ext cx="1313585" cy="131560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5" name="Freeform 251"/>
            <p:cNvSpPr>
              <a:spLocks/>
            </p:cNvSpPr>
            <p:nvPr/>
          </p:nvSpPr>
          <p:spPr bwMode="auto">
            <a:xfrm>
              <a:off x="4766075" y="4415917"/>
              <a:ext cx="496377" cy="474182"/>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6" name="Freeform 252"/>
            <p:cNvSpPr>
              <a:spLocks/>
            </p:cNvSpPr>
            <p:nvPr/>
          </p:nvSpPr>
          <p:spPr bwMode="auto">
            <a:xfrm>
              <a:off x="4594563" y="4365473"/>
              <a:ext cx="375310" cy="423737"/>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grpSp>
        <p:nvGrpSpPr>
          <p:cNvPr id="262" name="261 Grupo"/>
          <p:cNvGrpSpPr/>
          <p:nvPr/>
        </p:nvGrpSpPr>
        <p:grpSpPr>
          <a:xfrm>
            <a:off x="251521" y="4148138"/>
            <a:ext cx="2783780" cy="2200602"/>
            <a:chOff x="251521" y="4148138"/>
            <a:chExt cx="2783780" cy="2200602"/>
          </a:xfrm>
        </p:grpSpPr>
        <p:sp>
          <p:nvSpPr>
            <p:cNvPr id="268" name="Text Box 4"/>
            <p:cNvSpPr txBox="1">
              <a:spLocks noChangeArrowheads="1"/>
            </p:cNvSpPr>
            <p:nvPr/>
          </p:nvSpPr>
          <p:spPr bwMode="auto">
            <a:xfrm>
              <a:off x="251521" y="4148138"/>
              <a:ext cx="2783780" cy="2200602"/>
            </a:xfrm>
            <a:prstGeom prst="rect">
              <a:avLst/>
            </a:prstGeom>
            <a:noFill/>
            <a:ln w="9525">
              <a:noFill/>
              <a:miter lim="800000"/>
              <a:headEnd/>
              <a:tailEnd/>
            </a:ln>
            <a:effectLst/>
          </p:spPr>
          <p:txBody>
            <a:bodyPr wrap="square">
              <a:spAutoFit/>
            </a:bodyPr>
            <a:lstStyle/>
            <a:p>
              <a:pPr defTabSz="638175" eaLnBrk="0" hangingPunct="0"/>
              <a:r>
                <a:rPr lang="es-MX" b="1" dirty="0" smtClean="0">
                  <a:solidFill>
                    <a:schemeClr val="tx2"/>
                  </a:solidFill>
                </a:rPr>
                <a:t>Habitantes por Km</a:t>
              </a:r>
              <a:r>
                <a:rPr lang="es-MX" b="1" baseline="30000" dirty="0" smtClean="0">
                  <a:solidFill>
                    <a:schemeClr val="tx2"/>
                  </a:solidFill>
                </a:rPr>
                <a:t>2</a:t>
              </a:r>
            </a:p>
            <a:p>
              <a:pPr defTabSz="638175" eaLnBrk="0" hangingPunct="0"/>
              <a:endParaRPr lang="es-MX" sz="1400" b="1" dirty="0" smtClean="0">
                <a:solidFill>
                  <a:schemeClr val="tx2"/>
                </a:solidFill>
              </a:endParaRPr>
            </a:p>
            <a:p>
              <a:pPr defTabSz="638175" eaLnBrk="0" hangingPunct="0">
                <a:lnSpc>
                  <a:spcPct val="150000"/>
                </a:lnSpc>
              </a:pPr>
              <a:r>
                <a:rPr lang="es-MX" sz="1400" b="1" dirty="0" smtClean="0">
                  <a:solidFill>
                    <a:schemeClr val="tx2"/>
                  </a:solidFill>
                </a:rPr>
                <a:t>	5 000 y más</a:t>
              </a:r>
            </a:p>
            <a:p>
              <a:pPr defTabSz="638175" eaLnBrk="0" hangingPunct="0">
                <a:lnSpc>
                  <a:spcPct val="150000"/>
                </a:lnSpc>
              </a:pPr>
              <a:r>
                <a:rPr lang="es-MX" sz="1400" b="1" dirty="0" smtClean="0">
                  <a:solidFill>
                    <a:schemeClr val="tx2"/>
                  </a:solidFill>
                </a:rPr>
                <a:t>	100 a 4 999</a:t>
              </a:r>
            </a:p>
            <a:p>
              <a:pPr defTabSz="638175" eaLnBrk="0" hangingPunct="0">
                <a:lnSpc>
                  <a:spcPct val="150000"/>
                </a:lnSpc>
              </a:pPr>
              <a:r>
                <a:rPr lang="es-MX" sz="1400" b="1" dirty="0" smtClean="0">
                  <a:solidFill>
                    <a:schemeClr val="tx2"/>
                  </a:solidFill>
                </a:rPr>
                <a:t>	50 a 99</a:t>
              </a:r>
            </a:p>
            <a:p>
              <a:pPr defTabSz="638175" eaLnBrk="0" hangingPunct="0">
                <a:lnSpc>
                  <a:spcPct val="150000"/>
                </a:lnSpc>
              </a:pPr>
              <a:r>
                <a:rPr lang="es-MX" sz="1400" b="1" dirty="0" smtClean="0">
                  <a:solidFill>
                    <a:schemeClr val="tx2"/>
                  </a:solidFill>
                </a:rPr>
                <a:t>	25 a 49</a:t>
              </a:r>
            </a:p>
            <a:p>
              <a:pPr defTabSz="638175" eaLnBrk="0" hangingPunct="0">
                <a:lnSpc>
                  <a:spcPct val="150000"/>
                </a:lnSpc>
              </a:pPr>
              <a:r>
                <a:rPr lang="es-MX" sz="1400" b="1" dirty="0" smtClean="0">
                  <a:solidFill>
                    <a:schemeClr val="tx2"/>
                  </a:solidFill>
                </a:rPr>
                <a:t>	Menos de 25</a:t>
              </a:r>
              <a:endParaRPr lang="es-ES_tradnl" sz="1400" b="1" dirty="0">
                <a:solidFill>
                  <a:schemeClr val="tx2"/>
                </a:solidFill>
              </a:endParaRPr>
            </a:p>
          </p:txBody>
        </p:sp>
        <p:sp>
          <p:nvSpPr>
            <p:cNvPr id="277" name="276 Rectángulo"/>
            <p:cNvSpPr/>
            <p:nvPr/>
          </p:nvSpPr>
          <p:spPr>
            <a:xfrm>
              <a:off x="580824" y="5072121"/>
              <a:ext cx="276625" cy="192102"/>
            </a:xfrm>
            <a:prstGeom prst="rect">
              <a:avLst/>
            </a:pr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8" name="277 Rectángulo"/>
            <p:cNvSpPr/>
            <p:nvPr/>
          </p:nvSpPr>
          <p:spPr>
            <a:xfrm>
              <a:off x="580824" y="5386057"/>
              <a:ext cx="276625" cy="192102"/>
            </a:xfrm>
            <a:prstGeom prst="rect">
              <a:avLst/>
            </a:pr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79" name="278 Rectángulo"/>
            <p:cNvSpPr/>
            <p:nvPr/>
          </p:nvSpPr>
          <p:spPr>
            <a:xfrm>
              <a:off x="580824" y="5723045"/>
              <a:ext cx="276625" cy="192102"/>
            </a:xfrm>
            <a:prstGeom prst="rect">
              <a:avLst/>
            </a:pr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0" name="279 Rectángulo"/>
            <p:cNvSpPr/>
            <p:nvPr/>
          </p:nvSpPr>
          <p:spPr>
            <a:xfrm>
              <a:off x="580824" y="6026445"/>
              <a:ext cx="276625" cy="192102"/>
            </a:xfrm>
            <a:prstGeom prst="rect">
              <a:avLst/>
            </a:pr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1" name="280 Rectángulo"/>
            <p:cNvSpPr/>
            <p:nvPr/>
          </p:nvSpPr>
          <p:spPr>
            <a:xfrm>
              <a:off x="580824" y="4730301"/>
              <a:ext cx="276625" cy="192102"/>
            </a:xfrm>
            <a:prstGeom prst="rect">
              <a:avLst/>
            </a:prstGeom>
            <a:solidFill>
              <a:srgbClr val="C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solidFill>
                  <a:srgbClr val="EED4AE"/>
                </a:solidFill>
              </a:endParaRPr>
            </a:p>
          </p:txBody>
        </p:sp>
      </p:grpSp>
      <p:sp>
        <p:nvSpPr>
          <p:cNvPr id="283" name="2 Marcador de contenido"/>
          <p:cNvSpPr>
            <a:spLocks noGrp="1"/>
          </p:cNvSpPr>
          <p:nvPr>
            <p:ph idx="1"/>
          </p:nvPr>
        </p:nvSpPr>
        <p:spPr>
          <a:xfrm>
            <a:off x="5133271" y="1700500"/>
            <a:ext cx="4010729" cy="1901629"/>
          </a:xfrm>
        </p:spPr>
        <p:txBody>
          <a:bodyPr/>
          <a:lstStyle/>
          <a:p>
            <a:pPr marL="0" indent="0">
              <a:buNone/>
            </a:pPr>
            <a:r>
              <a:rPr lang="es-MX" sz="1800" b="1" dirty="0" smtClean="0">
                <a:solidFill>
                  <a:schemeClr val="tx2"/>
                </a:solidFill>
                <a:latin typeface="Arial" pitchFamily="34" charset="0"/>
                <a:cs typeface="Arial" pitchFamily="34" charset="0"/>
              </a:rPr>
              <a:t>Entidades con mayor densidad de población:</a:t>
            </a:r>
          </a:p>
          <a:p>
            <a:r>
              <a:rPr lang="es-MX" sz="1800" b="1" dirty="0" smtClean="0">
                <a:solidFill>
                  <a:schemeClr val="tx2"/>
                </a:solidFill>
                <a:latin typeface="Arial" pitchFamily="34" charset="0"/>
                <a:cs typeface="Arial" pitchFamily="34" charset="0"/>
              </a:rPr>
              <a:t>Distrito Federal </a:t>
            </a:r>
            <a:r>
              <a:rPr lang="es-MX" sz="2200" b="1" dirty="0" smtClean="0">
                <a:solidFill>
                  <a:schemeClr val="tx2"/>
                </a:solidFill>
                <a:latin typeface="Arial" pitchFamily="34" charset="0"/>
                <a:cs typeface="Arial" pitchFamily="34" charset="0"/>
              </a:rPr>
              <a:t>5 937 </a:t>
            </a:r>
            <a:r>
              <a:rPr lang="es-MX" sz="1800" b="1" dirty="0" smtClean="0">
                <a:solidFill>
                  <a:schemeClr val="tx2"/>
                </a:solidFill>
                <a:latin typeface="Arial" pitchFamily="34" charset="0"/>
                <a:cs typeface="Arial" pitchFamily="34" charset="0"/>
              </a:rPr>
              <a:t>hab/km</a:t>
            </a:r>
            <a:r>
              <a:rPr lang="es-MX" sz="1800" b="1" baseline="30000" dirty="0" smtClean="0">
                <a:solidFill>
                  <a:schemeClr val="tx2"/>
                </a:solidFill>
                <a:latin typeface="Arial" pitchFamily="34" charset="0"/>
                <a:cs typeface="Arial" pitchFamily="34" charset="0"/>
              </a:rPr>
              <a:t>2</a:t>
            </a:r>
          </a:p>
          <a:p>
            <a:r>
              <a:rPr lang="es-ES" sz="1800" b="1" dirty="0" smtClean="0">
                <a:solidFill>
                  <a:schemeClr val="tx2"/>
                </a:solidFill>
                <a:latin typeface="Arial" pitchFamily="34" charset="0"/>
                <a:cs typeface="Arial" pitchFamily="34" charset="0"/>
              </a:rPr>
              <a:t>México </a:t>
            </a:r>
            <a:r>
              <a:rPr lang="es-ES" sz="2200" b="1" dirty="0" smtClean="0">
                <a:solidFill>
                  <a:schemeClr val="tx2"/>
                </a:solidFill>
                <a:latin typeface="Arial" pitchFamily="34" charset="0"/>
                <a:cs typeface="Arial" pitchFamily="34" charset="0"/>
              </a:rPr>
              <a:t>679</a:t>
            </a:r>
            <a:r>
              <a:rPr lang="es-ES" sz="1800" b="1" dirty="0" smtClean="0">
                <a:solidFill>
                  <a:schemeClr val="tx2"/>
                </a:solidFill>
                <a:latin typeface="Arial" pitchFamily="34" charset="0"/>
                <a:cs typeface="Arial" pitchFamily="34" charset="0"/>
              </a:rPr>
              <a:t> hab/km</a:t>
            </a:r>
            <a:r>
              <a:rPr lang="es-ES" sz="1800" b="1" baseline="30000" dirty="0" smtClean="0">
                <a:solidFill>
                  <a:schemeClr val="tx2"/>
                </a:solidFill>
                <a:latin typeface="Arial" pitchFamily="34" charset="0"/>
                <a:cs typeface="Arial" pitchFamily="34" charset="0"/>
              </a:rPr>
              <a:t>2</a:t>
            </a:r>
            <a:r>
              <a:rPr lang="es-ES" sz="1800" b="1" dirty="0" smtClean="0">
                <a:solidFill>
                  <a:schemeClr val="tx2"/>
                </a:solidFill>
                <a:latin typeface="Arial" pitchFamily="34" charset="0"/>
                <a:cs typeface="Arial" pitchFamily="34" charset="0"/>
              </a:rPr>
              <a:t> </a:t>
            </a:r>
          </a:p>
          <a:p>
            <a:r>
              <a:rPr lang="es-ES" sz="1800" b="1" dirty="0" smtClean="0">
                <a:solidFill>
                  <a:schemeClr val="tx2"/>
                </a:solidFill>
                <a:latin typeface="Arial" pitchFamily="34" charset="0"/>
                <a:cs typeface="Arial" pitchFamily="34" charset="0"/>
              </a:rPr>
              <a:t>Morelos </a:t>
            </a:r>
            <a:r>
              <a:rPr lang="es-ES" sz="2200" b="1" dirty="0" smtClean="0">
                <a:solidFill>
                  <a:schemeClr val="tx2"/>
                </a:solidFill>
                <a:latin typeface="Arial" pitchFamily="34" charset="0"/>
                <a:cs typeface="Arial" pitchFamily="34" charset="0"/>
              </a:rPr>
              <a:t>364</a:t>
            </a:r>
            <a:r>
              <a:rPr lang="es-ES" sz="1800" b="1" dirty="0" smtClean="0">
                <a:solidFill>
                  <a:schemeClr val="tx2"/>
                </a:solidFill>
                <a:latin typeface="Arial" pitchFamily="34" charset="0"/>
                <a:cs typeface="Arial" pitchFamily="34" charset="0"/>
              </a:rPr>
              <a:t> hab/km</a:t>
            </a:r>
            <a:r>
              <a:rPr lang="es-ES" sz="1800" b="1" baseline="30000" dirty="0" smtClean="0">
                <a:solidFill>
                  <a:schemeClr val="tx2"/>
                </a:solidFill>
                <a:latin typeface="Arial" pitchFamily="34" charset="0"/>
                <a:cs typeface="Arial" pitchFamily="34" charset="0"/>
              </a:rPr>
              <a:t>2</a:t>
            </a:r>
            <a:r>
              <a:rPr lang="es-ES" sz="1800" b="1" dirty="0" smtClean="0">
                <a:solidFill>
                  <a:schemeClr val="tx2"/>
                </a:solidFill>
                <a:latin typeface="Arial" pitchFamily="34" charset="0"/>
                <a:cs typeface="Arial" pitchFamily="34" charset="0"/>
              </a:rPr>
              <a:t> </a:t>
            </a:r>
          </a:p>
          <a:p>
            <a:endParaRPr lang="es-ES" sz="1800" b="1" dirty="0" smtClean="0">
              <a:solidFill>
                <a:schemeClr val="tx2"/>
              </a:solidFill>
              <a:latin typeface="Arial" pitchFamily="34" charset="0"/>
              <a:cs typeface="Arial" pitchFamily="34" charset="0"/>
            </a:endParaRPr>
          </a:p>
        </p:txBody>
      </p:sp>
      <p:sp>
        <p:nvSpPr>
          <p:cNvPr id="261" name="2 Marcador de contenido"/>
          <p:cNvSpPr txBox="1">
            <a:spLocks/>
          </p:cNvSpPr>
          <p:nvPr/>
        </p:nvSpPr>
        <p:spPr bwMode="auto">
          <a:xfrm>
            <a:off x="411163" y="1491521"/>
            <a:ext cx="4159250" cy="117672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60363" marR="0" lvl="0" indent="-360363" defTabSz="914400" rtl="0" eaLnBrk="0" fontAlgn="base" latinLnBrk="0" hangingPunct="0">
              <a:lnSpc>
                <a:spcPct val="100000"/>
              </a:lnSpc>
              <a:spcBef>
                <a:spcPct val="20000"/>
              </a:spcBef>
              <a:spcAft>
                <a:spcPct val="0"/>
              </a:spcAft>
              <a:buClrTx/>
              <a:buSzPct val="90000"/>
              <a:buFontTx/>
              <a:buBlip>
                <a:blip r:embed="rId4"/>
              </a:buBlip>
              <a:tabLst/>
              <a:defRPr/>
            </a:pPr>
            <a:r>
              <a:rPr kumimoji="0" lang="es-MX" sz="24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57 hab/km</a:t>
            </a:r>
            <a:r>
              <a:rPr kumimoji="0" lang="es-MX" sz="24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rPr>
              <a:t>2 </a:t>
            </a:r>
            <a:r>
              <a:rPr kumimoji="0" lang="es-MX" sz="2400" b="1" i="0" u="none" strike="noStrike" kern="1200" cap="none" spc="0" normalizeH="0" noProof="0" dirty="0" smtClean="0">
                <a:ln>
                  <a:noFill/>
                </a:ln>
                <a:solidFill>
                  <a:schemeClr val="tx2"/>
                </a:solidFill>
                <a:effectLst/>
                <a:uLnTx/>
                <a:uFillTx/>
                <a:latin typeface="Arial" pitchFamily="34" charset="0"/>
                <a:ea typeface="+mn-ea"/>
                <a:cs typeface="Arial" pitchFamily="34" charset="0"/>
              </a:rPr>
              <a:t>en el país.</a:t>
            </a:r>
          </a:p>
          <a:p>
            <a:pPr marL="360363" marR="0" lvl="0" indent="-360363" defTabSz="914400" rtl="0" eaLnBrk="0" fontAlgn="base" latinLnBrk="0" hangingPunct="0">
              <a:lnSpc>
                <a:spcPct val="100000"/>
              </a:lnSpc>
              <a:spcBef>
                <a:spcPct val="20000"/>
              </a:spcBef>
              <a:spcAft>
                <a:spcPct val="0"/>
              </a:spcAft>
              <a:buClrTx/>
              <a:buSzPct val="90000"/>
              <a:buFontTx/>
              <a:buBlip>
                <a:blip r:embed="rId4"/>
              </a:buBlip>
              <a:tabLst/>
              <a:defRPr/>
            </a:pPr>
            <a:endParaRPr kumimoji="0" lang="es-MX" sz="24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endParaRPr>
          </a:p>
          <a:p>
            <a:pPr marL="360363" marR="0" lvl="0" indent="-360363" defTabSz="914400" rtl="0" eaLnBrk="0" fontAlgn="base" latinLnBrk="0" hangingPunct="0">
              <a:lnSpc>
                <a:spcPct val="100000"/>
              </a:lnSpc>
              <a:spcBef>
                <a:spcPct val="20000"/>
              </a:spcBef>
              <a:spcAft>
                <a:spcPct val="0"/>
              </a:spcAft>
              <a:buClrTx/>
              <a:buSzPct val="90000"/>
              <a:buFontTx/>
              <a:buBlip>
                <a:blip r:embed="rId4"/>
              </a:buBlip>
              <a:tabLst/>
              <a:defRPr/>
            </a:pPr>
            <a:endParaRPr kumimoji="0" lang="es-MX" sz="24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a:p>
            <a:pPr marL="360363" marR="0" lvl="0" indent="-360363" defTabSz="914400" rtl="0" eaLnBrk="0" fontAlgn="base" latinLnBrk="0" hangingPunct="0">
              <a:lnSpc>
                <a:spcPct val="100000"/>
              </a:lnSpc>
              <a:spcBef>
                <a:spcPct val="20000"/>
              </a:spcBef>
              <a:spcAft>
                <a:spcPct val="0"/>
              </a:spcAft>
              <a:buClrTx/>
              <a:buSzPct val="90000"/>
              <a:buFontTx/>
              <a:buNone/>
              <a:tabLst/>
              <a:defRPr/>
            </a:pPr>
            <a:endParaRPr kumimoji="0" lang="es-MX" sz="24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0"/>
                                        </p:tgtEl>
                                        <p:attrNameLst>
                                          <p:attrName>style.visibility</p:attrName>
                                        </p:attrNameLst>
                                      </p:cBhvr>
                                      <p:to>
                                        <p:strVal val="visible"/>
                                      </p:to>
                                    </p:set>
                                    <p:animEffect transition="in" filter="fade">
                                      <p:cBhvr>
                                        <p:cTn id="7" dur="2000"/>
                                        <p:tgtEl>
                                          <p:spTgt spid="260"/>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261"/>
                                        </p:tgtEl>
                                        <p:attrNameLst>
                                          <p:attrName>style.visibility</p:attrName>
                                        </p:attrNameLst>
                                      </p:cBhvr>
                                      <p:to>
                                        <p:strVal val="visible"/>
                                      </p:to>
                                    </p:set>
                                    <p:animEffect transition="in" filter="fade">
                                      <p:cBhvr>
                                        <p:cTn id="11" dur="2000"/>
                                        <p:tgtEl>
                                          <p:spTgt spid="261"/>
                                        </p:tgtEl>
                                      </p:cBhvr>
                                    </p:animEffect>
                                  </p:childTnLst>
                                </p:cTn>
                              </p:par>
                              <p:par>
                                <p:cTn id="12" presetID="10" presetClass="entr" presetSubtype="0" fill="hold" nodeType="withEffect">
                                  <p:stCondLst>
                                    <p:cond delay="0"/>
                                  </p:stCondLst>
                                  <p:childTnLst>
                                    <p:set>
                                      <p:cBhvr>
                                        <p:cTn id="13" dur="1" fill="hold">
                                          <p:stCondLst>
                                            <p:cond delay="0"/>
                                          </p:stCondLst>
                                        </p:cTn>
                                        <p:tgtEl>
                                          <p:spTgt spid="262"/>
                                        </p:tgtEl>
                                        <p:attrNameLst>
                                          <p:attrName>style.visibility</p:attrName>
                                        </p:attrNameLst>
                                      </p:cBhvr>
                                      <p:to>
                                        <p:strVal val="visible"/>
                                      </p:to>
                                    </p:set>
                                    <p:animEffect transition="in" filter="fade">
                                      <p:cBhvr>
                                        <p:cTn id="14" dur="2000"/>
                                        <p:tgtEl>
                                          <p:spTgt spid="262"/>
                                        </p:tgtEl>
                                      </p:cBhvr>
                                    </p:animEffect>
                                  </p:childTnLst>
                                </p:cTn>
                              </p:par>
                            </p:childTnLst>
                          </p:cTn>
                        </p:par>
                        <p:par>
                          <p:cTn id="15" fill="hold">
                            <p:stCondLst>
                              <p:cond delay="4000"/>
                            </p:stCondLst>
                            <p:childTnLst>
                              <p:par>
                                <p:cTn id="16" presetID="10" presetClass="entr" presetSubtype="0" fill="hold" grpId="0" nodeType="afterEffect">
                                  <p:stCondLst>
                                    <p:cond delay="0"/>
                                  </p:stCondLst>
                                  <p:childTnLst>
                                    <p:set>
                                      <p:cBhvr>
                                        <p:cTn id="17" dur="1" fill="hold">
                                          <p:stCondLst>
                                            <p:cond delay="0"/>
                                          </p:stCondLst>
                                        </p:cTn>
                                        <p:tgtEl>
                                          <p:spTgt spid="283">
                                            <p:txEl>
                                              <p:pRg st="0" end="0"/>
                                            </p:txEl>
                                          </p:spTgt>
                                        </p:tgtEl>
                                        <p:attrNameLst>
                                          <p:attrName>style.visibility</p:attrName>
                                        </p:attrNameLst>
                                      </p:cBhvr>
                                      <p:to>
                                        <p:strVal val="visible"/>
                                      </p:to>
                                    </p:set>
                                    <p:animEffect transition="in" filter="fade">
                                      <p:cBhvr>
                                        <p:cTn id="18" dur="2000"/>
                                        <p:tgtEl>
                                          <p:spTgt spid="28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83">
                                            <p:txEl>
                                              <p:pRg st="1" end="1"/>
                                            </p:txEl>
                                          </p:spTgt>
                                        </p:tgtEl>
                                        <p:attrNameLst>
                                          <p:attrName>style.visibility</p:attrName>
                                        </p:attrNameLst>
                                      </p:cBhvr>
                                      <p:to>
                                        <p:strVal val="visible"/>
                                      </p:to>
                                    </p:set>
                                    <p:animEffect transition="in" filter="fade">
                                      <p:cBhvr>
                                        <p:cTn id="23" dur="2000"/>
                                        <p:tgtEl>
                                          <p:spTgt spid="283">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83">
                                            <p:txEl>
                                              <p:pRg st="2" end="2"/>
                                            </p:txEl>
                                          </p:spTgt>
                                        </p:tgtEl>
                                        <p:attrNameLst>
                                          <p:attrName>style.visibility</p:attrName>
                                        </p:attrNameLst>
                                      </p:cBhvr>
                                      <p:to>
                                        <p:strVal val="visible"/>
                                      </p:to>
                                    </p:set>
                                    <p:animEffect transition="in" filter="fade">
                                      <p:cBhvr>
                                        <p:cTn id="28" dur="2000"/>
                                        <p:tgtEl>
                                          <p:spTgt spid="283">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83">
                                            <p:txEl>
                                              <p:pRg st="3" end="3"/>
                                            </p:txEl>
                                          </p:spTgt>
                                        </p:tgtEl>
                                        <p:attrNameLst>
                                          <p:attrName>style.visibility</p:attrName>
                                        </p:attrNameLst>
                                      </p:cBhvr>
                                      <p:to>
                                        <p:strVal val="visible"/>
                                      </p:to>
                                    </p:set>
                                    <p:animEffect transition="in" filter="fade">
                                      <p:cBhvr>
                                        <p:cTn id="33" dur="2000"/>
                                        <p:tgtEl>
                                          <p:spTgt spid="28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 grpId="0" uiExpand="1" build="p" bldLvl="2"/>
      <p:bldP spid="26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8" name="257 Grupo"/>
          <p:cNvGrpSpPr/>
          <p:nvPr/>
        </p:nvGrpSpPr>
        <p:grpSpPr>
          <a:xfrm>
            <a:off x="1026826" y="1977817"/>
            <a:ext cx="6113575" cy="4174325"/>
            <a:chOff x="893928" y="1350888"/>
            <a:chExt cx="7130893" cy="4868946"/>
          </a:xfrm>
        </p:grpSpPr>
        <p:grpSp>
          <p:nvGrpSpPr>
            <p:cNvPr id="277" name="Group 5"/>
            <p:cNvGrpSpPr>
              <a:grpSpLocks/>
            </p:cNvGrpSpPr>
            <p:nvPr/>
          </p:nvGrpSpPr>
          <p:grpSpPr bwMode="auto">
            <a:xfrm>
              <a:off x="950428" y="1449765"/>
              <a:ext cx="7074393" cy="4770071"/>
              <a:chOff x="1804" y="1311"/>
              <a:chExt cx="3506" cy="2364"/>
            </a:xfrm>
          </p:grpSpPr>
          <p:sp>
            <p:nvSpPr>
              <p:cNvPr id="678"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79"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0"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1"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2"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3"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4"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5"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6"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7"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8"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89"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0"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1"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2"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3"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4"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695"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6"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697"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8"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99"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0"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1"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2"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3"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4"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5"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6"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7"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08"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709"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0"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1"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2"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3"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4"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5"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6"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7"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8"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19"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0"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1"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2"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3"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4"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5"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6"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7"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8"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29"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0"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1"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2"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733"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4"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5"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6"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7"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738"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39"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0"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1"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2"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3"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4"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5"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6"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7"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8"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49"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0"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1"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2"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3"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4"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5"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6"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7"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8"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759"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278" name="Group 88"/>
            <p:cNvGrpSpPr>
              <a:grpSpLocks/>
            </p:cNvGrpSpPr>
            <p:nvPr/>
          </p:nvGrpSpPr>
          <p:grpSpPr bwMode="auto">
            <a:xfrm>
              <a:off x="897966" y="1350894"/>
              <a:ext cx="7074393" cy="4770071"/>
              <a:chOff x="1804" y="1311"/>
              <a:chExt cx="3506" cy="2364"/>
            </a:xfrm>
          </p:grpSpPr>
          <p:sp>
            <p:nvSpPr>
              <p:cNvPr id="596"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7"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598"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599"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00"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1"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2"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3"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4"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5"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6"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7"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8"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09"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0"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1"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2"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13"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4"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15"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6"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7"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8"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19"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0"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1"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2"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3"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4"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5"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6"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27"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8"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29"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0"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1"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2"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3"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4"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5"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6"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7"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8"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39"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0"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1"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2"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3"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4"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5"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6"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7"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8"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49"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0"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651"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2"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3"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4"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5"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656"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7"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8"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59"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0"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1"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2"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3"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5"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7"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668"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76"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279" name="Freeform 171"/>
            <p:cNvSpPr>
              <a:spLocks/>
            </p:cNvSpPr>
            <p:nvPr/>
          </p:nvSpPr>
          <p:spPr bwMode="auto">
            <a:xfrm>
              <a:off x="1212739" y="2579724"/>
              <a:ext cx="1246997" cy="143667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0" name="Freeform 172"/>
            <p:cNvSpPr>
              <a:spLocks/>
            </p:cNvSpPr>
            <p:nvPr/>
          </p:nvSpPr>
          <p:spPr bwMode="auto">
            <a:xfrm>
              <a:off x="4919427" y="4910277"/>
              <a:ext cx="100890" cy="129139"/>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rgbClr val="C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solidFill>
                  <a:srgbClr val="EED4AE"/>
                </a:solidFill>
                <a:latin typeface="+mn-lt"/>
              </a:endParaRPr>
            </a:p>
          </p:txBody>
        </p:sp>
        <p:sp>
          <p:nvSpPr>
            <p:cNvPr id="281" name="Freeform 173"/>
            <p:cNvSpPr>
              <a:spLocks/>
            </p:cNvSpPr>
            <p:nvPr/>
          </p:nvSpPr>
          <p:spPr bwMode="auto">
            <a:xfrm>
              <a:off x="5066727" y="4859832"/>
              <a:ext cx="264330" cy="149317"/>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83" name="Freeform 174"/>
            <p:cNvSpPr>
              <a:spLocks/>
            </p:cNvSpPr>
            <p:nvPr/>
          </p:nvSpPr>
          <p:spPr bwMode="auto">
            <a:xfrm>
              <a:off x="4653078" y="4724640"/>
              <a:ext cx="443915" cy="486288"/>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348" name="Freeform 175"/>
            <p:cNvSpPr>
              <a:spLocks/>
            </p:cNvSpPr>
            <p:nvPr/>
          </p:nvSpPr>
          <p:spPr bwMode="auto">
            <a:xfrm>
              <a:off x="4881090" y="5027309"/>
              <a:ext cx="215903" cy="197744"/>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18" name="Freeform 176"/>
            <p:cNvSpPr>
              <a:spLocks/>
            </p:cNvSpPr>
            <p:nvPr/>
          </p:nvSpPr>
          <p:spPr bwMode="auto">
            <a:xfrm>
              <a:off x="4990050" y="4573305"/>
              <a:ext cx="562964" cy="75465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20" name="Freeform 177"/>
            <p:cNvSpPr>
              <a:spLocks/>
            </p:cNvSpPr>
            <p:nvPr/>
          </p:nvSpPr>
          <p:spPr bwMode="auto">
            <a:xfrm>
              <a:off x="7062324" y="4204049"/>
              <a:ext cx="718335" cy="530679"/>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21" name="Freeform 178"/>
            <p:cNvSpPr>
              <a:spLocks/>
            </p:cNvSpPr>
            <p:nvPr/>
          </p:nvSpPr>
          <p:spPr bwMode="auto">
            <a:xfrm>
              <a:off x="6612357" y="4460308"/>
              <a:ext cx="839402" cy="776851"/>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22" name="Freeform 179"/>
            <p:cNvSpPr>
              <a:spLocks/>
            </p:cNvSpPr>
            <p:nvPr/>
          </p:nvSpPr>
          <p:spPr bwMode="auto">
            <a:xfrm>
              <a:off x="6216869" y="5037398"/>
              <a:ext cx="792993" cy="385399"/>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23" name="Freeform 180"/>
            <p:cNvSpPr>
              <a:spLocks/>
            </p:cNvSpPr>
            <p:nvPr/>
          </p:nvSpPr>
          <p:spPr bwMode="auto">
            <a:xfrm>
              <a:off x="7346834" y="4173782"/>
              <a:ext cx="621481" cy="1016968"/>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24" name="Freeform 181"/>
            <p:cNvSpPr>
              <a:spLocks/>
            </p:cNvSpPr>
            <p:nvPr/>
          </p:nvSpPr>
          <p:spPr bwMode="auto">
            <a:xfrm>
              <a:off x="1995644" y="2432426"/>
              <a:ext cx="8071" cy="12107"/>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5" name="Freeform 182"/>
            <p:cNvSpPr>
              <a:spLocks/>
            </p:cNvSpPr>
            <p:nvPr/>
          </p:nvSpPr>
          <p:spPr bwMode="auto">
            <a:xfrm>
              <a:off x="2219618" y="2747202"/>
              <a:ext cx="12107" cy="14124"/>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6" name="Freeform 183"/>
            <p:cNvSpPr>
              <a:spLocks/>
            </p:cNvSpPr>
            <p:nvPr/>
          </p:nvSpPr>
          <p:spPr bwMode="auto">
            <a:xfrm>
              <a:off x="2239796" y="2817824"/>
              <a:ext cx="26232" cy="46410"/>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7" name="Freeform 184"/>
            <p:cNvSpPr>
              <a:spLocks/>
            </p:cNvSpPr>
            <p:nvPr/>
          </p:nvSpPr>
          <p:spPr bwMode="auto">
            <a:xfrm>
              <a:off x="1632441" y="2944945"/>
              <a:ext cx="18160" cy="14124"/>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8" name="Freeform 185"/>
            <p:cNvSpPr>
              <a:spLocks/>
            </p:cNvSpPr>
            <p:nvPr/>
          </p:nvSpPr>
          <p:spPr bwMode="auto">
            <a:xfrm>
              <a:off x="1616298" y="2948981"/>
              <a:ext cx="34302" cy="32285"/>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29" name="Freeform 186"/>
            <p:cNvSpPr>
              <a:spLocks/>
            </p:cNvSpPr>
            <p:nvPr/>
          </p:nvSpPr>
          <p:spPr bwMode="auto">
            <a:xfrm>
              <a:off x="1650600" y="2983283"/>
              <a:ext cx="16142" cy="18161"/>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0" name="Line 187"/>
            <p:cNvSpPr>
              <a:spLocks noChangeShapeType="1"/>
            </p:cNvSpPr>
            <p:nvPr/>
          </p:nvSpPr>
          <p:spPr bwMode="auto">
            <a:xfrm>
              <a:off x="5306843" y="3386842"/>
              <a:ext cx="2018" cy="0"/>
            </a:xfrm>
            <a:prstGeom prst="line">
              <a:avLst/>
            </a:prstGeom>
            <a:noFill/>
            <a:ln w="0">
              <a:solidFill>
                <a:schemeClr val="tx1"/>
              </a:solidFill>
              <a:round/>
              <a:headEnd/>
              <a:tailEnd/>
            </a:ln>
            <a:effectLst/>
          </p:spPr>
          <p:txBody>
            <a:bodyPr wrap="none" anchor="ctr"/>
            <a:lstStyle/>
            <a:p>
              <a:endParaRPr lang="es-MX"/>
            </a:p>
          </p:txBody>
        </p:sp>
        <p:sp>
          <p:nvSpPr>
            <p:cNvPr id="531" name="Freeform 188"/>
            <p:cNvSpPr>
              <a:spLocks/>
            </p:cNvSpPr>
            <p:nvPr/>
          </p:nvSpPr>
          <p:spPr bwMode="auto">
            <a:xfrm>
              <a:off x="2615106" y="3382806"/>
              <a:ext cx="42374" cy="24214"/>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2" name="Line 189"/>
            <p:cNvSpPr>
              <a:spLocks noChangeShapeType="1"/>
            </p:cNvSpPr>
            <p:nvPr/>
          </p:nvSpPr>
          <p:spPr bwMode="auto">
            <a:xfrm flipH="1">
              <a:off x="5294737" y="3419127"/>
              <a:ext cx="2018" cy="0"/>
            </a:xfrm>
            <a:prstGeom prst="line">
              <a:avLst/>
            </a:prstGeom>
            <a:noFill/>
            <a:ln w="0">
              <a:solidFill>
                <a:schemeClr val="tx1"/>
              </a:solidFill>
              <a:round/>
              <a:headEnd/>
              <a:tailEnd/>
            </a:ln>
            <a:effectLst/>
          </p:spPr>
          <p:txBody>
            <a:bodyPr wrap="none" anchor="ctr"/>
            <a:lstStyle/>
            <a:p>
              <a:endParaRPr lang="es-MX"/>
            </a:p>
          </p:txBody>
        </p:sp>
        <p:sp>
          <p:nvSpPr>
            <p:cNvPr id="533" name="Freeform 190"/>
            <p:cNvSpPr>
              <a:spLocks/>
            </p:cNvSpPr>
            <p:nvPr/>
          </p:nvSpPr>
          <p:spPr bwMode="auto">
            <a:xfrm>
              <a:off x="2772494" y="3491767"/>
              <a:ext cx="38339" cy="665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4" name="Freeform 191"/>
            <p:cNvSpPr>
              <a:spLocks/>
            </p:cNvSpPr>
            <p:nvPr/>
          </p:nvSpPr>
          <p:spPr bwMode="auto">
            <a:xfrm>
              <a:off x="2736174" y="3479660"/>
              <a:ext cx="54481" cy="84747"/>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5" name="Freeform 192"/>
            <p:cNvSpPr>
              <a:spLocks/>
            </p:cNvSpPr>
            <p:nvPr/>
          </p:nvSpPr>
          <p:spPr bwMode="auto">
            <a:xfrm>
              <a:off x="5256399" y="3515981"/>
              <a:ext cx="22195" cy="115015"/>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6" name="Freeform 193"/>
            <p:cNvSpPr>
              <a:spLocks/>
            </p:cNvSpPr>
            <p:nvPr/>
          </p:nvSpPr>
          <p:spPr bwMode="auto">
            <a:xfrm>
              <a:off x="5232186" y="3859006"/>
              <a:ext cx="12107" cy="36320"/>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7" name="Freeform 194"/>
            <p:cNvSpPr>
              <a:spLocks/>
            </p:cNvSpPr>
            <p:nvPr/>
          </p:nvSpPr>
          <p:spPr bwMode="auto">
            <a:xfrm>
              <a:off x="5236221" y="3895326"/>
              <a:ext cx="6053" cy="20178"/>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8" name="Freeform 195"/>
            <p:cNvSpPr>
              <a:spLocks/>
            </p:cNvSpPr>
            <p:nvPr/>
          </p:nvSpPr>
          <p:spPr bwMode="auto">
            <a:xfrm>
              <a:off x="5244292" y="4089034"/>
              <a:ext cx="6053" cy="22196"/>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39" name="Freeform 196"/>
            <p:cNvSpPr>
              <a:spLocks/>
            </p:cNvSpPr>
            <p:nvPr/>
          </p:nvSpPr>
          <p:spPr bwMode="auto">
            <a:xfrm>
              <a:off x="7649503" y="4220191"/>
              <a:ext cx="76676" cy="20178"/>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0" name="Freeform 197"/>
            <p:cNvSpPr>
              <a:spLocks/>
            </p:cNvSpPr>
            <p:nvPr/>
          </p:nvSpPr>
          <p:spPr bwMode="auto">
            <a:xfrm>
              <a:off x="7685824" y="4236334"/>
              <a:ext cx="24214" cy="12107"/>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1" name="Freeform 198"/>
            <p:cNvSpPr>
              <a:spLocks/>
            </p:cNvSpPr>
            <p:nvPr/>
          </p:nvSpPr>
          <p:spPr bwMode="auto">
            <a:xfrm>
              <a:off x="7441670" y="4250458"/>
              <a:ext cx="12107" cy="8071"/>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2" name="Freeform 199"/>
            <p:cNvSpPr>
              <a:spLocks/>
            </p:cNvSpPr>
            <p:nvPr/>
          </p:nvSpPr>
          <p:spPr bwMode="auto">
            <a:xfrm>
              <a:off x="7062324" y="4643928"/>
              <a:ext cx="4036" cy="605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3" name="Freeform 200"/>
            <p:cNvSpPr>
              <a:spLocks/>
            </p:cNvSpPr>
            <p:nvPr/>
          </p:nvSpPr>
          <p:spPr bwMode="auto">
            <a:xfrm>
              <a:off x="5607495" y="4795262"/>
              <a:ext cx="8071" cy="8071"/>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4" name="Line 201"/>
            <p:cNvSpPr>
              <a:spLocks noChangeShapeType="1"/>
            </p:cNvSpPr>
            <p:nvPr/>
          </p:nvSpPr>
          <p:spPr bwMode="auto">
            <a:xfrm flipH="1">
              <a:off x="7708019" y="4922384"/>
              <a:ext cx="4036" cy="0"/>
            </a:xfrm>
            <a:prstGeom prst="line">
              <a:avLst/>
            </a:prstGeom>
            <a:noFill/>
            <a:ln w="0">
              <a:solidFill>
                <a:schemeClr val="tx1"/>
              </a:solidFill>
              <a:round/>
              <a:headEnd/>
              <a:tailEnd/>
            </a:ln>
            <a:effectLst/>
          </p:spPr>
          <p:txBody>
            <a:bodyPr wrap="none" anchor="ctr"/>
            <a:lstStyle/>
            <a:p>
              <a:endParaRPr lang="es-MX"/>
            </a:p>
          </p:txBody>
        </p:sp>
        <p:sp>
          <p:nvSpPr>
            <p:cNvPr id="545" name="Freeform 202"/>
            <p:cNvSpPr>
              <a:spLocks/>
            </p:cNvSpPr>
            <p:nvPr/>
          </p:nvSpPr>
          <p:spPr bwMode="auto">
            <a:xfrm>
              <a:off x="7681788" y="4966775"/>
              <a:ext cx="10088" cy="22195"/>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6" name="Freeform 203"/>
            <p:cNvSpPr>
              <a:spLocks/>
            </p:cNvSpPr>
            <p:nvPr/>
          </p:nvSpPr>
          <p:spPr bwMode="auto">
            <a:xfrm>
              <a:off x="7703983" y="4988970"/>
              <a:ext cx="4036" cy="6054"/>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7" name="Freeform 204"/>
            <p:cNvSpPr>
              <a:spLocks/>
            </p:cNvSpPr>
            <p:nvPr/>
          </p:nvSpPr>
          <p:spPr bwMode="auto">
            <a:xfrm>
              <a:off x="6844403" y="5003096"/>
              <a:ext cx="10090" cy="10088"/>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8" name="Freeform 205"/>
            <p:cNvSpPr>
              <a:spLocks/>
            </p:cNvSpPr>
            <p:nvPr/>
          </p:nvSpPr>
          <p:spPr bwMode="auto">
            <a:xfrm>
              <a:off x="6769745" y="4990989"/>
              <a:ext cx="92819" cy="52463"/>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49" name="Freeform 206"/>
            <p:cNvSpPr>
              <a:spLocks/>
            </p:cNvSpPr>
            <p:nvPr/>
          </p:nvSpPr>
          <p:spPr bwMode="auto">
            <a:xfrm>
              <a:off x="6559894" y="5057575"/>
              <a:ext cx="8071" cy="10090"/>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0" name="Freeform 207"/>
            <p:cNvSpPr>
              <a:spLocks/>
            </p:cNvSpPr>
            <p:nvPr/>
          </p:nvSpPr>
          <p:spPr bwMode="auto">
            <a:xfrm>
              <a:off x="5789097" y="5067665"/>
              <a:ext cx="10088" cy="10088"/>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1" name="Freeform 208"/>
            <p:cNvSpPr>
              <a:spLocks/>
            </p:cNvSpPr>
            <p:nvPr/>
          </p:nvSpPr>
          <p:spPr bwMode="auto">
            <a:xfrm>
              <a:off x="3686555" y="5057575"/>
              <a:ext cx="68605" cy="34303"/>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2" name="Freeform 209"/>
            <p:cNvSpPr>
              <a:spLocks/>
            </p:cNvSpPr>
            <p:nvPr/>
          </p:nvSpPr>
          <p:spPr bwMode="auto">
            <a:xfrm>
              <a:off x="4705541" y="5568078"/>
              <a:ext cx="32285" cy="18160"/>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3" name="Freeform 210"/>
            <p:cNvSpPr>
              <a:spLocks/>
            </p:cNvSpPr>
            <p:nvPr/>
          </p:nvSpPr>
          <p:spPr bwMode="auto">
            <a:xfrm>
              <a:off x="4822573" y="5614487"/>
              <a:ext cx="50445" cy="28249"/>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4" name="Freeform 211"/>
            <p:cNvSpPr>
              <a:spLocks/>
            </p:cNvSpPr>
            <p:nvPr/>
          </p:nvSpPr>
          <p:spPr bwMode="auto">
            <a:xfrm>
              <a:off x="4977944" y="5658878"/>
              <a:ext cx="22195" cy="12107"/>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5" name="Freeform 212"/>
            <p:cNvSpPr>
              <a:spLocks/>
            </p:cNvSpPr>
            <p:nvPr/>
          </p:nvSpPr>
          <p:spPr bwMode="auto">
            <a:xfrm>
              <a:off x="5306843" y="5790035"/>
              <a:ext cx="8071" cy="605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6" name="Freeform 213"/>
            <p:cNvSpPr>
              <a:spLocks/>
            </p:cNvSpPr>
            <p:nvPr/>
          </p:nvSpPr>
          <p:spPr bwMode="auto">
            <a:xfrm>
              <a:off x="6366186" y="5786000"/>
              <a:ext cx="36320" cy="16142"/>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7" name="Freeform 214"/>
            <p:cNvSpPr>
              <a:spLocks/>
            </p:cNvSpPr>
            <p:nvPr/>
          </p:nvSpPr>
          <p:spPr bwMode="auto">
            <a:xfrm>
              <a:off x="5318950" y="5790035"/>
              <a:ext cx="10090" cy="10088"/>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8" name="Freeform 215"/>
            <p:cNvSpPr>
              <a:spLocks/>
            </p:cNvSpPr>
            <p:nvPr/>
          </p:nvSpPr>
          <p:spPr bwMode="auto">
            <a:xfrm>
              <a:off x="5343164" y="5804159"/>
              <a:ext cx="4036" cy="4036"/>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59" name="Freeform 216"/>
            <p:cNvSpPr>
              <a:spLocks/>
            </p:cNvSpPr>
            <p:nvPr/>
          </p:nvSpPr>
          <p:spPr bwMode="auto">
            <a:xfrm>
              <a:off x="5369396" y="5800124"/>
              <a:ext cx="14124" cy="10090"/>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0" name="Freeform 217"/>
            <p:cNvSpPr>
              <a:spLocks/>
            </p:cNvSpPr>
            <p:nvPr/>
          </p:nvSpPr>
          <p:spPr bwMode="auto">
            <a:xfrm>
              <a:off x="5484409" y="5812231"/>
              <a:ext cx="12107" cy="4036"/>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1" name="Freeform 218"/>
            <p:cNvSpPr>
              <a:spLocks/>
            </p:cNvSpPr>
            <p:nvPr/>
          </p:nvSpPr>
          <p:spPr bwMode="auto">
            <a:xfrm>
              <a:off x="6406542" y="5822320"/>
              <a:ext cx="40356" cy="22195"/>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2" name="Freeform 219"/>
            <p:cNvSpPr>
              <a:spLocks/>
            </p:cNvSpPr>
            <p:nvPr/>
          </p:nvSpPr>
          <p:spPr bwMode="auto">
            <a:xfrm>
              <a:off x="6565947" y="5949441"/>
              <a:ext cx="18161" cy="18161"/>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3" name="Freeform 220"/>
            <p:cNvSpPr>
              <a:spLocks/>
            </p:cNvSpPr>
            <p:nvPr/>
          </p:nvSpPr>
          <p:spPr bwMode="auto">
            <a:xfrm>
              <a:off x="6586125" y="5971637"/>
              <a:ext cx="16142" cy="16142"/>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4" name="Freeform 221"/>
            <p:cNvSpPr>
              <a:spLocks/>
            </p:cNvSpPr>
            <p:nvPr/>
          </p:nvSpPr>
          <p:spPr bwMode="auto">
            <a:xfrm>
              <a:off x="1390305" y="1560739"/>
              <a:ext cx="58515" cy="42373"/>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5" name="Freeform 222"/>
            <p:cNvSpPr>
              <a:spLocks/>
            </p:cNvSpPr>
            <p:nvPr/>
          </p:nvSpPr>
          <p:spPr bwMode="auto">
            <a:xfrm>
              <a:off x="1392323" y="1599076"/>
              <a:ext cx="32285" cy="28249"/>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6" name="Freeform 223"/>
            <p:cNvSpPr>
              <a:spLocks/>
            </p:cNvSpPr>
            <p:nvPr/>
          </p:nvSpPr>
          <p:spPr bwMode="auto">
            <a:xfrm>
              <a:off x="1347931" y="1637415"/>
              <a:ext cx="38339" cy="60534"/>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7" name="Freeform 224"/>
            <p:cNvSpPr>
              <a:spLocks/>
            </p:cNvSpPr>
            <p:nvPr/>
          </p:nvSpPr>
          <p:spPr bwMode="auto">
            <a:xfrm>
              <a:off x="1057369" y="1895692"/>
              <a:ext cx="6054" cy="8071"/>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68" name="Line 225"/>
            <p:cNvSpPr>
              <a:spLocks noChangeShapeType="1"/>
            </p:cNvSpPr>
            <p:nvPr/>
          </p:nvSpPr>
          <p:spPr bwMode="auto">
            <a:xfrm flipV="1">
              <a:off x="1111850" y="2085365"/>
              <a:ext cx="2017" cy="0"/>
            </a:xfrm>
            <a:prstGeom prst="line">
              <a:avLst/>
            </a:prstGeom>
            <a:noFill/>
            <a:ln w="0">
              <a:solidFill>
                <a:schemeClr val="tx1"/>
              </a:solidFill>
              <a:round/>
              <a:headEnd/>
              <a:tailEnd/>
            </a:ln>
            <a:effectLst/>
          </p:spPr>
          <p:txBody>
            <a:bodyPr wrap="none" anchor="ctr"/>
            <a:lstStyle/>
            <a:p>
              <a:endParaRPr lang="es-MX"/>
            </a:p>
          </p:txBody>
        </p:sp>
        <p:sp>
          <p:nvSpPr>
            <p:cNvPr id="569" name="Freeform 226"/>
            <p:cNvSpPr>
              <a:spLocks/>
            </p:cNvSpPr>
            <p:nvPr/>
          </p:nvSpPr>
          <p:spPr bwMode="auto">
            <a:xfrm>
              <a:off x="1111850" y="2085365"/>
              <a:ext cx="6053" cy="605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70" name="Freeform 227"/>
            <p:cNvSpPr>
              <a:spLocks/>
            </p:cNvSpPr>
            <p:nvPr/>
          </p:nvSpPr>
          <p:spPr bwMode="auto">
            <a:xfrm>
              <a:off x="1178436" y="2605956"/>
              <a:ext cx="18161" cy="16142"/>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71" name="Freeform 228"/>
            <p:cNvSpPr>
              <a:spLocks/>
            </p:cNvSpPr>
            <p:nvPr/>
          </p:nvSpPr>
          <p:spPr bwMode="auto">
            <a:xfrm>
              <a:off x="1462946" y="2616044"/>
              <a:ext cx="26231" cy="74659"/>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72" name="Freeform 229"/>
            <p:cNvSpPr>
              <a:spLocks/>
            </p:cNvSpPr>
            <p:nvPr/>
          </p:nvSpPr>
          <p:spPr bwMode="auto">
            <a:xfrm>
              <a:off x="1892736" y="2295216"/>
              <a:ext cx="8071" cy="605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573" name="Line 230"/>
            <p:cNvSpPr>
              <a:spLocks noChangeShapeType="1"/>
            </p:cNvSpPr>
            <p:nvPr/>
          </p:nvSpPr>
          <p:spPr bwMode="auto">
            <a:xfrm>
              <a:off x="1892736" y="2301268"/>
              <a:ext cx="4036" cy="0"/>
            </a:xfrm>
            <a:prstGeom prst="line">
              <a:avLst/>
            </a:prstGeom>
            <a:noFill/>
            <a:ln w="0">
              <a:solidFill>
                <a:schemeClr val="tx1"/>
              </a:solidFill>
              <a:round/>
              <a:headEnd/>
              <a:tailEnd/>
            </a:ln>
            <a:effectLst/>
          </p:spPr>
          <p:txBody>
            <a:bodyPr wrap="none" anchor="ctr"/>
            <a:lstStyle/>
            <a:p>
              <a:endParaRPr lang="es-MX"/>
            </a:p>
          </p:txBody>
        </p:sp>
        <p:sp>
          <p:nvSpPr>
            <p:cNvPr id="574" name="Freeform 231"/>
            <p:cNvSpPr>
              <a:spLocks/>
            </p:cNvSpPr>
            <p:nvPr/>
          </p:nvSpPr>
          <p:spPr bwMode="auto">
            <a:xfrm>
              <a:off x="893928" y="1350888"/>
              <a:ext cx="883794" cy="127726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5" name="Freeform 232"/>
            <p:cNvSpPr>
              <a:spLocks/>
            </p:cNvSpPr>
            <p:nvPr/>
          </p:nvSpPr>
          <p:spPr bwMode="auto">
            <a:xfrm>
              <a:off x="1378199" y="1423529"/>
              <a:ext cx="1400349" cy="171512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6" name="Freeform 233"/>
            <p:cNvSpPr>
              <a:spLocks/>
            </p:cNvSpPr>
            <p:nvPr/>
          </p:nvSpPr>
          <p:spPr bwMode="auto">
            <a:xfrm>
              <a:off x="2629231" y="1738305"/>
              <a:ext cx="1335780" cy="157791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7" name="Freeform 234"/>
            <p:cNvSpPr>
              <a:spLocks/>
            </p:cNvSpPr>
            <p:nvPr/>
          </p:nvSpPr>
          <p:spPr bwMode="auto">
            <a:xfrm>
              <a:off x="2483950" y="2940910"/>
              <a:ext cx="946345" cy="121471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8" name="Freeform 235"/>
            <p:cNvSpPr>
              <a:spLocks/>
            </p:cNvSpPr>
            <p:nvPr/>
          </p:nvSpPr>
          <p:spPr bwMode="auto">
            <a:xfrm>
              <a:off x="3040861" y="3019603"/>
              <a:ext cx="1089609" cy="120865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79" name="Freeform 236"/>
            <p:cNvSpPr>
              <a:spLocks/>
            </p:cNvSpPr>
            <p:nvPr/>
          </p:nvSpPr>
          <p:spPr bwMode="auto">
            <a:xfrm>
              <a:off x="3781391" y="2254860"/>
              <a:ext cx="956434" cy="1382188"/>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0" name="Freeform 237"/>
            <p:cNvSpPr>
              <a:spLocks/>
            </p:cNvSpPr>
            <p:nvPr/>
          </p:nvSpPr>
          <p:spPr bwMode="auto">
            <a:xfrm>
              <a:off x="4421032" y="2791593"/>
              <a:ext cx="667889" cy="1190499"/>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1" name="Freeform 238"/>
            <p:cNvSpPr>
              <a:spLocks/>
            </p:cNvSpPr>
            <p:nvPr/>
          </p:nvSpPr>
          <p:spPr bwMode="auto">
            <a:xfrm>
              <a:off x="4683346" y="2813788"/>
              <a:ext cx="688067" cy="1396314"/>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2" name="Freeform 239"/>
            <p:cNvSpPr>
              <a:spLocks/>
            </p:cNvSpPr>
            <p:nvPr/>
          </p:nvSpPr>
          <p:spPr bwMode="auto">
            <a:xfrm>
              <a:off x="3680501" y="3473608"/>
              <a:ext cx="825278" cy="1065395"/>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3" name="Freeform 240"/>
            <p:cNvSpPr>
              <a:spLocks/>
            </p:cNvSpPr>
            <p:nvPr/>
          </p:nvSpPr>
          <p:spPr bwMode="auto">
            <a:xfrm>
              <a:off x="3317298" y="3988145"/>
              <a:ext cx="454004" cy="643677"/>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4" name="Freeform 241"/>
            <p:cNvSpPr>
              <a:spLocks/>
            </p:cNvSpPr>
            <p:nvPr/>
          </p:nvSpPr>
          <p:spPr bwMode="auto">
            <a:xfrm>
              <a:off x="3345547" y="4105177"/>
              <a:ext cx="1031094" cy="986702"/>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5" name="Freeform 242"/>
            <p:cNvSpPr>
              <a:spLocks/>
            </p:cNvSpPr>
            <p:nvPr/>
          </p:nvSpPr>
          <p:spPr bwMode="auto">
            <a:xfrm>
              <a:off x="4013438" y="4173782"/>
              <a:ext cx="266349" cy="20581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6" name="Freeform 243"/>
            <p:cNvSpPr>
              <a:spLocks/>
            </p:cNvSpPr>
            <p:nvPr/>
          </p:nvSpPr>
          <p:spPr bwMode="auto">
            <a:xfrm>
              <a:off x="4217235" y="4327134"/>
              <a:ext cx="593232" cy="484271"/>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7" name="Freeform 244"/>
            <p:cNvSpPr>
              <a:spLocks/>
            </p:cNvSpPr>
            <p:nvPr/>
          </p:nvSpPr>
          <p:spPr bwMode="auto">
            <a:xfrm>
              <a:off x="4156701" y="3624942"/>
              <a:ext cx="992755" cy="845456"/>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8" name="Freeform 245"/>
            <p:cNvSpPr>
              <a:spLocks/>
            </p:cNvSpPr>
            <p:nvPr/>
          </p:nvSpPr>
          <p:spPr bwMode="auto">
            <a:xfrm>
              <a:off x="3609879" y="4928437"/>
              <a:ext cx="270384" cy="211869"/>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89" name="Freeform 246"/>
            <p:cNvSpPr>
              <a:spLocks/>
            </p:cNvSpPr>
            <p:nvPr/>
          </p:nvSpPr>
          <p:spPr bwMode="auto">
            <a:xfrm>
              <a:off x="3809640" y="4704462"/>
              <a:ext cx="922133" cy="651747"/>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90" name="Freeform 247"/>
            <p:cNvSpPr>
              <a:spLocks/>
            </p:cNvSpPr>
            <p:nvPr/>
          </p:nvSpPr>
          <p:spPr bwMode="auto">
            <a:xfrm>
              <a:off x="4227324" y="5108021"/>
              <a:ext cx="1035128" cy="633587"/>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91" name="Freeform 248"/>
            <p:cNvSpPr>
              <a:spLocks/>
            </p:cNvSpPr>
            <p:nvPr/>
          </p:nvSpPr>
          <p:spPr bwMode="auto">
            <a:xfrm>
              <a:off x="5137349" y="5106003"/>
              <a:ext cx="1174356" cy="774833"/>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92" name="Freeform 249"/>
            <p:cNvSpPr>
              <a:spLocks/>
            </p:cNvSpPr>
            <p:nvPr/>
          </p:nvSpPr>
          <p:spPr bwMode="auto">
            <a:xfrm>
              <a:off x="6251171" y="5233124"/>
              <a:ext cx="950382" cy="887829"/>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93" name="Freeform 250"/>
            <p:cNvSpPr>
              <a:spLocks/>
            </p:cNvSpPr>
            <p:nvPr/>
          </p:nvSpPr>
          <p:spPr bwMode="auto">
            <a:xfrm>
              <a:off x="5048566" y="4153604"/>
              <a:ext cx="1313585" cy="131560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94" name="Freeform 251"/>
            <p:cNvSpPr>
              <a:spLocks/>
            </p:cNvSpPr>
            <p:nvPr/>
          </p:nvSpPr>
          <p:spPr bwMode="auto">
            <a:xfrm>
              <a:off x="4766075" y="4415917"/>
              <a:ext cx="496377" cy="474182"/>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95" name="Freeform 252"/>
            <p:cNvSpPr>
              <a:spLocks/>
            </p:cNvSpPr>
            <p:nvPr/>
          </p:nvSpPr>
          <p:spPr bwMode="auto">
            <a:xfrm>
              <a:off x="4594563" y="4365473"/>
              <a:ext cx="375310" cy="423737"/>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grpSp>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sz="2400" dirty="0" smtClean="0"/>
              <a:t>Estratificación de las entidades federativas según densidad de población</a:t>
            </a:r>
          </a:p>
        </p:txBody>
      </p:sp>
      <p:sp>
        <p:nvSpPr>
          <p:cNvPr id="268" name="Text Box 4"/>
          <p:cNvSpPr txBox="1">
            <a:spLocks noChangeArrowheads="1"/>
          </p:cNvSpPr>
          <p:nvPr/>
        </p:nvSpPr>
        <p:spPr bwMode="auto">
          <a:xfrm>
            <a:off x="251521" y="4148138"/>
            <a:ext cx="2783780" cy="2200602"/>
          </a:xfrm>
          <a:prstGeom prst="rect">
            <a:avLst/>
          </a:prstGeom>
          <a:noFill/>
          <a:ln w="9525">
            <a:noFill/>
            <a:miter lim="800000"/>
            <a:headEnd/>
            <a:tailEnd/>
          </a:ln>
          <a:effectLst/>
        </p:spPr>
        <p:txBody>
          <a:bodyPr wrap="square">
            <a:spAutoFit/>
          </a:bodyPr>
          <a:lstStyle/>
          <a:p>
            <a:pPr defTabSz="638175" eaLnBrk="0" hangingPunct="0"/>
            <a:r>
              <a:rPr lang="es-MX" b="1" dirty="0" smtClean="0">
                <a:solidFill>
                  <a:schemeClr val="tx2"/>
                </a:solidFill>
              </a:rPr>
              <a:t>Habitantes por Km</a:t>
            </a:r>
            <a:r>
              <a:rPr lang="es-MX" b="1" baseline="30000" dirty="0" smtClean="0">
                <a:solidFill>
                  <a:schemeClr val="tx2"/>
                </a:solidFill>
              </a:rPr>
              <a:t>2</a:t>
            </a:r>
          </a:p>
          <a:p>
            <a:pPr defTabSz="638175" eaLnBrk="0" hangingPunct="0"/>
            <a:endParaRPr lang="es-MX" sz="1400" b="1" dirty="0" smtClean="0">
              <a:solidFill>
                <a:schemeClr val="tx2"/>
              </a:solidFill>
            </a:endParaRPr>
          </a:p>
          <a:p>
            <a:pPr defTabSz="638175" eaLnBrk="0" hangingPunct="0">
              <a:lnSpc>
                <a:spcPct val="150000"/>
              </a:lnSpc>
            </a:pPr>
            <a:r>
              <a:rPr lang="es-MX" sz="1400" b="1" dirty="0" smtClean="0">
                <a:solidFill>
                  <a:schemeClr val="tx2"/>
                </a:solidFill>
              </a:rPr>
              <a:t>	5 000 y más</a:t>
            </a:r>
          </a:p>
          <a:p>
            <a:pPr defTabSz="638175" eaLnBrk="0" hangingPunct="0">
              <a:lnSpc>
                <a:spcPct val="150000"/>
              </a:lnSpc>
            </a:pPr>
            <a:r>
              <a:rPr lang="es-MX" sz="1400" b="1" dirty="0" smtClean="0">
                <a:solidFill>
                  <a:schemeClr val="tx2"/>
                </a:solidFill>
              </a:rPr>
              <a:t>	100 a 4 999</a:t>
            </a:r>
          </a:p>
          <a:p>
            <a:pPr defTabSz="638175" eaLnBrk="0" hangingPunct="0">
              <a:lnSpc>
                <a:spcPct val="150000"/>
              </a:lnSpc>
            </a:pPr>
            <a:r>
              <a:rPr lang="es-MX" sz="1400" b="1" dirty="0" smtClean="0">
                <a:solidFill>
                  <a:schemeClr val="tx2"/>
                </a:solidFill>
              </a:rPr>
              <a:t>	50 a 99</a:t>
            </a:r>
          </a:p>
          <a:p>
            <a:pPr defTabSz="638175" eaLnBrk="0" hangingPunct="0">
              <a:lnSpc>
                <a:spcPct val="150000"/>
              </a:lnSpc>
            </a:pPr>
            <a:r>
              <a:rPr lang="es-MX" sz="1400" b="1" dirty="0" smtClean="0">
                <a:solidFill>
                  <a:schemeClr val="tx2"/>
                </a:solidFill>
              </a:rPr>
              <a:t>	25 a 49</a:t>
            </a:r>
          </a:p>
          <a:p>
            <a:pPr defTabSz="638175" eaLnBrk="0" hangingPunct="0">
              <a:lnSpc>
                <a:spcPct val="150000"/>
              </a:lnSpc>
            </a:pPr>
            <a:r>
              <a:rPr lang="es-MX" sz="1400" b="1" dirty="0" smtClean="0">
                <a:solidFill>
                  <a:schemeClr val="tx2"/>
                </a:solidFill>
              </a:rPr>
              <a:t>	Menos de 25</a:t>
            </a:r>
            <a:endParaRPr lang="es-ES_tradnl" sz="1400" b="1" dirty="0">
              <a:solidFill>
                <a:schemeClr val="tx2"/>
              </a:solidFill>
            </a:endParaRPr>
          </a:p>
        </p:txBody>
      </p:sp>
      <p:sp>
        <p:nvSpPr>
          <p:cNvPr id="513" name="512 Rectángulo"/>
          <p:cNvSpPr/>
          <p:nvPr/>
        </p:nvSpPr>
        <p:spPr>
          <a:xfrm>
            <a:off x="580824" y="5072121"/>
            <a:ext cx="276625" cy="192102"/>
          </a:xfrm>
          <a:prstGeom prst="rect">
            <a:avLst/>
          </a:prstGeom>
          <a:solidFill>
            <a:schemeClr val="accent1">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14" name="513 Rectángulo"/>
          <p:cNvSpPr/>
          <p:nvPr/>
        </p:nvSpPr>
        <p:spPr>
          <a:xfrm>
            <a:off x="580824" y="5386057"/>
            <a:ext cx="276625" cy="192102"/>
          </a:xfrm>
          <a:prstGeom prst="rect">
            <a:avLst/>
          </a:prstGeom>
          <a:solidFill>
            <a:srgbClr val="85A7D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15" name="514 Rectángulo"/>
          <p:cNvSpPr/>
          <p:nvPr/>
        </p:nvSpPr>
        <p:spPr>
          <a:xfrm>
            <a:off x="580824" y="5723045"/>
            <a:ext cx="276625" cy="192102"/>
          </a:xfrm>
          <a:prstGeom prst="rect">
            <a:avLst/>
          </a:prstGeom>
          <a:solidFill>
            <a:srgbClr val="B9CDE5">
              <a:alpha val="89020"/>
            </a:srgb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16" name="515 Rectángulo"/>
          <p:cNvSpPr/>
          <p:nvPr/>
        </p:nvSpPr>
        <p:spPr>
          <a:xfrm>
            <a:off x="580824" y="6026445"/>
            <a:ext cx="276625" cy="192102"/>
          </a:xfrm>
          <a:prstGeom prst="rect">
            <a:avLst/>
          </a:prstGeom>
          <a:solidFill>
            <a:srgbClr val="E9EFF7"/>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517" name="516 Rectángulo"/>
          <p:cNvSpPr/>
          <p:nvPr/>
        </p:nvSpPr>
        <p:spPr>
          <a:xfrm>
            <a:off x="580824" y="4730301"/>
            <a:ext cx="276625" cy="192102"/>
          </a:xfrm>
          <a:prstGeom prst="rect">
            <a:avLst/>
          </a:prstGeom>
          <a:solidFill>
            <a:srgbClr val="C00000"/>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dirty="0">
              <a:solidFill>
                <a:srgbClr val="EED4AE"/>
              </a:solidFill>
            </a:endParaRPr>
          </a:p>
        </p:txBody>
      </p:sp>
      <p:sp>
        <p:nvSpPr>
          <p:cNvPr id="519" name="2 Marcador de contenido"/>
          <p:cNvSpPr txBox="1">
            <a:spLocks/>
          </p:cNvSpPr>
          <p:nvPr/>
        </p:nvSpPr>
        <p:spPr bwMode="auto">
          <a:xfrm>
            <a:off x="5335531" y="1689803"/>
            <a:ext cx="3808469" cy="29390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20000"/>
              </a:spcBef>
              <a:spcAft>
                <a:spcPct val="0"/>
              </a:spcAft>
              <a:buClrTx/>
              <a:buSzPct val="70000"/>
              <a:buFontTx/>
              <a:buNone/>
              <a:tabLst/>
              <a:defRPr/>
            </a:pP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Entidades con menor densidad de población:</a:t>
            </a:r>
          </a:p>
          <a:p>
            <a:pPr marL="342900" marR="0" lvl="0" indent="-342900" algn="l" defTabSz="914400" rtl="0" eaLnBrk="0" fontAlgn="base" latinLnBrk="0" hangingPunct="0">
              <a:lnSpc>
                <a:spcPct val="100000"/>
              </a:lnSpc>
              <a:spcBef>
                <a:spcPct val="20000"/>
              </a:spcBef>
              <a:spcAft>
                <a:spcPct val="0"/>
              </a:spcAft>
              <a:buClrTx/>
              <a:buSzPct val="90000"/>
              <a:buBlip>
                <a:blip r:embed="rId3"/>
              </a:buBlip>
              <a:tabLst/>
              <a:defRPr/>
            </a:pP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Baja California Sur </a:t>
            </a:r>
            <a:r>
              <a:rPr kumimoji="0" lang="es-MX" sz="22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9</a:t>
            </a: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 hab/km</a:t>
            </a:r>
            <a:r>
              <a:rPr kumimoji="0" lang="es-MX" sz="18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rPr>
              <a:t>2</a:t>
            </a:r>
            <a:endPar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a:p>
            <a:pPr marL="342900" marR="0" lvl="0" indent="-342900" algn="l" defTabSz="914400" rtl="0" eaLnBrk="0" fontAlgn="base" latinLnBrk="0" hangingPunct="0">
              <a:lnSpc>
                <a:spcPct val="100000"/>
              </a:lnSpc>
              <a:spcBef>
                <a:spcPct val="20000"/>
              </a:spcBef>
              <a:spcAft>
                <a:spcPct val="0"/>
              </a:spcAft>
              <a:buClrTx/>
              <a:buSzPct val="90000"/>
              <a:buBlip>
                <a:blip r:embed="rId3"/>
              </a:buBlip>
              <a:tabLst/>
              <a:defRPr/>
            </a:pP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Durango </a:t>
            </a:r>
            <a:r>
              <a:rPr kumimoji="0" lang="es-MX" sz="22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13</a:t>
            </a: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 hab/km</a:t>
            </a:r>
            <a:r>
              <a:rPr kumimoji="0" lang="es-MX" sz="18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rPr>
              <a:t>2</a:t>
            </a:r>
            <a:endPar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a:p>
            <a:pPr marL="342900" marR="0" lvl="0" indent="-342900" algn="l" defTabSz="914400" rtl="0" eaLnBrk="0" fontAlgn="base" latinLnBrk="0" hangingPunct="0">
              <a:lnSpc>
                <a:spcPct val="100000"/>
              </a:lnSpc>
              <a:spcBef>
                <a:spcPct val="20000"/>
              </a:spcBef>
              <a:spcAft>
                <a:spcPct val="0"/>
              </a:spcAft>
              <a:buClrTx/>
              <a:buSzPct val="90000"/>
              <a:buBlip>
                <a:blip r:embed="rId3"/>
              </a:buBlip>
              <a:tabLst/>
              <a:defRPr/>
            </a:pP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Chihuahua </a:t>
            </a:r>
            <a:r>
              <a:rPr kumimoji="0" lang="es-MX" sz="22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14</a:t>
            </a:r>
            <a:r>
              <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 hab/km</a:t>
            </a:r>
            <a:r>
              <a:rPr kumimoji="0" lang="es-MX" sz="1800" b="1" i="0" u="none" strike="noStrike" kern="1200" cap="none" spc="0" normalizeH="0" baseline="30000" noProof="0" dirty="0" smtClean="0">
                <a:ln>
                  <a:noFill/>
                </a:ln>
                <a:solidFill>
                  <a:schemeClr val="tx2"/>
                </a:solidFill>
                <a:effectLst/>
                <a:uLnTx/>
                <a:uFillTx/>
                <a:latin typeface="Arial" pitchFamily="34" charset="0"/>
                <a:ea typeface="+mn-ea"/>
                <a:cs typeface="Arial" pitchFamily="34" charset="0"/>
              </a:rPr>
              <a:t>2</a:t>
            </a:r>
            <a:endParaRPr kumimoji="0" lang="es-MX" sz="18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9">
                                            <p:txEl>
                                              <p:pRg st="0" end="0"/>
                                            </p:txEl>
                                          </p:spTgt>
                                        </p:tgtEl>
                                        <p:attrNameLst>
                                          <p:attrName>style.visibility</p:attrName>
                                        </p:attrNameLst>
                                      </p:cBhvr>
                                      <p:to>
                                        <p:strVal val="visible"/>
                                      </p:to>
                                    </p:set>
                                    <p:animEffect transition="in" filter="fade">
                                      <p:cBhvr>
                                        <p:cTn id="7" dur="2000"/>
                                        <p:tgtEl>
                                          <p:spTgt spid="51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9">
                                            <p:txEl>
                                              <p:pRg st="1" end="1"/>
                                            </p:txEl>
                                          </p:spTgt>
                                        </p:tgtEl>
                                        <p:attrNameLst>
                                          <p:attrName>style.visibility</p:attrName>
                                        </p:attrNameLst>
                                      </p:cBhvr>
                                      <p:to>
                                        <p:strVal val="visible"/>
                                      </p:to>
                                    </p:set>
                                    <p:animEffect transition="in" filter="fade">
                                      <p:cBhvr>
                                        <p:cTn id="12" dur="2000"/>
                                        <p:tgtEl>
                                          <p:spTgt spid="51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19">
                                            <p:txEl>
                                              <p:pRg st="2" end="2"/>
                                            </p:txEl>
                                          </p:spTgt>
                                        </p:tgtEl>
                                        <p:attrNameLst>
                                          <p:attrName>style.visibility</p:attrName>
                                        </p:attrNameLst>
                                      </p:cBhvr>
                                      <p:to>
                                        <p:strVal val="visible"/>
                                      </p:to>
                                    </p:set>
                                    <p:animEffect transition="in" filter="fade">
                                      <p:cBhvr>
                                        <p:cTn id="17" dur="2000"/>
                                        <p:tgtEl>
                                          <p:spTgt spid="51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19">
                                            <p:txEl>
                                              <p:pRg st="3" end="3"/>
                                            </p:txEl>
                                          </p:spTgt>
                                        </p:tgtEl>
                                        <p:attrNameLst>
                                          <p:attrName>style.visibility</p:attrName>
                                        </p:attrNameLst>
                                      </p:cBhvr>
                                      <p:to>
                                        <p:strVal val="visible"/>
                                      </p:to>
                                    </p:set>
                                    <p:animEffect transition="in" filter="fade">
                                      <p:cBhvr>
                                        <p:cTn id="22" dur="2000"/>
                                        <p:tgtEl>
                                          <p:spTgt spid="51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 grpId="0" uiExpand="1" build="p" bldLvl="2"/>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Densidad de población</a:t>
            </a:r>
            <a:endParaRPr lang="es-ES" dirty="0" smtClean="0"/>
          </a:p>
        </p:txBody>
      </p:sp>
      <p:sp>
        <p:nvSpPr>
          <p:cNvPr id="15363" name="2 Marcador de contenido"/>
          <p:cNvSpPr>
            <a:spLocks noGrp="1"/>
          </p:cNvSpPr>
          <p:nvPr>
            <p:ph idx="1"/>
          </p:nvPr>
        </p:nvSpPr>
        <p:spPr>
          <a:xfrm>
            <a:off x="411162" y="1266271"/>
            <a:ext cx="8382001" cy="4912359"/>
          </a:xfrm>
          <a:noFill/>
          <a:ln w="9525">
            <a:noFill/>
            <a:miter lim="800000"/>
            <a:headEnd/>
            <a:tailEnd/>
          </a:ln>
        </p:spPr>
        <p:txBody>
          <a:bodyPr vert="horz" wrap="square" lIns="91440" tIns="45720" rIns="91440" bIns="45720" numCol="1" anchor="t" anchorCtr="0" compatLnSpc="1">
            <a:prstTxWarp prst="textNoShape">
              <a:avLst/>
            </a:prstTxWarp>
          </a:bodyPr>
          <a:lstStyle/>
          <a:p>
            <a:pPr marL="0" indent="0">
              <a:buNone/>
            </a:pPr>
            <a:r>
              <a:rPr lang="es-MX" sz="2400" b="1" dirty="0" smtClean="0">
                <a:solidFill>
                  <a:schemeClr val="tx2"/>
                </a:solidFill>
                <a:latin typeface="Arial" pitchFamily="34" charset="0"/>
                <a:cs typeface="Arial" pitchFamily="34" charset="0"/>
              </a:rPr>
              <a:t>Los municipios y delegaciones con mayor número de habitantes por km</a:t>
            </a:r>
            <a:r>
              <a:rPr lang="es-MX" sz="2400" b="1" baseline="30000" dirty="0" smtClean="0">
                <a:solidFill>
                  <a:schemeClr val="tx2"/>
                </a:solidFill>
                <a:latin typeface="Arial" pitchFamily="34" charset="0"/>
                <a:cs typeface="Arial" pitchFamily="34" charset="0"/>
              </a:rPr>
              <a:t>2</a:t>
            </a:r>
            <a:r>
              <a:rPr lang="es-MX" sz="2400" b="1" dirty="0" smtClean="0">
                <a:solidFill>
                  <a:schemeClr val="tx2"/>
                </a:solidFill>
                <a:latin typeface="Arial" pitchFamily="34" charset="0"/>
                <a:cs typeface="Arial" pitchFamily="34" charset="0"/>
              </a:rPr>
              <a:t> son:</a:t>
            </a:r>
          </a:p>
          <a:p>
            <a:pPr marL="0" indent="0">
              <a:lnSpc>
                <a:spcPct val="50000"/>
              </a:lnSpc>
              <a:spcBef>
                <a:spcPts val="0"/>
              </a:spcBef>
              <a:buNone/>
            </a:pPr>
            <a:endParaRPr lang="es-MX" sz="24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err="1" smtClean="0">
                <a:solidFill>
                  <a:schemeClr val="tx2"/>
                </a:solidFill>
                <a:latin typeface="Arial" pitchFamily="34" charset="0"/>
                <a:cs typeface="Arial" pitchFamily="34" charset="0"/>
              </a:rPr>
              <a:t>Nezahualcóyotl</a:t>
            </a:r>
            <a:r>
              <a:rPr lang="es-MX" sz="2000" b="1" dirty="0" smtClean="0">
                <a:solidFill>
                  <a:schemeClr val="tx2"/>
                </a:solidFill>
                <a:latin typeface="Arial" pitchFamily="34" charset="0"/>
                <a:cs typeface="Arial" pitchFamily="34" charset="0"/>
              </a:rPr>
              <a:t> (</a:t>
            </a:r>
            <a:r>
              <a:rPr lang="es-MX" sz="2000" b="1" dirty="0" err="1" smtClean="0">
                <a:solidFill>
                  <a:schemeClr val="tx2"/>
                </a:solidFill>
                <a:latin typeface="Arial" pitchFamily="34" charset="0"/>
                <a:cs typeface="Arial" pitchFamily="34" charset="0"/>
              </a:rPr>
              <a:t>Méx</a:t>
            </a:r>
            <a:r>
              <a:rPr lang="es-MX" sz="2000" b="1" dirty="0" smtClean="0">
                <a:solidFill>
                  <a:schemeClr val="tx2"/>
                </a:solidFill>
                <a:latin typeface="Arial" pitchFamily="34" charset="0"/>
                <a:cs typeface="Arial" pitchFamily="34" charset="0"/>
              </a:rPr>
              <a:t>.)	17 537 hab/km</a:t>
            </a:r>
            <a:r>
              <a:rPr lang="es-MX" sz="2000" b="1" baseline="30000" dirty="0" smtClean="0">
                <a:solidFill>
                  <a:schemeClr val="tx2"/>
                </a:solidFill>
                <a:latin typeface="Arial" pitchFamily="34" charset="0"/>
                <a:cs typeface="Arial" pitchFamily="34" charset="0"/>
              </a:rPr>
              <a:t>2</a:t>
            </a:r>
          </a:p>
          <a:p>
            <a:pPr marL="1438275" lvl="1" indent="-361950" eaLnBrk="1" fontAlgn="b" hangingPunct="1">
              <a:tabLst>
                <a:tab pos="5295900" algn="l"/>
              </a:tabLst>
            </a:pPr>
            <a:r>
              <a:rPr lang="es-MX" sz="2000" b="1" dirty="0" err="1" smtClean="0">
                <a:solidFill>
                  <a:schemeClr val="tx2"/>
                </a:solidFill>
                <a:latin typeface="Arial" pitchFamily="34" charset="0"/>
                <a:cs typeface="Arial" pitchFamily="34" charset="0"/>
              </a:rPr>
              <a:t>Iztacalco</a:t>
            </a:r>
            <a:r>
              <a:rPr lang="es-MX" sz="2000" b="1" dirty="0" smtClean="0">
                <a:solidFill>
                  <a:schemeClr val="tx2"/>
                </a:solidFill>
                <a:latin typeface="Arial" pitchFamily="34" charset="0"/>
                <a:cs typeface="Arial" pitchFamily="34" charset="0"/>
              </a:rPr>
              <a:t> (D.F.)	16 602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smtClean="0">
                <a:solidFill>
                  <a:schemeClr val="tx2"/>
                </a:solidFill>
                <a:latin typeface="Arial" pitchFamily="34" charset="0"/>
                <a:cs typeface="Arial" pitchFamily="34" charset="0"/>
              </a:rPr>
              <a:t>Cuauhtémoc (D.F.) 	16 575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err="1" smtClean="0">
                <a:solidFill>
                  <a:schemeClr val="tx2"/>
                </a:solidFill>
                <a:latin typeface="Arial" pitchFamily="34" charset="0"/>
                <a:cs typeface="Arial" pitchFamily="34" charset="0"/>
              </a:rPr>
              <a:t>Iztapalapa</a:t>
            </a:r>
            <a:r>
              <a:rPr lang="es-MX" sz="2000" b="1" dirty="0" smtClean="0">
                <a:solidFill>
                  <a:schemeClr val="tx2"/>
                </a:solidFill>
                <a:latin typeface="Arial" pitchFamily="34" charset="0"/>
                <a:cs typeface="Arial" pitchFamily="34" charset="0"/>
              </a:rPr>
              <a:t> (D.F.) 	16 029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smtClean="0">
                <a:solidFill>
                  <a:schemeClr val="tx2"/>
                </a:solidFill>
                <a:latin typeface="Arial" pitchFamily="34" charset="0"/>
                <a:cs typeface="Arial" pitchFamily="34" charset="0"/>
              </a:rPr>
              <a:t>Benito Juárez (D.F.) 	14 574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smtClean="0">
                <a:solidFill>
                  <a:schemeClr val="tx2"/>
                </a:solidFill>
                <a:latin typeface="Arial" pitchFamily="34" charset="0"/>
                <a:cs typeface="Arial" pitchFamily="34" charset="0"/>
              </a:rPr>
              <a:t>Chimalhuacán (</a:t>
            </a:r>
            <a:r>
              <a:rPr lang="es-MX" sz="2000" b="1" dirty="0" err="1" smtClean="0">
                <a:solidFill>
                  <a:schemeClr val="tx2"/>
                </a:solidFill>
                <a:latin typeface="Arial" pitchFamily="34" charset="0"/>
                <a:cs typeface="Arial" pitchFamily="34" charset="0"/>
              </a:rPr>
              <a:t>Méx</a:t>
            </a:r>
            <a:r>
              <a:rPr lang="es-MX" sz="2000" b="1" dirty="0" smtClean="0">
                <a:solidFill>
                  <a:schemeClr val="tx2"/>
                </a:solidFill>
                <a:latin typeface="Arial" pitchFamily="34" charset="0"/>
                <a:cs typeface="Arial" pitchFamily="34" charset="0"/>
              </a:rPr>
              <a:t>)	13 816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smtClean="0">
                <a:solidFill>
                  <a:schemeClr val="tx2"/>
                </a:solidFill>
                <a:latin typeface="Arial" pitchFamily="34" charset="0"/>
                <a:cs typeface="Arial" pitchFamily="34" charset="0"/>
              </a:rPr>
              <a:t>Gustavo A. Madero (D.F.) 	13 470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smtClean="0">
                <a:solidFill>
                  <a:schemeClr val="tx2"/>
                </a:solidFill>
                <a:latin typeface="Arial" pitchFamily="34" charset="0"/>
                <a:cs typeface="Arial" pitchFamily="34" charset="0"/>
              </a:rPr>
              <a:t>Venustiano Carranza (D.F.) 	12 699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err="1" smtClean="0">
                <a:solidFill>
                  <a:schemeClr val="tx2"/>
                </a:solidFill>
                <a:latin typeface="Arial" pitchFamily="34" charset="0"/>
                <a:cs typeface="Arial" pitchFamily="34" charset="0"/>
              </a:rPr>
              <a:t>Azcapotzalco</a:t>
            </a:r>
            <a:r>
              <a:rPr lang="es-MX" sz="2000" b="1" dirty="0" smtClean="0">
                <a:solidFill>
                  <a:schemeClr val="tx2"/>
                </a:solidFill>
                <a:latin typeface="Arial" pitchFamily="34" charset="0"/>
                <a:cs typeface="Arial" pitchFamily="34" charset="0"/>
              </a:rPr>
              <a:t> (D.F.) 	12 343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err="1" smtClean="0">
                <a:solidFill>
                  <a:schemeClr val="tx2"/>
                </a:solidFill>
                <a:latin typeface="Arial" pitchFamily="34" charset="0"/>
                <a:cs typeface="Arial" pitchFamily="34" charset="0"/>
              </a:rPr>
              <a:t>Coyoacán</a:t>
            </a:r>
            <a:r>
              <a:rPr lang="es-MX" sz="2000" b="1" dirty="0" smtClean="0">
                <a:solidFill>
                  <a:schemeClr val="tx2"/>
                </a:solidFill>
                <a:latin typeface="Arial" pitchFamily="34" charset="0"/>
                <a:cs typeface="Arial" pitchFamily="34" charset="0"/>
              </a:rPr>
              <a:t> (D.F.) 	11 654 hab/km</a:t>
            </a:r>
            <a:r>
              <a:rPr lang="es-MX" sz="2000" b="1" baseline="30000" dirty="0" smtClean="0">
                <a:solidFill>
                  <a:schemeClr val="tx2"/>
                </a:solidFill>
                <a:latin typeface="Arial" pitchFamily="34" charset="0"/>
                <a:cs typeface="Arial" pitchFamily="34" charset="0"/>
              </a:rPr>
              <a:t>2</a:t>
            </a:r>
            <a:endParaRPr lang="es-MX" sz="2000" b="1" dirty="0" smtClean="0">
              <a:solidFill>
                <a:schemeClr val="tx2"/>
              </a:solidFill>
              <a:latin typeface="Arial" pitchFamily="34" charset="0"/>
              <a:cs typeface="Arial" pitchFamily="34" charset="0"/>
            </a:endParaRPr>
          </a:p>
          <a:p>
            <a:pPr marL="1438275" lvl="1" indent="-361950" eaLnBrk="1" fontAlgn="b" hangingPunct="1">
              <a:tabLst>
                <a:tab pos="5295900" algn="l"/>
              </a:tabLst>
            </a:pPr>
            <a:r>
              <a:rPr lang="es-MX" sz="2000" b="1" dirty="0" smtClean="0">
                <a:solidFill>
                  <a:schemeClr val="tx2"/>
                </a:solidFill>
                <a:latin typeface="Arial" pitchFamily="34" charset="0"/>
                <a:cs typeface="Arial" pitchFamily="34" charset="0"/>
              </a:rPr>
              <a:t>Ecatepec de Morelos (</a:t>
            </a:r>
            <a:r>
              <a:rPr lang="es-MX" sz="2000" b="1" dirty="0" err="1" smtClean="0">
                <a:solidFill>
                  <a:schemeClr val="tx2"/>
                </a:solidFill>
                <a:latin typeface="Arial" pitchFamily="34" charset="0"/>
                <a:cs typeface="Arial" pitchFamily="34" charset="0"/>
              </a:rPr>
              <a:t>Méx</a:t>
            </a:r>
            <a:r>
              <a:rPr lang="es-MX" sz="2000" b="1" dirty="0" smtClean="0">
                <a:solidFill>
                  <a:schemeClr val="tx2"/>
                </a:solidFill>
                <a:latin typeface="Arial" pitchFamily="34" charset="0"/>
                <a:cs typeface="Arial" pitchFamily="34" charset="0"/>
              </a:rPr>
              <a:t>.)	10 402 hab/km</a:t>
            </a:r>
            <a:r>
              <a:rPr lang="es-MX" sz="2000" b="1" baseline="30000" dirty="0" smtClean="0">
                <a:solidFill>
                  <a:schemeClr val="tx2"/>
                </a:solidFill>
                <a:latin typeface="Arial" pitchFamily="34" charset="0"/>
                <a:cs typeface="Arial" pitchFamily="34" charset="0"/>
              </a:rPr>
              <a:t>2</a:t>
            </a:r>
            <a:endParaRPr lang="es-MX" sz="2000" b="1" dirty="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500"/>
                                        <p:tgtEl>
                                          <p:spTgt spid="15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363">
                                            <p:txEl>
                                              <p:pRg st="2" end="2"/>
                                            </p:txEl>
                                          </p:spTgt>
                                        </p:tgtEl>
                                        <p:attrNameLst>
                                          <p:attrName>style.visibility</p:attrName>
                                        </p:attrNameLst>
                                      </p:cBhvr>
                                      <p:to>
                                        <p:strVal val="visible"/>
                                      </p:to>
                                    </p:set>
                                    <p:animEffect transition="in" filter="wipe(up)">
                                      <p:cBhvr>
                                        <p:cTn id="12" dur="500"/>
                                        <p:tgtEl>
                                          <p:spTgt spid="1536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5363">
                                            <p:txEl>
                                              <p:pRg st="3" end="3"/>
                                            </p:txEl>
                                          </p:spTgt>
                                        </p:tgtEl>
                                        <p:attrNameLst>
                                          <p:attrName>style.visibility</p:attrName>
                                        </p:attrNameLst>
                                      </p:cBhvr>
                                      <p:to>
                                        <p:strVal val="visible"/>
                                      </p:to>
                                    </p:set>
                                    <p:animEffect transition="in" filter="wipe(up)">
                                      <p:cBhvr>
                                        <p:cTn id="17" dur="500"/>
                                        <p:tgtEl>
                                          <p:spTgt spid="1536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5363">
                                            <p:txEl>
                                              <p:pRg st="4" end="4"/>
                                            </p:txEl>
                                          </p:spTgt>
                                        </p:tgtEl>
                                        <p:attrNameLst>
                                          <p:attrName>style.visibility</p:attrName>
                                        </p:attrNameLst>
                                      </p:cBhvr>
                                      <p:to>
                                        <p:strVal val="visible"/>
                                      </p:to>
                                    </p:set>
                                    <p:animEffect transition="in" filter="wipe(up)">
                                      <p:cBhvr>
                                        <p:cTn id="22" dur="500"/>
                                        <p:tgtEl>
                                          <p:spTgt spid="15363">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363">
                                            <p:txEl>
                                              <p:pRg st="5" end="5"/>
                                            </p:txEl>
                                          </p:spTgt>
                                        </p:tgtEl>
                                        <p:attrNameLst>
                                          <p:attrName>style.visibility</p:attrName>
                                        </p:attrNameLst>
                                      </p:cBhvr>
                                      <p:to>
                                        <p:strVal val="visible"/>
                                      </p:to>
                                    </p:set>
                                    <p:animEffect transition="in" filter="wipe(up)">
                                      <p:cBhvr>
                                        <p:cTn id="27" dur="500"/>
                                        <p:tgtEl>
                                          <p:spTgt spid="15363">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5363">
                                            <p:txEl>
                                              <p:pRg st="6" end="6"/>
                                            </p:txEl>
                                          </p:spTgt>
                                        </p:tgtEl>
                                        <p:attrNameLst>
                                          <p:attrName>style.visibility</p:attrName>
                                        </p:attrNameLst>
                                      </p:cBhvr>
                                      <p:to>
                                        <p:strVal val="visible"/>
                                      </p:to>
                                    </p:set>
                                    <p:animEffect transition="in" filter="wipe(up)">
                                      <p:cBhvr>
                                        <p:cTn id="32" dur="500"/>
                                        <p:tgtEl>
                                          <p:spTgt spid="15363">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15363">
                                            <p:txEl>
                                              <p:pRg st="7" end="7"/>
                                            </p:txEl>
                                          </p:spTgt>
                                        </p:tgtEl>
                                        <p:attrNameLst>
                                          <p:attrName>style.visibility</p:attrName>
                                        </p:attrNameLst>
                                      </p:cBhvr>
                                      <p:to>
                                        <p:strVal val="visible"/>
                                      </p:to>
                                    </p:set>
                                    <p:animEffect transition="in" filter="wipe(up)">
                                      <p:cBhvr>
                                        <p:cTn id="37" dur="500"/>
                                        <p:tgtEl>
                                          <p:spTgt spid="15363">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15363">
                                            <p:txEl>
                                              <p:pRg st="8" end="8"/>
                                            </p:txEl>
                                          </p:spTgt>
                                        </p:tgtEl>
                                        <p:attrNameLst>
                                          <p:attrName>style.visibility</p:attrName>
                                        </p:attrNameLst>
                                      </p:cBhvr>
                                      <p:to>
                                        <p:strVal val="visible"/>
                                      </p:to>
                                    </p:set>
                                    <p:animEffect transition="in" filter="wipe(up)">
                                      <p:cBhvr>
                                        <p:cTn id="42" dur="500"/>
                                        <p:tgtEl>
                                          <p:spTgt spid="15363">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15363">
                                            <p:txEl>
                                              <p:pRg st="9" end="9"/>
                                            </p:txEl>
                                          </p:spTgt>
                                        </p:tgtEl>
                                        <p:attrNameLst>
                                          <p:attrName>style.visibility</p:attrName>
                                        </p:attrNameLst>
                                      </p:cBhvr>
                                      <p:to>
                                        <p:strVal val="visible"/>
                                      </p:to>
                                    </p:set>
                                    <p:animEffect transition="in" filter="wipe(up)">
                                      <p:cBhvr>
                                        <p:cTn id="47" dur="500"/>
                                        <p:tgtEl>
                                          <p:spTgt spid="15363">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childTnLst>
                                    <p:set>
                                      <p:cBhvr>
                                        <p:cTn id="51" dur="1" fill="hold">
                                          <p:stCondLst>
                                            <p:cond delay="0"/>
                                          </p:stCondLst>
                                        </p:cTn>
                                        <p:tgtEl>
                                          <p:spTgt spid="15363">
                                            <p:txEl>
                                              <p:pRg st="10" end="10"/>
                                            </p:txEl>
                                          </p:spTgt>
                                        </p:tgtEl>
                                        <p:attrNameLst>
                                          <p:attrName>style.visibility</p:attrName>
                                        </p:attrNameLst>
                                      </p:cBhvr>
                                      <p:to>
                                        <p:strVal val="visible"/>
                                      </p:to>
                                    </p:set>
                                    <p:animEffect transition="in" filter="wipe(up)">
                                      <p:cBhvr>
                                        <p:cTn id="52" dur="500"/>
                                        <p:tgtEl>
                                          <p:spTgt spid="15363">
                                            <p:txEl>
                                              <p:pRg st="10" end="1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15363">
                                            <p:txEl>
                                              <p:pRg st="11" end="11"/>
                                            </p:txEl>
                                          </p:spTgt>
                                        </p:tgtEl>
                                        <p:attrNameLst>
                                          <p:attrName>style.visibility</p:attrName>
                                        </p:attrNameLst>
                                      </p:cBhvr>
                                      <p:to>
                                        <p:strVal val="visible"/>
                                      </p:to>
                                    </p:set>
                                    <p:animEffect transition="in" filter="wipe(up)">
                                      <p:cBhvr>
                                        <p:cTn id="57" dur="500"/>
                                        <p:tgtEl>
                                          <p:spTgt spid="15363">
                                            <p:txEl>
                                              <p:pRg st="11" end="11"/>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childTnLst>
                                    <p:set>
                                      <p:cBhvr>
                                        <p:cTn id="61" dur="1" fill="hold">
                                          <p:stCondLst>
                                            <p:cond delay="0"/>
                                          </p:stCondLst>
                                        </p:cTn>
                                        <p:tgtEl>
                                          <p:spTgt spid="15363">
                                            <p:txEl>
                                              <p:pRg st="12" end="12"/>
                                            </p:txEl>
                                          </p:spTgt>
                                        </p:tgtEl>
                                        <p:attrNameLst>
                                          <p:attrName>style.visibility</p:attrName>
                                        </p:attrNameLst>
                                      </p:cBhvr>
                                      <p:to>
                                        <p:strVal val="visible"/>
                                      </p:to>
                                    </p:set>
                                    <p:animEffect transition="in" filter="wipe(up)">
                                      <p:cBhvr>
                                        <p:cTn id="62" dur="500"/>
                                        <p:tgtEl>
                                          <p:spTgt spid="1536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bldLvl="2"/>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Densidad de población</a:t>
            </a:r>
            <a:endParaRPr lang="es-ES" dirty="0" smtClean="0"/>
          </a:p>
        </p:txBody>
      </p:sp>
      <p:sp>
        <p:nvSpPr>
          <p:cNvPr id="15363" name="2 Marcador de contenido"/>
          <p:cNvSpPr>
            <a:spLocks noGrp="1"/>
          </p:cNvSpPr>
          <p:nvPr>
            <p:ph idx="1"/>
          </p:nvPr>
        </p:nvSpPr>
        <p:spPr>
          <a:xfrm>
            <a:off x="399287" y="1491903"/>
            <a:ext cx="8382001" cy="1690684"/>
          </a:xfrm>
          <a:noFill/>
          <a:ln w="9525">
            <a:noFill/>
            <a:miter lim="800000"/>
            <a:headEnd/>
            <a:tailEnd/>
          </a:ln>
        </p:spPr>
        <p:txBody>
          <a:bodyPr vert="horz" wrap="square" lIns="91440" tIns="45720" rIns="91440" bIns="45720" numCol="1" anchor="t" anchorCtr="0" compatLnSpc="1">
            <a:prstTxWarp prst="textNoShape">
              <a:avLst/>
            </a:prstTxWarp>
          </a:bodyPr>
          <a:lstStyle/>
          <a:p>
            <a:pPr marL="360363" indent="-360363">
              <a:spcBef>
                <a:spcPts val="1000"/>
              </a:spcBef>
              <a:tabLst>
                <a:tab pos="723900" algn="dec"/>
                <a:tab pos="5470525" algn="dec"/>
              </a:tabLst>
            </a:pPr>
            <a:r>
              <a:rPr lang="es-MX" sz="2400" b="1" dirty="0" smtClean="0">
                <a:solidFill>
                  <a:schemeClr val="tx2"/>
                </a:solidFill>
                <a:latin typeface="Arial" pitchFamily="34" charset="0"/>
                <a:cs typeface="Arial" pitchFamily="34" charset="0"/>
              </a:rPr>
              <a:t>22 municipios con menos </a:t>
            </a:r>
            <a:r>
              <a:rPr lang="es-MX" sz="2400" b="1" smtClean="0">
                <a:solidFill>
                  <a:schemeClr val="tx2"/>
                </a:solidFill>
                <a:latin typeface="Arial" pitchFamily="34" charset="0"/>
                <a:cs typeface="Arial" pitchFamily="34" charset="0"/>
              </a:rPr>
              <a:t>de un </a:t>
            </a:r>
            <a:r>
              <a:rPr lang="es-MX" sz="2400" b="1" dirty="0" smtClean="0">
                <a:solidFill>
                  <a:schemeClr val="tx2"/>
                </a:solidFill>
                <a:latin typeface="Arial" pitchFamily="34" charset="0"/>
                <a:cs typeface="Arial" pitchFamily="34" charset="0"/>
              </a:rPr>
              <a:t>habitante por km</a:t>
            </a:r>
            <a:r>
              <a:rPr lang="es-MX" sz="2400" b="1" baseline="30000" dirty="0" smtClean="0">
                <a:solidFill>
                  <a:schemeClr val="tx2"/>
                </a:solidFill>
                <a:latin typeface="Arial" pitchFamily="34" charset="0"/>
                <a:cs typeface="Arial" pitchFamily="34" charset="0"/>
              </a:rPr>
              <a:t>2</a:t>
            </a:r>
            <a:r>
              <a:rPr lang="es-MX" sz="2400" b="1" dirty="0" smtClean="0">
                <a:solidFill>
                  <a:schemeClr val="tx2"/>
                </a:solidFill>
                <a:latin typeface="Arial" pitchFamily="34" charset="0"/>
                <a:cs typeface="Arial" pitchFamily="34" charset="0"/>
              </a:rPr>
              <a:t>, destacan:</a:t>
            </a:r>
          </a:p>
          <a:p>
            <a:pPr marL="760413" lvl="1" indent="-360363">
              <a:spcBef>
                <a:spcPts val="1000"/>
              </a:spcBef>
              <a:tabLst>
                <a:tab pos="723900" algn="dec"/>
                <a:tab pos="5470525" algn="dec"/>
              </a:tabLst>
            </a:pPr>
            <a:r>
              <a:rPr lang="es-MX" sz="2000" b="1" dirty="0" smtClean="0">
                <a:solidFill>
                  <a:schemeClr val="tx2"/>
                </a:solidFill>
                <a:latin typeface="Arial" pitchFamily="34" charset="0"/>
                <a:cs typeface="Arial" pitchFamily="34" charset="0"/>
              </a:rPr>
              <a:t>Sonora, con 12 municipios</a:t>
            </a:r>
          </a:p>
          <a:p>
            <a:pPr marL="760413" lvl="1" indent="-360363">
              <a:spcBef>
                <a:spcPts val="1000"/>
              </a:spcBef>
              <a:tabLst>
                <a:tab pos="723900" algn="dec"/>
                <a:tab pos="5470525" algn="dec"/>
              </a:tabLst>
            </a:pPr>
            <a:r>
              <a:rPr lang="es-MX" sz="2000" b="1" dirty="0" smtClean="0">
                <a:solidFill>
                  <a:schemeClr val="tx2"/>
                </a:solidFill>
                <a:latin typeface="Arial" pitchFamily="34" charset="0"/>
                <a:cs typeface="Arial" pitchFamily="34" charset="0"/>
              </a:rPr>
              <a:t>Coahuila, con 5 municipios</a:t>
            </a:r>
          </a:p>
        </p:txBody>
      </p:sp>
      <p:graphicFrame>
        <p:nvGraphicFramePr>
          <p:cNvPr id="4" name="1 Gráfico"/>
          <p:cNvGraphicFramePr/>
          <p:nvPr/>
        </p:nvGraphicFramePr>
        <p:xfrm>
          <a:off x="1439264" y="3016332"/>
          <a:ext cx="6327197" cy="3229470"/>
        </p:xfrm>
        <a:graphic>
          <a:graphicData uri="http://schemas.openxmlformats.org/drawingml/2006/chart">
            <c:chart xmlns:c="http://schemas.openxmlformats.org/drawingml/2006/chart" xmlns:r="http://schemas.openxmlformats.org/officeDocument/2006/relationships" r:id="rId2"/>
          </a:graphicData>
        </a:graphic>
      </p:graphicFrame>
      <p:sp>
        <p:nvSpPr>
          <p:cNvPr id="5" name="4 CuadroTexto"/>
          <p:cNvSpPr txBox="1"/>
          <p:nvPr/>
        </p:nvSpPr>
        <p:spPr>
          <a:xfrm>
            <a:off x="1485900" y="3429001"/>
            <a:ext cx="369332" cy="1981200"/>
          </a:xfrm>
          <a:prstGeom prst="rect">
            <a:avLst/>
          </a:prstGeom>
          <a:noFill/>
        </p:spPr>
        <p:txBody>
          <a:bodyPr vert="vert270" wrap="square" rtlCol="0">
            <a:spAutoFit/>
          </a:bodyPr>
          <a:lstStyle/>
          <a:p>
            <a:pPr algn="ctr"/>
            <a:r>
              <a:rPr lang="es-MX" sz="1200" b="1" dirty="0" smtClean="0">
                <a:solidFill>
                  <a:schemeClr val="tx2"/>
                </a:solidFill>
              </a:rPr>
              <a:t>Habitantes por km</a:t>
            </a:r>
            <a:r>
              <a:rPr lang="es-MX" sz="1200" b="1" baseline="30000" dirty="0" smtClean="0">
                <a:solidFill>
                  <a:schemeClr val="tx2"/>
                </a:solidFill>
              </a:rPr>
              <a:t>2</a:t>
            </a:r>
            <a:endParaRPr lang="es-MX" sz="1200" b="1" baseline="30000" dirty="0">
              <a:solidFill>
                <a:schemeClr val="tx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500"/>
                                        <p:tgtEl>
                                          <p:spTgt spid="15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363">
                                            <p:txEl>
                                              <p:pRg st="1" end="1"/>
                                            </p:txEl>
                                          </p:spTgt>
                                        </p:tgtEl>
                                        <p:attrNameLst>
                                          <p:attrName>style.visibility</p:attrName>
                                        </p:attrNameLst>
                                      </p:cBhvr>
                                      <p:to>
                                        <p:strVal val="visible"/>
                                      </p:to>
                                    </p:set>
                                    <p:animEffect transition="in" filter="wipe(up)">
                                      <p:cBhvr>
                                        <p:cTn id="12" dur="500"/>
                                        <p:tgtEl>
                                          <p:spTgt spid="153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5363">
                                            <p:txEl>
                                              <p:pRg st="2" end="2"/>
                                            </p:txEl>
                                          </p:spTgt>
                                        </p:tgtEl>
                                        <p:attrNameLst>
                                          <p:attrName>style.visibility</p:attrName>
                                        </p:attrNameLst>
                                      </p:cBhvr>
                                      <p:to>
                                        <p:strVal val="visible"/>
                                      </p:to>
                                    </p:set>
                                    <p:animEffect transition="in" filter="wipe(up)">
                                      <p:cBhvr>
                                        <p:cTn id="17" dur="500"/>
                                        <p:tgtEl>
                                          <p:spTgt spid="15363">
                                            <p:txEl>
                                              <p:pRg st="2" end="2"/>
                                            </p:tx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2000"/>
                                        <p:tgtEl>
                                          <p:spTgt spid="4"/>
                                        </p:tgtEl>
                                      </p:cBhvr>
                                    </p:animEffect>
                                  </p:childTnLst>
                                </p:cTn>
                              </p:par>
                            </p:childTnLst>
                          </p:cTn>
                        </p:par>
                        <p:par>
                          <p:cTn id="21" fill="hold">
                            <p:stCondLst>
                              <p:cond delay="2000"/>
                            </p:stCondLst>
                            <p:childTnLst>
                              <p:par>
                                <p:cTn id="22" presetID="1" presetClass="entr" presetSubtype="0"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bldLvl="2"/>
      <p:bldGraphic spid="4" grpId="0">
        <p:bldAsOne/>
      </p:bldGraphic>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tamaño de localidad de residencia</a:t>
            </a:r>
          </a:p>
        </p:txBody>
      </p:sp>
      <p:sp>
        <p:nvSpPr>
          <p:cNvPr id="8" name="7 CuadroTexto"/>
          <p:cNvSpPr txBox="1"/>
          <p:nvPr/>
        </p:nvSpPr>
        <p:spPr>
          <a:xfrm>
            <a:off x="411163" y="1812925"/>
            <a:ext cx="8382000" cy="2195473"/>
          </a:xfrm>
          <a:prstGeom prst="rect">
            <a:avLst/>
          </a:prstGeom>
          <a:noFill/>
        </p:spPr>
        <p:txBody>
          <a:bodyPr wrap="square" rtlCol="0">
            <a:spAutoFit/>
          </a:bodyPr>
          <a:lstStyle/>
          <a:p>
            <a:pPr marL="360363" indent="-360363">
              <a:buBlip>
                <a:blip r:embed="rId2"/>
              </a:buBlip>
              <a:tabLst>
                <a:tab pos="1612900" algn="dec"/>
                <a:tab pos="5470525" algn="dec"/>
              </a:tabLst>
            </a:pPr>
            <a:r>
              <a:rPr lang="es-MX" sz="2400" b="1" dirty="0" smtClean="0">
                <a:solidFill>
                  <a:schemeClr val="accent5">
                    <a:lumMod val="50000"/>
                  </a:schemeClr>
                </a:solidFill>
              </a:rPr>
              <a:t>Población en localidades menores de 2 500 </a:t>
            </a:r>
            <a:r>
              <a:rPr lang="es-MX" sz="2400" b="1" dirty="0" err="1" smtClean="0">
                <a:solidFill>
                  <a:schemeClr val="accent5">
                    <a:lumMod val="50000"/>
                  </a:schemeClr>
                </a:solidFill>
              </a:rPr>
              <a:t>habs</a:t>
            </a:r>
            <a:r>
              <a:rPr lang="es-MX" sz="2400" b="1" dirty="0" smtClean="0">
                <a:solidFill>
                  <a:schemeClr val="accent5">
                    <a:lumMod val="50000"/>
                  </a:schemeClr>
                </a:solidFill>
              </a:rPr>
              <a:t>.</a:t>
            </a:r>
          </a:p>
          <a:p>
            <a:pPr marL="360363" indent="-360363">
              <a:spcBef>
                <a:spcPts val="1000"/>
              </a:spcBef>
              <a:tabLst>
                <a:tab pos="723900" algn="dec"/>
                <a:tab pos="5470525" algn="dec"/>
              </a:tabLst>
            </a:pPr>
            <a:r>
              <a:rPr lang="es-MX" sz="2400" b="1" dirty="0" smtClean="0">
                <a:solidFill>
                  <a:schemeClr val="tx2"/>
                </a:solidFill>
              </a:rPr>
              <a:t>	26.0 millones (23.1%)</a:t>
            </a:r>
          </a:p>
          <a:p>
            <a:pPr marL="360363" indent="-360363">
              <a:buBlip>
                <a:blip r:embed="rId2"/>
              </a:buBlip>
              <a:tabLst>
                <a:tab pos="1612900" algn="dec"/>
                <a:tab pos="5470525" algn="dec"/>
              </a:tabLst>
            </a:pPr>
            <a:endParaRPr lang="es-MX" sz="2400" b="1" dirty="0" smtClean="0">
              <a:solidFill>
                <a:schemeClr val="tx2"/>
              </a:solidFill>
            </a:endParaRPr>
          </a:p>
          <a:p>
            <a:pPr marL="360363" indent="-360363">
              <a:buBlip>
                <a:blip r:embed="rId2"/>
              </a:buBlip>
              <a:tabLst>
                <a:tab pos="1612900" algn="dec"/>
                <a:tab pos="5470525" algn="dec"/>
              </a:tabLst>
            </a:pPr>
            <a:r>
              <a:rPr lang="es-MX" sz="2400" b="1" dirty="0" smtClean="0">
                <a:solidFill>
                  <a:schemeClr val="accent5">
                    <a:lumMod val="50000"/>
                  </a:schemeClr>
                </a:solidFill>
              </a:rPr>
              <a:t>Población en localidades de 2 500 </a:t>
            </a:r>
            <a:r>
              <a:rPr lang="es-MX" sz="2400" b="1" dirty="0" err="1" smtClean="0">
                <a:solidFill>
                  <a:schemeClr val="accent5">
                    <a:lumMod val="50000"/>
                  </a:schemeClr>
                </a:solidFill>
              </a:rPr>
              <a:t>habs</a:t>
            </a:r>
            <a:r>
              <a:rPr lang="es-MX" sz="2400" b="1" dirty="0" smtClean="0">
                <a:solidFill>
                  <a:schemeClr val="accent5">
                    <a:lumMod val="50000"/>
                  </a:schemeClr>
                </a:solidFill>
              </a:rPr>
              <a:t>. y más</a:t>
            </a:r>
          </a:p>
          <a:p>
            <a:pPr marL="360363" indent="-360363">
              <a:spcBef>
                <a:spcPts val="1000"/>
              </a:spcBef>
              <a:tabLst>
                <a:tab pos="723900" algn="dec"/>
                <a:tab pos="5470525" algn="dec"/>
              </a:tabLst>
            </a:pPr>
            <a:r>
              <a:rPr lang="es-MX" sz="2400" b="1" dirty="0" smtClean="0">
                <a:solidFill>
                  <a:schemeClr val="tx2"/>
                </a:solidFill>
              </a:rPr>
              <a:t>	86.3 millones (76.9%) </a:t>
            </a:r>
          </a:p>
        </p:txBody>
      </p:sp>
      <p:pic>
        <p:nvPicPr>
          <p:cNvPr id="5" name="4 Imagen" descr="Areas_rural_urbano.png"/>
          <p:cNvPicPr>
            <a:picLocks noChangeAspect="1"/>
          </p:cNvPicPr>
          <p:nvPr/>
        </p:nvPicPr>
        <p:blipFill>
          <a:blip r:embed="rId3" cstate="print"/>
          <a:stretch>
            <a:fillRect/>
          </a:stretch>
        </p:blipFill>
        <p:spPr>
          <a:xfrm>
            <a:off x="-1587" y="4707888"/>
            <a:ext cx="9144000" cy="140462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wipe(up)">
                                      <p:cBhvr>
                                        <p:cTn id="11" dur="10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wipe(up)">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wipe(up)">
                                      <p:cBhvr>
                                        <p:cTn id="21" dur="1000"/>
                                        <p:tgtEl>
                                          <p:spTgt spid="8">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8">
                                            <p:txEl>
                                              <p:pRg st="4" end="4"/>
                                            </p:txEl>
                                          </p:spTgt>
                                        </p:tgtEl>
                                        <p:attrNameLst>
                                          <p:attrName>style.visibility</p:attrName>
                                        </p:attrNameLst>
                                      </p:cBhvr>
                                      <p:to>
                                        <p:strVal val="visible"/>
                                      </p:to>
                                    </p:set>
                                    <p:animEffect transition="in" filter="wipe(up)">
                                      <p:cBhvr>
                                        <p:cTn id="26" dur="10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bldLvl="2"/>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tamaño de localidad de residencia</a:t>
            </a:r>
          </a:p>
        </p:txBody>
      </p:sp>
      <p:sp>
        <p:nvSpPr>
          <p:cNvPr id="15363" name="2 Marcador de contenido"/>
          <p:cNvSpPr>
            <a:spLocks noGrp="1"/>
          </p:cNvSpPr>
          <p:nvPr>
            <p:ph idx="1"/>
          </p:nvPr>
        </p:nvSpPr>
        <p:spPr>
          <a:xfrm>
            <a:off x="566269" y="2807302"/>
            <a:ext cx="8569780" cy="2487873"/>
          </a:xfrm>
        </p:spPr>
        <p:txBody>
          <a:bodyPr/>
          <a:lstStyle/>
          <a:p>
            <a:pPr marL="360363" indent="-360363">
              <a:spcBef>
                <a:spcPts val="2400"/>
              </a:spcBef>
              <a:buNone/>
              <a:tabLst>
                <a:tab pos="6100763" algn="r"/>
                <a:tab pos="7261225" algn="dec"/>
              </a:tabLst>
            </a:pPr>
            <a:endParaRPr lang="es-MX" sz="2400" b="1" dirty="0" smtClean="0">
              <a:solidFill>
                <a:schemeClr val="tx2"/>
              </a:solidFill>
              <a:latin typeface="Arial" pitchFamily="34" charset="0"/>
              <a:cs typeface="Arial" pitchFamily="34" charset="0"/>
            </a:endParaRPr>
          </a:p>
          <a:p>
            <a:pPr marL="360363" indent="-360363">
              <a:spcBef>
                <a:spcPts val="2400"/>
              </a:spcBef>
              <a:buNone/>
              <a:tabLst>
                <a:tab pos="6100763" algn="r"/>
                <a:tab pos="7261225" algn="dec"/>
              </a:tabLst>
            </a:pPr>
            <a:r>
              <a:rPr lang="es-MX" sz="2400" b="1" dirty="0" smtClean="0">
                <a:solidFill>
                  <a:schemeClr val="tx2"/>
                </a:solidFill>
                <a:latin typeface="Arial" pitchFamily="34" charset="0"/>
                <a:cs typeface="Arial" pitchFamily="34" charset="0"/>
              </a:rPr>
              <a:t> </a:t>
            </a:r>
          </a:p>
          <a:p>
            <a:pPr marL="360363" indent="-360363">
              <a:buNone/>
              <a:tabLst>
                <a:tab pos="6100763" algn="r"/>
                <a:tab pos="7261225" algn="dec"/>
              </a:tabLst>
            </a:pPr>
            <a:r>
              <a:rPr lang="es-MX" sz="2400" b="1" dirty="0" smtClean="0">
                <a:solidFill>
                  <a:schemeClr val="tx2"/>
                </a:solidFill>
                <a:latin typeface="Arial" pitchFamily="34" charset="0"/>
                <a:cs typeface="Arial" pitchFamily="34" charset="0"/>
              </a:rPr>
              <a:t>2 500 a 14 999 </a:t>
            </a:r>
            <a:r>
              <a:rPr lang="es-MX" sz="2400" b="1" dirty="0" err="1" smtClean="0">
                <a:solidFill>
                  <a:schemeClr val="tx2"/>
                </a:solidFill>
                <a:latin typeface="Arial" pitchFamily="34" charset="0"/>
                <a:cs typeface="Arial" pitchFamily="34" charset="0"/>
              </a:rPr>
              <a:t>habs</a:t>
            </a:r>
            <a:r>
              <a:rPr lang="es-MX" sz="2400" b="1" dirty="0" smtClean="0">
                <a:solidFill>
                  <a:schemeClr val="tx2"/>
                </a:solidFill>
                <a:latin typeface="Arial" pitchFamily="34" charset="0"/>
                <a:cs typeface="Arial" pitchFamily="34" charset="0"/>
              </a:rPr>
              <a:t>. 	 16.1	14.4</a:t>
            </a:r>
          </a:p>
          <a:p>
            <a:pPr marL="360363" indent="-360363">
              <a:buNone/>
              <a:tabLst>
                <a:tab pos="6100763" algn="r"/>
                <a:tab pos="7261225" algn="dec"/>
              </a:tabLst>
            </a:pPr>
            <a:r>
              <a:rPr lang="es-MX" sz="2400" b="1" dirty="0" smtClean="0">
                <a:solidFill>
                  <a:schemeClr val="tx2"/>
                </a:solidFill>
                <a:latin typeface="Arial" pitchFamily="34" charset="0"/>
                <a:cs typeface="Arial" pitchFamily="34" charset="0"/>
              </a:rPr>
              <a:t>15 000 a 99 999 </a:t>
            </a:r>
            <a:r>
              <a:rPr lang="es-MX" sz="2400" b="1" dirty="0" err="1" smtClean="0">
                <a:solidFill>
                  <a:schemeClr val="tx2"/>
                </a:solidFill>
                <a:latin typeface="Arial" pitchFamily="34" charset="0"/>
                <a:cs typeface="Arial" pitchFamily="34" charset="0"/>
              </a:rPr>
              <a:t>habs</a:t>
            </a:r>
            <a:r>
              <a:rPr lang="es-MX" sz="2400" b="1" dirty="0" smtClean="0">
                <a:solidFill>
                  <a:schemeClr val="tx2"/>
                </a:solidFill>
                <a:latin typeface="Arial" pitchFamily="34" charset="0"/>
                <a:cs typeface="Arial" pitchFamily="34" charset="0"/>
              </a:rPr>
              <a:t>. 	 16.6	14.8</a:t>
            </a:r>
          </a:p>
          <a:p>
            <a:pPr marL="360363" indent="-360363">
              <a:buNone/>
              <a:tabLst>
                <a:tab pos="6100763" algn="r"/>
                <a:tab pos="7261225" algn="dec"/>
              </a:tabLst>
            </a:pPr>
            <a:r>
              <a:rPr lang="es-MX" sz="2400" b="1" dirty="0" smtClean="0">
                <a:solidFill>
                  <a:schemeClr val="tx2"/>
                </a:solidFill>
                <a:latin typeface="Arial" pitchFamily="34" charset="0"/>
                <a:cs typeface="Arial" pitchFamily="34" charset="0"/>
              </a:rPr>
              <a:t>100 000 a 499 999 </a:t>
            </a:r>
            <a:r>
              <a:rPr lang="es-MX" sz="2400" b="1" dirty="0" err="1" smtClean="0">
                <a:solidFill>
                  <a:schemeClr val="tx2"/>
                </a:solidFill>
                <a:latin typeface="Arial" pitchFamily="34" charset="0"/>
                <a:cs typeface="Arial" pitchFamily="34" charset="0"/>
              </a:rPr>
              <a:t>habs</a:t>
            </a:r>
            <a:r>
              <a:rPr lang="es-MX" sz="2400" b="1" dirty="0" smtClean="0">
                <a:solidFill>
                  <a:schemeClr val="tx2"/>
                </a:solidFill>
                <a:latin typeface="Arial" pitchFamily="34" charset="0"/>
                <a:cs typeface="Arial" pitchFamily="34" charset="0"/>
              </a:rPr>
              <a:t>. 	22.5 	20.0</a:t>
            </a:r>
          </a:p>
          <a:p>
            <a:pPr marL="360363" indent="-360363">
              <a:buNone/>
              <a:tabLst>
                <a:tab pos="6100763" algn="r"/>
                <a:tab pos="7261225" algn="dec"/>
              </a:tabLst>
            </a:pPr>
            <a:r>
              <a:rPr lang="es-MX" sz="2400" b="1" dirty="0" smtClean="0">
                <a:solidFill>
                  <a:schemeClr val="tx2"/>
                </a:solidFill>
                <a:latin typeface="Arial" pitchFamily="34" charset="0"/>
                <a:cs typeface="Arial" pitchFamily="34" charset="0"/>
              </a:rPr>
              <a:t>500 000 y más </a:t>
            </a:r>
            <a:r>
              <a:rPr lang="es-MX" sz="2400" b="1" dirty="0" err="1" smtClean="0">
                <a:solidFill>
                  <a:schemeClr val="tx2"/>
                </a:solidFill>
                <a:latin typeface="Arial" pitchFamily="34" charset="0"/>
                <a:cs typeface="Arial" pitchFamily="34" charset="0"/>
              </a:rPr>
              <a:t>habs</a:t>
            </a:r>
            <a:r>
              <a:rPr lang="es-MX" sz="2400" b="1" dirty="0" smtClean="0">
                <a:solidFill>
                  <a:schemeClr val="tx2"/>
                </a:solidFill>
                <a:latin typeface="Arial" pitchFamily="34" charset="0"/>
                <a:cs typeface="Arial" pitchFamily="34" charset="0"/>
              </a:rPr>
              <a:t>. 	31.1	27.7</a:t>
            </a:r>
            <a:r>
              <a:rPr lang="es-MX" sz="2400" dirty="0" smtClean="0"/>
              <a:t>  </a:t>
            </a:r>
            <a:endParaRPr lang="es-MX" sz="2400" b="1" dirty="0" smtClean="0">
              <a:solidFill>
                <a:schemeClr val="tx2"/>
              </a:solidFill>
              <a:latin typeface="Arial" pitchFamily="34" charset="0"/>
              <a:cs typeface="Arial" pitchFamily="34" charset="0"/>
            </a:endParaRPr>
          </a:p>
        </p:txBody>
      </p:sp>
      <p:cxnSp>
        <p:nvCxnSpPr>
          <p:cNvPr id="10" name="9 Conector recto"/>
          <p:cNvCxnSpPr/>
          <p:nvPr/>
        </p:nvCxnSpPr>
        <p:spPr>
          <a:xfrm>
            <a:off x="551607" y="2647509"/>
            <a:ext cx="7847463" cy="1588"/>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1" name="2 Marcador de contenido"/>
          <p:cNvSpPr txBox="1">
            <a:spLocks/>
          </p:cNvSpPr>
          <p:nvPr/>
        </p:nvSpPr>
        <p:spPr bwMode="auto">
          <a:xfrm>
            <a:off x="566269" y="1812850"/>
            <a:ext cx="8569780" cy="88444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60363" lvl="0" indent="-360363" eaLnBrk="0" hangingPunct="0">
              <a:spcBef>
                <a:spcPct val="20000"/>
              </a:spcBef>
              <a:buSzPct val="70000"/>
              <a:tabLst>
                <a:tab pos="900113" algn="l"/>
                <a:tab pos="5472113" algn="ctr"/>
                <a:tab pos="7083425" algn="ctr"/>
              </a:tabLst>
              <a:defRPr/>
            </a:pPr>
            <a:r>
              <a:rPr lang="es-MX" sz="2400" b="1" dirty="0" smtClean="0">
                <a:solidFill>
                  <a:schemeClr val="accent5">
                    <a:lumMod val="50000"/>
                  </a:schemeClr>
                </a:solidFill>
                <a:latin typeface="Arial" pitchFamily="34" charset="0"/>
                <a:cs typeface="Arial" pitchFamily="34" charset="0"/>
              </a:rPr>
              <a:t>Tamaño de localidad </a:t>
            </a:r>
            <a:r>
              <a:rPr kumimoji="0" lang="es-MX" sz="2400" b="1" i="0" u="none" strike="noStrike" kern="1200" cap="none" spc="0" normalizeH="0" baseline="0" noProof="0" dirty="0" smtClean="0">
                <a:ln>
                  <a:noFill/>
                </a:ln>
                <a:solidFill>
                  <a:schemeClr val="accent5">
                    <a:lumMod val="50000"/>
                  </a:schemeClr>
                </a:solidFill>
                <a:effectLst/>
                <a:uLnTx/>
                <a:uFillTx/>
                <a:latin typeface="Arial" pitchFamily="34" charset="0"/>
                <a:ea typeface="+mn-ea"/>
                <a:cs typeface="Arial" pitchFamily="34" charset="0"/>
              </a:rPr>
              <a:t>	                   Población	</a:t>
            </a:r>
            <a:br>
              <a:rPr kumimoji="0" lang="es-MX" sz="2400" b="1" i="0" u="none" strike="noStrike" kern="1200" cap="none" spc="0" normalizeH="0" baseline="0" noProof="0" dirty="0" smtClean="0">
                <a:ln>
                  <a:noFill/>
                </a:ln>
                <a:solidFill>
                  <a:schemeClr val="accent5">
                    <a:lumMod val="50000"/>
                  </a:schemeClr>
                </a:solidFill>
                <a:effectLst/>
                <a:uLnTx/>
                <a:uFillTx/>
                <a:latin typeface="Arial" pitchFamily="34" charset="0"/>
                <a:ea typeface="+mn-ea"/>
                <a:cs typeface="Arial" pitchFamily="34" charset="0"/>
              </a:rPr>
            </a:br>
            <a:r>
              <a:rPr kumimoji="0" lang="es-MX" sz="2400" b="1" i="0" u="none" strike="noStrike" kern="1200" cap="none" spc="0" normalizeH="0" baseline="0" noProof="0" dirty="0" smtClean="0">
                <a:ln>
                  <a:noFill/>
                </a:ln>
                <a:solidFill>
                  <a:schemeClr val="accent5">
                    <a:lumMod val="50000"/>
                  </a:schemeClr>
                </a:solidFill>
                <a:effectLst/>
                <a:uLnTx/>
                <a:uFillTx/>
                <a:latin typeface="Arial" pitchFamily="34" charset="0"/>
                <a:ea typeface="+mn-ea"/>
                <a:cs typeface="Arial" pitchFamily="34" charset="0"/>
              </a:rPr>
              <a:t>  de residencia	Millones	%</a:t>
            </a:r>
          </a:p>
        </p:txBody>
      </p:sp>
      <p:sp>
        <p:nvSpPr>
          <p:cNvPr id="6" name="2 Marcador de contenido"/>
          <p:cNvSpPr txBox="1">
            <a:spLocks/>
          </p:cNvSpPr>
          <p:nvPr/>
        </p:nvSpPr>
        <p:spPr bwMode="auto">
          <a:xfrm>
            <a:off x="564695" y="2807302"/>
            <a:ext cx="8569780" cy="248787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60363" marR="0" lvl="0" indent="-360363" algn="l" defTabSz="914400" rtl="0" eaLnBrk="0" fontAlgn="base" latinLnBrk="0" hangingPunct="0">
              <a:lnSpc>
                <a:spcPct val="100000"/>
              </a:lnSpc>
              <a:spcBef>
                <a:spcPts val="600"/>
              </a:spcBef>
              <a:spcAft>
                <a:spcPct val="0"/>
              </a:spcAft>
              <a:buClrTx/>
              <a:buSzPct val="90000"/>
              <a:buFontTx/>
              <a:buNone/>
              <a:tabLst>
                <a:tab pos="6100763" algn="r"/>
                <a:tab pos="7261225" algn="dec"/>
              </a:tabLst>
              <a:defRPr/>
            </a:pPr>
            <a:r>
              <a:rPr kumimoji="0" lang="es-MX" sz="24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Estados Unidos Mexicanos	112.3	100.0</a:t>
            </a:r>
          </a:p>
          <a:p>
            <a:pPr marL="360363" marR="0" lvl="0" indent="-360363" algn="l" defTabSz="914400" rtl="0" eaLnBrk="0" fontAlgn="base" latinLnBrk="0" hangingPunct="0">
              <a:lnSpc>
                <a:spcPct val="100000"/>
              </a:lnSpc>
              <a:spcBef>
                <a:spcPts val="2400"/>
              </a:spcBef>
              <a:spcAft>
                <a:spcPct val="0"/>
              </a:spcAft>
              <a:buClrTx/>
              <a:buSzPct val="90000"/>
              <a:buFontTx/>
              <a:buNone/>
              <a:tabLst>
                <a:tab pos="6100763" algn="r"/>
                <a:tab pos="7261225" algn="dec"/>
              </a:tabLst>
              <a:defRPr/>
            </a:pPr>
            <a:r>
              <a:rPr kumimoji="0" lang="es-MX" sz="24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1 a 2 499 </a:t>
            </a:r>
            <a:r>
              <a:rPr kumimoji="0" lang="es-MX" sz="2400" b="1" i="0" u="none" strike="noStrike" kern="1200" cap="none" spc="0" normalizeH="0" baseline="0" noProof="0" dirty="0" err="1" smtClean="0">
                <a:ln>
                  <a:noFill/>
                </a:ln>
                <a:solidFill>
                  <a:schemeClr val="tx2"/>
                </a:solidFill>
                <a:effectLst/>
                <a:uLnTx/>
                <a:uFillTx/>
                <a:latin typeface="Arial" pitchFamily="34" charset="0"/>
                <a:ea typeface="+mn-ea"/>
                <a:cs typeface="Arial" pitchFamily="34" charset="0"/>
              </a:rPr>
              <a:t>habs</a:t>
            </a:r>
            <a:r>
              <a:rPr kumimoji="0" lang="es-MX" sz="2400" b="1" i="0" u="none" strike="noStrike" kern="1200" cap="none" spc="0" normalizeH="0" baseline="0" noProof="0" dirty="0" smtClean="0">
                <a:ln>
                  <a:noFill/>
                </a:ln>
                <a:solidFill>
                  <a:schemeClr val="tx2"/>
                </a:solidFill>
                <a:effectLst/>
                <a:uLnTx/>
                <a:uFillTx/>
                <a:latin typeface="Arial" pitchFamily="34" charset="0"/>
                <a:ea typeface="+mn-ea"/>
                <a:cs typeface="Arial" pitchFamily="34" charset="0"/>
              </a:rPr>
              <a:t>.	 26.0	23.1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1000"/>
                                        <p:tgtEl>
                                          <p:spTgt spid="6">
                                            <p:txEl>
                                              <p:pRg st="0" end="0"/>
                                            </p:txEl>
                                          </p:spTgt>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Effect transition="in" filter="wipe(up)">
                                      <p:cBhvr>
                                        <p:cTn id="11" dur="1000"/>
                                        <p:tgtEl>
                                          <p:spTgt spid="6">
                                            <p:txEl>
                                              <p:pRg st="1" end="1"/>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5363">
                                            <p:txEl>
                                              <p:pRg st="1" end="1"/>
                                            </p:txEl>
                                          </p:spTgt>
                                        </p:tgtEl>
                                        <p:attrNameLst>
                                          <p:attrName>style.visibility</p:attrName>
                                        </p:attrNameLst>
                                      </p:cBhvr>
                                      <p:to>
                                        <p:strVal val="visible"/>
                                      </p:to>
                                    </p:set>
                                    <p:animEffect transition="in" filter="wipe(up)">
                                      <p:cBhvr>
                                        <p:cTn id="14" dur="1000"/>
                                        <p:tgtEl>
                                          <p:spTgt spid="1536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5363">
                                            <p:txEl>
                                              <p:pRg st="2" end="2"/>
                                            </p:txEl>
                                          </p:spTgt>
                                        </p:tgtEl>
                                        <p:attrNameLst>
                                          <p:attrName>style.visibility</p:attrName>
                                        </p:attrNameLst>
                                      </p:cBhvr>
                                      <p:to>
                                        <p:strVal val="visible"/>
                                      </p:to>
                                    </p:set>
                                    <p:animEffect transition="in" filter="wipe(up)">
                                      <p:cBhvr>
                                        <p:cTn id="19" dur="1000"/>
                                        <p:tgtEl>
                                          <p:spTgt spid="1536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15363">
                                            <p:txEl>
                                              <p:pRg st="3" end="3"/>
                                            </p:txEl>
                                          </p:spTgt>
                                        </p:tgtEl>
                                        <p:attrNameLst>
                                          <p:attrName>style.visibility</p:attrName>
                                        </p:attrNameLst>
                                      </p:cBhvr>
                                      <p:to>
                                        <p:strVal val="visible"/>
                                      </p:to>
                                    </p:set>
                                    <p:animEffect transition="in" filter="wipe(up)">
                                      <p:cBhvr>
                                        <p:cTn id="24" dur="1000"/>
                                        <p:tgtEl>
                                          <p:spTgt spid="15363">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15363">
                                            <p:txEl>
                                              <p:pRg st="4" end="4"/>
                                            </p:txEl>
                                          </p:spTgt>
                                        </p:tgtEl>
                                        <p:attrNameLst>
                                          <p:attrName>style.visibility</p:attrName>
                                        </p:attrNameLst>
                                      </p:cBhvr>
                                      <p:to>
                                        <p:strVal val="visible"/>
                                      </p:to>
                                    </p:set>
                                    <p:animEffect transition="in" filter="wipe(up)">
                                      <p:cBhvr>
                                        <p:cTn id="29" dur="1000"/>
                                        <p:tgtEl>
                                          <p:spTgt spid="15363">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15363">
                                            <p:txEl>
                                              <p:pRg st="5" end="5"/>
                                            </p:txEl>
                                          </p:spTgt>
                                        </p:tgtEl>
                                        <p:attrNameLst>
                                          <p:attrName>style.visibility</p:attrName>
                                        </p:attrNameLst>
                                      </p:cBhvr>
                                      <p:to>
                                        <p:strVal val="visible"/>
                                      </p:to>
                                    </p:set>
                                    <p:animEffect transition="in" filter="wipe(up)">
                                      <p:cBhvr>
                                        <p:cTn id="34" dur="1000"/>
                                        <p:tgtEl>
                                          <p:spTgt spid="1536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P spid="6"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Población por tamaño de localidad de residencia</a:t>
            </a:r>
          </a:p>
        </p:txBody>
      </p:sp>
      <p:sp>
        <p:nvSpPr>
          <p:cNvPr id="15363" name="2 Marcador de contenido"/>
          <p:cNvSpPr>
            <a:spLocks noGrp="1"/>
          </p:cNvSpPr>
          <p:nvPr>
            <p:ph idx="1"/>
          </p:nvPr>
        </p:nvSpPr>
        <p:spPr>
          <a:xfrm>
            <a:off x="411163" y="1476531"/>
            <a:ext cx="8569780" cy="2824268"/>
          </a:xfrm>
        </p:spPr>
        <p:txBody>
          <a:bodyPr/>
          <a:lstStyle/>
          <a:p>
            <a:pPr marL="360363" indent="-360363">
              <a:spcBef>
                <a:spcPts val="600"/>
              </a:spcBef>
              <a:buNone/>
              <a:tabLst>
                <a:tab pos="6100763" algn="r"/>
                <a:tab pos="7261225" algn="dec"/>
              </a:tabLst>
            </a:pPr>
            <a:r>
              <a:rPr lang="es-MX" sz="2400" b="1" dirty="0" smtClean="0">
                <a:solidFill>
                  <a:schemeClr val="tx2"/>
                </a:solidFill>
                <a:latin typeface="Arial" pitchFamily="34" charset="0"/>
                <a:cs typeface="Arial" pitchFamily="34" charset="0"/>
              </a:rPr>
              <a:t>Distrito Federal</a:t>
            </a:r>
          </a:p>
          <a:p>
            <a:pPr marL="360363" indent="-360363">
              <a:spcBef>
                <a:spcPts val="1800"/>
              </a:spcBef>
              <a:tabLst>
                <a:tab pos="6100763" algn="r"/>
                <a:tab pos="7261225" algn="dec"/>
              </a:tabLst>
            </a:pPr>
            <a:r>
              <a:rPr lang="es-MX" sz="2400" b="1" dirty="0" smtClean="0">
                <a:solidFill>
                  <a:schemeClr val="tx2"/>
                </a:solidFill>
                <a:latin typeface="Arial" pitchFamily="34" charset="0"/>
                <a:cs typeface="Arial" pitchFamily="34" charset="0"/>
              </a:rPr>
              <a:t>Población residente en localidades menores de 2 500 habitantes: 41 mil, que representan 0.5%</a:t>
            </a:r>
          </a:p>
          <a:p>
            <a:pPr marL="360363" indent="-360363">
              <a:tabLst>
                <a:tab pos="6100763" algn="r"/>
                <a:tab pos="7261225" algn="dec"/>
              </a:tabLst>
            </a:pPr>
            <a:r>
              <a:rPr lang="es-MX" sz="2400" b="1" dirty="0" smtClean="0">
                <a:solidFill>
                  <a:schemeClr val="tx2"/>
                </a:solidFill>
                <a:latin typeface="Arial" pitchFamily="34" charset="0"/>
                <a:cs typeface="Arial" pitchFamily="34" charset="0"/>
              </a:rPr>
              <a:t>Población residente en localidades de 500 mil o más habitantes: 5.5 millones, que representan 61.7%</a:t>
            </a:r>
          </a:p>
          <a:p>
            <a:pPr marL="360363" indent="-360363">
              <a:spcBef>
                <a:spcPts val="2400"/>
              </a:spcBef>
              <a:buNone/>
              <a:tabLst>
                <a:tab pos="6100763" algn="r"/>
                <a:tab pos="7261225" algn="dec"/>
              </a:tabLst>
            </a:pPr>
            <a:r>
              <a:rPr lang="es-MX" sz="2400" b="1" dirty="0" smtClean="0">
                <a:solidFill>
                  <a:schemeClr val="tx2"/>
                </a:solidFill>
                <a:latin typeface="Arial" pitchFamily="34" charset="0"/>
                <a:cs typeface="Arial" pitchFamily="34" charset="0"/>
              </a:rPr>
              <a:t>Oaxaca</a:t>
            </a:r>
          </a:p>
          <a:p>
            <a:pPr marL="360363" indent="-360363">
              <a:spcBef>
                <a:spcPts val="1800"/>
              </a:spcBef>
              <a:tabLst>
                <a:tab pos="6100763" algn="r"/>
                <a:tab pos="7261225" algn="dec"/>
              </a:tabLst>
            </a:pPr>
            <a:r>
              <a:rPr lang="es-MX" sz="2400" b="1" dirty="0" smtClean="0">
                <a:solidFill>
                  <a:schemeClr val="tx2"/>
                </a:solidFill>
                <a:latin typeface="Arial" pitchFamily="34" charset="0"/>
                <a:cs typeface="Arial" pitchFamily="34" charset="0"/>
              </a:rPr>
              <a:t>Población residente en localidades menores de 2 500 habitantes: 2 millones, que representan 52.4%</a:t>
            </a:r>
          </a:p>
          <a:p>
            <a:pPr marL="360363" indent="-360363">
              <a:tabLst>
                <a:tab pos="6100763" algn="r"/>
                <a:tab pos="7261225" algn="dec"/>
              </a:tabLst>
            </a:pPr>
            <a:r>
              <a:rPr lang="es-MX" sz="2400" b="1" dirty="0" smtClean="0">
                <a:solidFill>
                  <a:schemeClr val="tx2"/>
                </a:solidFill>
                <a:latin typeface="Arial" pitchFamily="34" charset="0"/>
                <a:cs typeface="Arial" pitchFamily="34" charset="0"/>
              </a:rPr>
              <a:t>Población residente en localidades de entre 100 mil </a:t>
            </a:r>
            <a:br>
              <a:rPr lang="es-MX" sz="2400" b="1" dirty="0" smtClean="0">
                <a:solidFill>
                  <a:schemeClr val="tx2"/>
                </a:solidFill>
                <a:latin typeface="Arial" pitchFamily="34" charset="0"/>
                <a:cs typeface="Arial" pitchFamily="34" charset="0"/>
              </a:rPr>
            </a:br>
            <a:r>
              <a:rPr lang="es-MX" sz="2400" b="1" dirty="0" smtClean="0">
                <a:solidFill>
                  <a:schemeClr val="tx2"/>
                </a:solidFill>
                <a:latin typeface="Arial" pitchFamily="34" charset="0"/>
                <a:cs typeface="Arial" pitchFamily="34" charset="0"/>
              </a:rPr>
              <a:t>y 500 mil habitantes: 357 mil, que representan 9.4%</a:t>
            </a:r>
          </a:p>
          <a:p>
            <a:pPr marL="360363" indent="-360363">
              <a:buNone/>
              <a:tabLst>
                <a:tab pos="6100763" algn="r"/>
                <a:tab pos="7261225" algn="dec"/>
              </a:tabLst>
            </a:pPr>
            <a:endParaRPr lang="es-MX" sz="2400" b="1" dirty="0" smtClean="0">
              <a:solidFill>
                <a:schemeClr val="tx2"/>
              </a:solidFill>
              <a:latin typeface="Arial" pitchFamily="34" charset="0"/>
              <a:cs typeface="Arial" pitchFamily="34" charset="0"/>
            </a:endParaRPr>
          </a:p>
          <a:p>
            <a:pPr marL="360363" indent="-360363">
              <a:buNone/>
              <a:tabLst>
                <a:tab pos="6100763" algn="r"/>
                <a:tab pos="7261225" algn="dec"/>
              </a:tabLst>
            </a:pPr>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1000"/>
                                        <p:tgtEl>
                                          <p:spTgt spid="15363">
                                            <p:txEl>
                                              <p:pRg st="0" end="0"/>
                                            </p:txEl>
                                          </p:spTgt>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5363">
                                            <p:txEl>
                                              <p:pRg st="1" end="1"/>
                                            </p:txEl>
                                          </p:spTgt>
                                        </p:tgtEl>
                                        <p:attrNameLst>
                                          <p:attrName>style.visibility</p:attrName>
                                        </p:attrNameLst>
                                      </p:cBhvr>
                                      <p:to>
                                        <p:strVal val="visible"/>
                                      </p:to>
                                    </p:set>
                                    <p:animEffect transition="in" filter="wipe(up)">
                                      <p:cBhvr>
                                        <p:cTn id="11" dur="1000"/>
                                        <p:tgtEl>
                                          <p:spTgt spid="15363">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5363">
                                            <p:txEl>
                                              <p:pRg st="2" end="2"/>
                                            </p:txEl>
                                          </p:spTgt>
                                        </p:tgtEl>
                                        <p:attrNameLst>
                                          <p:attrName>style.visibility</p:attrName>
                                        </p:attrNameLst>
                                      </p:cBhvr>
                                      <p:to>
                                        <p:strVal val="visible"/>
                                      </p:to>
                                    </p:set>
                                    <p:animEffect transition="in" filter="wipe(up)">
                                      <p:cBhvr>
                                        <p:cTn id="16" dur="1000"/>
                                        <p:tgtEl>
                                          <p:spTgt spid="15363">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5363">
                                            <p:txEl>
                                              <p:pRg st="3" end="3"/>
                                            </p:txEl>
                                          </p:spTgt>
                                        </p:tgtEl>
                                        <p:attrNameLst>
                                          <p:attrName>style.visibility</p:attrName>
                                        </p:attrNameLst>
                                      </p:cBhvr>
                                      <p:to>
                                        <p:strVal val="visible"/>
                                      </p:to>
                                    </p:set>
                                    <p:animEffect transition="in" filter="wipe(up)">
                                      <p:cBhvr>
                                        <p:cTn id="21" dur="1000"/>
                                        <p:tgtEl>
                                          <p:spTgt spid="15363">
                                            <p:txEl>
                                              <p:pRg st="3" end="3"/>
                                            </p:txEl>
                                          </p:spTgt>
                                        </p:tgtEl>
                                      </p:cBhvr>
                                    </p:animEffect>
                                  </p:childTnLst>
                                </p:cTn>
                              </p:par>
                            </p:childTnLst>
                          </p:cTn>
                        </p:par>
                        <p:par>
                          <p:cTn id="22" fill="hold">
                            <p:stCondLst>
                              <p:cond delay="1000"/>
                            </p:stCondLst>
                            <p:childTnLst>
                              <p:par>
                                <p:cTn id="23" presetID="22" presetClass="entr" presetSubtype="1" fill="hold" grpId="0" nodeType="afterEffect">
                                  <p:stCondLst>
                                    <p:cond delay="0"/>
                                  </p:stCondLst>
                                  <p:childTnLst>
                                    <p:set>
                                      <p:cBhvr>
                                        <p:cTn id="24" dur="1" fill="hold">
                                          <p:stCondLst>
                                            <p:cond delay="0"/>
                                          </p:stCondLst>
                                        </p:cTn>
                                        <p:tgtEl>
                                          <p:spTgt spid="15363">
                                            <p:txEl>
                                              <p:pRg st="4" end="4"/>
                                            </p:txEl>
                                          </p:spTgt>
                                        </p:tgtEl>
                                        <p:attrNameLst>
                                          <p:attrName>style.visibility</p:attrName>
                                        </p:attrNameLst>
                                      </p:cBhvr>
                                      <p:to>
                                        <p:strVal val="visible"/>
                                      </p:to>
                                    </p:set>
                                    <p:animEffect transition="in" filter="wipe(up)">
                                      <p:cBhvr>
                                        <p:cTn id="25" dur="1000"/>
                                        <p:tgtEl>
                                          <p:spTgt spid="15363">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5363">
                                            <p:txEl>
                                              <p:pRg st="5" end="5"/>
                                            </p:txEl>
                                          </p:spTgt>
                                        </p:tgtEl>
                                        <p:attrNameLst>
                                          <p:attrName>style.visibility</p:attrName>
                                        </p:attrNameLst>
                                      </p:cBhvr>
                                      <p:to>
                                        <p:strVal val="visible"/>
                                      </p:to>
                                    </p:set>
                                    <p:animEffect transition="in" filter="wipe(up)">
                                      <p:cBhvr>
                                        <p:cTn id="30" dur="1000"/>
                                        <p:tgtEl>
                                          <p:spTgt spid="1536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10 Imagen" descr="imag4.png"/>
          <p:cNvPicPr>
            <a:picLocks noChangeAspect="1"/>
          </p:cNvPicPr>
          <p:nvPr/>
        </p:nvPicPr>
        <p:blipFill>
          <a:blip r:embed="rId2" cstate="print"/>
          <a:stretch>
            <a:fillRect/>
          </a:stretch>
        </p:blipFill>
        <p:spPr>
          <a:xfrm>
            <a:off x="1823699" y="4713236"/>
            <a:ext cx="2600325" cy="1628775"/>
          </a:xfrm>
          <a:prstGeom prst="rect">
            <a:avLst/>
          </a:prstGeom>
        </p:spPr>
      </p:pic>
      <p:pic>
        <p:nvPicPr>
          <p:cNvPr id="10" name="9 Imagen" descr="imag3.png"/>
          <p:cNvPicPr>
            <a:picLocks noChangeAspect="1"/>
          </p:cNvPicPr>
          <p:nvPr/>
        </p:nvPicPr>
        <p:blipFill>
          <a:blip r:embed="rId3" cstate="print"/>
          <a:stretch>
            <a:fillRect/>
          </a:stretch>
        </p:blipFill>
        <p:spPr>
          <a:xfrm>
            <a:off x="411163" y="2899424"/>
            <a:ext cx="2600325" cy="1628775"/>
          </a:xfrm>
          <a:prstGeom prst="rect">
            <a:avLst/>
          </a:prstGeom>
        </p:spPr>
      </p:pic>
      <p:pic>
        <p:nvPicPr>
          <p:cNvPr id="8" name="7 Imagen" descr="imag2.png"/>
          <p:cNvPicPr>
            <a:picLocks noChangeAspect="1"/>
          </p:cNvPicPr>
          <p:nvPr/>
        </p:nvPicPr>
        <p:blipFill>
          <a:blip r:embed="rId4" cstate="print"/>
          <a:stretch>
            <a:fillRect/>
          </a:stretch>
        </p:blipFill>
        <p:spPr>
          <a:xfrm>
            <a:off x="6397286" y="3079307"/>
            <a:ext cx="2600325" cy="1628775"/>
          </a:xfrm>
          <a:prstGeom prst="rect">
            <a:avLst/>
          </a:prstGeom>
        </p:spPr>
      </p:pic>
      <p:pic>
        <p:nvPicPr>
          <p:cNvPr id="7" name="6 Imagen" descr="imag1.png"/>
          <p:cNvPicPr>
            <a:picLocks noChangeAspect="1"/>
          </p:cNvPicPr>
          <p:nvPr/>
        </p:nvPicPr>
        <p:blipFill>
          <a:blip r:embed="rId5" cstate="print"/>
          <a:stretch>
            <a:fillRect/>
          </a:stretch>
        </p:blipFill>
        <p:spPr>
          <a:xfrm>
            <a:off x="4570413" y="4713235"/>
            <a:ext cx="2600325" cy="1628775"/>
          </a:xfrm>
          <a:prstGeom prst="rect">
            <a:avLst/>
          </a:prstGeom>
        </p:spPr>
      </p:pic>
      <p:sp>
        <p:nvSpPr>
          <p:cNvPr id="15362" name="1 Título"/>
          <p:cNvSpPr>
            <a:spLocks noGrp="1"/>
          </p:cNvSpPr>
          <p:nvPr>
            <p:ph type="title"/>
          </p:nvPr>
        </p:nvSpPr>
        <p:spPr>
          <a:xfrm>
            <a:off x="2398542" y="372795"/>
            <a:ext cx="6745458" cy="549100"/>
          </a:xfrm>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Recursos humanos</a:t>
            </a:r>
            <a:endParaRPr lang="es-ES" dirty="0" smtClean="0"/>
          </a:p>
        </p:txBody>
      </p:sp>
      <p:sp>
        <p:nvSpPr>
          <p:cNvPr id="15363" name="2 Marcador de contenido"/>
          <p:cNvSpPr>
            <a:spLocks noGrp="1"/>
          </p:cNvSpPr>
          <p:nvPr>
            <p:ph idx="1"/>
          </p:nvPr>
        </p:nvSpPr>
        <p:spPr>
          <a:xfrm>
            <a:off x="411163" y="1749778"/>
            <a:ext cx="8382000" cy="4356824"/>
          </a:xfrm>
          <a:noFill/>
          <a:ln w="9525">
            <a:noFill/>
            <a:miter lim="800000"/>
            <a:headEnd/>
            <a:tailEnd/>
          </a:ln>
        </p:spPr>
        <p:txBody>
          <a:bodyPr vert="horz" wrap="square" lIns="91440" tIns="45720" rIns="91440" bIns="45720" numCol="1" anchor="t" anchorCtr="0" compatLnSpc="1">
            <a:prstTxWarp prst="textNoShape">
              <a:avLst/>
            </a:prstTxWarp>
          </a:bodyPr>
          <a:lstStyle/>
          <a:p>
            <a:pPr marL="0" indent="0">
              <a:spcBef>
                <a:spcPts val="2400"/>
              </a:spcBef>
              <a:buNone/>
            </a:pPr>
            <a:r>
              <a:rPr lang="es-MX" sz="2400" b="1" dirty="0" smtClean="0">
                <a:solidFill>
                  <a:schemeClr val="tx2"/>
                </a:solidFill>
                <a:latin typeface="Arial" pitchFamily="34" charset="0"/>
                <a:cs typeface="Arial" pitchFamily="34" charset="0"/>
              </a:rPr>
              <a:t>Del presupuesto 2010: 4 592 millones de pesos, </a:t>
            </a:r>
            <a:br>
              <a:rPr lang="es-MX" sz="2400" b="1" dirty="0" smtClean="0">
                <a:solidFill>
                  <a:schemeClr val="tx2"/>
                </a:solidFill>
                <a:latin typeface="Arial" pitchFamily="34" charset="0"/>
                <a:cs typeface="Arial" pitchFamily="34" charset="0"/>
              </a:rPr>
            </a:br>
            <a:r>
              <a:rPr lang="es-MX" sz="2400" b="1" dirty="0" smtClean="0">
                <a:solidFill>
                  <a:schemeClr val="tx2"/>
                </a:solidFill>
                <a:latin typeface="Arial" pitchFamily="34" charset="0"/>
                <a:cs typeface="Arial" pitchFamily="34" charset="0"/>
              </a:rPr>
              <a:t>el 76% se utilizaron para capacitar y dar empleo directo a 190 mil personas, en los 2 456 municipios o delegaciones del país.</a:t>
            </a:r>
          </a:p>
          <a:p>
            <a:pPr>
              <a:spcBef>
                <a:spcPts val="2400"/>
              </a:spcBef>
            </a:pPr>
            <a:r>
              <a:rPr lang="es-MX" sz="2400" b="1" dirty="0" smtClean="0">
                <a:solidFill>
                  <a:schemeClr val="tx2"/>
                </a:solidFill>
                <a:latin typeface="Arial" pitchFamily="34" charset="0"/>
                <a:cs typeface="Arial" pitchFamily="34" charset="0"/>
              </a:rPr>
              <a:t>De las 190 mil personas contratadas y capacitadas</a:t>
            </a:r>
          </a:p>
          <a:p>
            <a:pPr lvl="1">
              <a:spcBef>
                <a:spcPts val="1200"/>
              </a:spcBef>
            </a:pPr>
            <a:r>
              <a:rPr lang="es-MX" sz="2000" b="1" dirty="0" smtClean="0">
                <a:solidFill>
                  <a:schemeClr val="tx2"/>
                </a:solidFill>
                <a:latin typeface="Arial" pitchFamily="34" charset="0"/>
                <a:cs typeface="Arial" pitchFamily="34" charset="0"/>
              </a:rPr>
              <a:t>140 mil fueron entrevistadores o supervisores</a:t>
            </a:r>
          </a:p>
          <a:p>
            <a:pPr lvl="1">
              <a:spcBef>
                <a:spcPts val="1200"/>
              </a:spcBef>
            </a:pPr>
            <a:r>
              <a:rPr lang="es-MX" sz="2000" b="1" dirty="0" smtClean="0">
                <a:solidFill>
                  <a:schemeClr val="tx2"/>
                </a:solidFill>
                <a:latin typeface="Arial" pitchFamily="34" charset="0"/>
                <a:cs typeface="Arial" pitchFamily="34" charset="0"/>
              </a:rPr>
              <a:t>8 200 instructores</a:t>
            </a:r>
          </a:p>
          <a:p>
            <a:pPr lvl="1">
              <a:spcBef>
                <a:spcPts val="1200"/>
              </a:spcBef>
            </a:pPr>
            <a:r>
              <a:rPr lang="es-MX" sz="2000" b="1" dirty="0" smtClean="0">
                <a:solidFill>
                  <a:schemeClr val="tx2"/>
                </a:solidFill>
                <a:latin typeface="Arial" pitchFamily="34" charset="0"/>
                <a:cs typeface="Arial" pitchFamily="34" charset="0"/>
              </a:rPr>
              <a:t>Más de 7 000 </a:t>
            </a:r>
            <a:r>
              <a:rPr lang="es-MX" sz="2000" b="1" dirty="0" err="1" smtClean="0">
                <a:solidFill>
                  <a:schemeClr val="tx2"/>
                </a:solidFill>
                <a:latin typeface="Arial" pitchFamily="34" charset="0"/>
                <a:cs typeface="Arial" pitchFamily="34" charset="0"/>
              </a:rPr>
              <a:t>capturistas</a:t>
            </a:r>
            <a:endParaRPr lang="es-MX" sz="2000" b="1" dirty="0" smtClean="0">
              <a:solidFill>
                <a:schemeClr val="tx2"/>
              </a:solidFill>
              <a:latin typeface="Arial" pitchFamily="34" charset="0"/>
              <a:cs typeface="Arial" pitchFamily="34" charset="0"/>
            </a:endParaRPr>
          </a:p>
          <a:p>
            <a:pPr lvl="1">
              <a:spcBef>
                <a:spcPts val="1200"/>
              </a:spcBef>
              <a:buNone/>
            </a:pPr>
            <a:r>
              <a:rPr lang="es-MX" sz="2000" b="1" dirty="0" smtClean="0">
                <a:solidFill>
                  <a:schemeClr val="tx2"/>
                </a:solidFill>
                <a:latin typeface="Arial" pitchFamily="34" charset="0"/>
                <a:cs typeface="Arial" pitchFamily="34" charset="0"/>
              </a:rPr>
              <a:t> </a:t>
            </a:r>
          </a:p>
          <a:p>
            <a:pPr>
              <a:spcBef>
                <a:spcPts val="1200"/>
              </a:spcBef>
            </a:pPr>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1000"/>
                                        <p:tgtEl>
                                          <p:spTgt spid="15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363">
                                            <p:txEl>
                                              <p:pRg st="1" end="1"/>
                                            </p:txEl>
                                          </p:spTgt>
                                        </p:tgtEl>
                                        <p:attrNameLst>
                                          <p:attrName>style.visibility</p:attrName>
                                        </p:attrNameLst>
                                      </p:cBhvr>
                                      <p:to>
                                        <p:strVal val="visible"/>
                                      </p:to>
                                    </p:set>
                                    <p:animEffect transition="in" filter="wipe(up)">
                                      <p:cBhvr>
                                        <p:cTn id="12" dur="1000"/>
                                        <p:tgtEl>
                                          <p:spTgt spid="15363">
                                            <p:txEl>
                                              <p:pRg st="1" end="1"/>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15363">
                                            <p:txEl>
                                              <p:pRg st="2" end="2"/>
                                            </p:txEl>
                                          </p:spTgt>
                                        </p:tgtEl>
                                        <p:attrNameLst>
                                          <p:attrName>style.visibility</p:attrName>
                                        </p:attrNameLst>
                                      </p:cBhvr>
                                      <p:to>
                                        <p:strVal val="visible"/>
                                      </p:to>
                                    </p:set>
                                    <p:animEffect transition="in" filter="wipe(up)">
                                      <p:cBhvr>
                                        <p:cTn id="15" dur="1000"/>
                                        <p:tgtEl>
                                          <p:spTgt spid="15363">
                                            <p:txEl>
                                              <p:pRg st="2" end="2"/>
                                            </p:txEl>
                                          </p:spTgt>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15363">
                                            <p:txEl>
                                              <p:pRg st="3" end="3"/>
                                            </p:txEl>
                                          </p:spTgt>
                                        </p:tgtEl>
                                        <p:attrNameLst>
                                          <p:attrName>style.visibility</p:attrName>
                                        </p:attrNameLst>
                                      </p:cBhvr>
                                      <p:to>
                                        <p:strVal val="visible"/>
                                      </p:to>
                                    </p:set>
                                    <p:animEffect transition="in" filter="wipe(up)">
                                      <p:cBhvr>
                                        <p:cTn id="18" dur="1000"/>
                                        <p:tgtEl>
                                          <p:spTgt spid="15363">
                                            <p:txEl>
                                              <p:pRg st="3" end="3"/>
                                            </p:txEl>
                                          </p:spTgt>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5363">
                                            <p:txEl>
                                              <p:pRg st="4" end="4"/>
                                            </p:txEl>
                                          </p:spTgt>
                                        </p:tgtEl>
                                        <p:attrNameLst>
                                          <p:attrName>style.visibility</p:attrName>
                                        </p:attrNameLst>
                                      </p:cBhvr>
                                      <p:to>
                                        <p:strVal val="visible"/>
                                      </p:to>
                                    </p:set>
                                    <p:animEffect transition="in" filter="wipe(up)">
                                      <p:cBhvr>
                                        <p:cTn id="21" dur="1000"/>
                                        <p:tgtEl>
                                          <p:spTgt spid="15363">
                                            <p:txEl>
                                              <p:pRg st="4" end="4"/>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15363">
                                            <p:txEl>
                                              <p:pRg st="5" end="5"/>
                                            </p:txEl>
                                          </p:spTgt>
                                        </p:tgtEl>
                                        <p:attrNameLst>
                                          <p:attrName>style.visibility</p:attrName>
                                        </p:attrNameLst>
                                      </p:cBhvr>
                                      <p:to>
                                        <p:strVal val="visible"/>
                                      </p:to>
                                    </p:set>
                                    <p:animEffect transition="in" filter="wipe(up)">
                                      <p:cBhvr>
                                        <p:cTn id="24" dur="1000"/>
                                        <p:tgtEl>
                                          <p:spTgt spid="1536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Viviendas por entidad federativa</a:t>
            </a:r>
          </a:p>
        </p:txBody>
      </p:sp>
      <p:sp>
        <p:nvSpPr>
          <p:cNvPr id="578" name="Text Box 4"/>
          <p:cNvSpPr txBox="1">
            <a:spLocks noChangeArrowheads="1"/>
          </p:cNvSpPr>
          <p:nvPr/>
        </p:nvSpPr>
        <p:spPr bwMode="auto">
          <a:xfrm>
            <a:off x="411163" y="3940175"/>
            <a:ext cx="4507857" cy="1277273"/>
          </a:xfrm>
          <a:prstGeom prst="rect">
            <a:avLst/>
          </a:prstGeom>
          <a:noFill/>
          <a:ln w="9525">
            <a:noFill/>
            <a:miter lim="800000"/>
            <a:headEnd/>
            <a:tailEnd/>
          </a:ln>
          <a:effectLst/>
        </p:spPr>
        <p:txBody>
          <a:bodyPr wrap="square">
            <a:spAutoFit/>
          </a:bodyPr>
          <a:lstStyle/>
          <a:p>
            <a:pPr defTabSz="638175" eaLnBrk="0" hangingPunct="0"/>
            <a:r>
              <a:rPr lang="es-ES_tradnl" sz="1400" b="1" dirty="0" smtClean="0">
                <a:solidFill>
                  <a:srgbClr val="297083"/>
                </a:solidFill>
              </a:rPr>
              <a:t>Orden</a:t>
            </a:r>
            <a:r>
              <a:rPr lang="es-ES_tradnl" sz="1400" b="1" dirty="0" smtClean="0">
                <a:solidFill>
                  <a:schemeClr val="tx2"/>
                </a:solidFill>
              </a:rPr>
              <a:t>	</a:t>
            </a:r>
            <a:r>
              <a:rPr lang="es-ES_tradnl" sz="1400" b="1" dirty="0" smtClean="0">
                <a:solidFill>
                  <a:srgbClr val="297083"/>
                </a:solidFill>
              </a:rPr>
              <a:t>Entidad</a:t>
            </a:r>
            <a:r>
              <a:rPr lang="es-ES_tradnl" sz="1400" b="1" dirty="0" smtClean="0">
                <a:solidFill>
                  <a:schemeClr val="tx2"/>
                </a:solidFill>
              </a:rPr>
              <a:t>	  </a:t>
            </a:r>
            <a:r>
              <a:rPr lang="es-ES_tradnl" sz="1400" b="1" dirty="0" smtClean="0">
                <a:solidFill>
                  <a:srgbClr val="297083"/>
                </a:solidFill>
              </a:rPr>
              <a:t>Viviendas habitadas</a:t>
            </a:r>
          </a:p>
          <a:p>
            <a:pPr defTabSz="638175" eaLnBrk="0" hangingPunct="0">
              <a:lnSpc>
                <a:spcPct val="70000"/>
              </a:lnSpc>
            </a:pPr>
            <a:endParaRPr lang="es-ES_tradnl" sz="1600" b="1" dirty="0">
              <a:solidFill>
                <a:schemeClr val="tx2"/>
              </a:solidFill>
            </a:endParaRPr>
          </a:p>
          <a:p>
            <a:pPr defTabSz="638175" eaLnBrk="0" hangingPunct="0">
              <a:lnSpc>
                <a:spcPct val="70000"/>
              </a:lnSpc>
              <a:tabLst>
                <a:tab pos="269875" algn="ctr"/>
                <a:tab pos="630238" algn="l"/>
                <a:tab pos="3584575" algn="r"/>
                <a:tab pos="3949700" algn="dec"/>
              </a:tabLst>
            </a:pPr>
            <a:r>
              <a:rPr lang="es-ES_tradnl" sz="1400" b="1" dirty="0" smtClean="0">
                <a:solidFill>
                  <a:schemeClr val="tx2"/>
                </a:solidFill>
              </a:rPr>
              <a:t>	1	México</a:t>
            </a:r>
            <a:r>
              <a:rPr lang="es-ES_tradnl" sz="1400" b="1" dirty="0">
                <a:solidFill>
                  <a:schemeClr val="tx2"/>
                </a:solidFill>
              </a:rPr>
              <a:t>	</a:t>
            </a:r>
            <a:r>
              <a:rPr lang="es-MX" sz="1400" b="1" dirty="0" smtClean="0">
                <a:solidFill>
                  <a:schemeClr val="tx2"/>
                </a:solidFill>
              </a:rPr>
              <a:t> 3 749 010</a:t>
            </a:r>
            <a:endParaRPr lang="es-ES_tradnl" sz="1400" b="1" dirty="0">
              <a:solidFill>
                <a:schemeClr val="tx2"/>
              </a:solidFill>
            </a:endParaRPr>
          </a:p>
          <a:p>
            <a:pPr defTabSz="638175" eaLnBrk="0" hangingPunct="0">
              <a:tabLst>
                <a:tab pos="269875" algn="ctr"/>
                <a:tab pos="630238" algn="l"/>
                <a:tab pos="3584575" algn="r"/>
                <a:tab pos="3949700" algn="dec"/>
              </a:tabLst>
            </a:pPr>
            <a:r>
              <a:rPr lang="es-ES_tradnl" sz="1400" b="1" dirty="0" smtClean="0">
                <a:solidFill>
                  <a:schemeClr val="tx2"/>
                </a:solidFill>
              </a:rPr>
              <a:t>	2	Distrito Federal	</a:t>
            </a:r>
            <a:r>
              <a:rPr lang="es-MX" sz="1400" b="1" dirty="0" smtClean="0">
                <a:solidFill>
                  <a:schemeClr val="tx2"/>
                </a:solidFill>
              </a:rPr>
              <a:t> 2 462 678</a:t>
            </a:r>
            <a:endParaRPr lang="es-ES_tradnl" sz="1400" b="1" dirty="0">
              <a:solidFill>
                <a:schemeClr val="tx2"/>
              </a:solidFill>
            </a:endParaRPr>
          </a:p>
          <a:p>
            <a:pPr defTabSz="638175" eaLnBrk="0" hangingPunct="0">
              <a:tabLst>
                <a:tab pos="269875" algn="ctr"/>
                <a:tab pos="630238" algn="l"/>
                <a:tab pos="3584575" algn="r"/>
                <a:tab pos="3949700" algn="dec"/>
              </a:tabLst>
            </a:pPr>
            <a:r>
              <a:rPr lang="es-ES_tradnl" sz="1400" b="1" dirty="0" smtClean="0">
                <a:solidFill>
                  <a:schemeClr val="tx2"/>
                </a:solidFill>
              </a:rPr>
              <a:t>	3	Veracruz 	</a:t>
            </a:r>
            <a:r>
              <a:rPr lang="es-MX" sz="1400" b="1" dirty="0" smtClean="0">
                <a:solidFill>
                  <a:schemeClr val="tx2"/>
                </a:solidFill>
              </a:rPr>
              <a:t> 2 013 386</a:t>
            </a:r>
            <a:endParaRPr lang="es-ES_tradnl" sz="1400" b="1" dirty="0">
              <a:solidFill>
                <a:schemeClr val="tx2"/>
              </a:solidFill>
            </a:endParaRPr>
          </a:p>
          <a:p>
            <a:pPr defTabSz="638175" eaLnBrk="0" hangingPunct="0">
              <a:tabLst>
                <a:tab pos="269875" algn="ctr"/>
                <a:tab pos="630238" algn="l"/>
                <a:tab pos="3584575" algn="r"/>
                <a:tab pos="3949700" algn="dec"/>
              </a:tabLst>
            </a:pPr>
            <a:r>
              <a:rPr lang="es-ES_tradnl" sz="1400" b="1" dirty="0" smtClean="0">
                <a:solidFill>
                  <a:schemeClr val="tx2"/>
                </a:solidFill>
              </a:rPr>
              <a:t>	</a:t>
            </a:r>
            <a:endParaRPr lang="es-ES_tradnl" sz="1600" b="1" dirty="0">
              <a:solidFill>
                <a:schemeClr val="tx2"/>
              </a:solidFill>
            </a:endParaRPr>
          </a:p>
        </p:txBody>
      </p:sp>
      <p:grpSp>
        <p:nvGrpSpPr>
          <p:cNvPr id="2" name="Group 5"/>
          <p:cNvGrpSpPr>
            <a:grpSpLocks/>
          </p:cNvGrpSpPr>
          <p:nvPr/>
        </p:nvGrpSpPr>
        <p:grpSpPr bwMode="auto">
          <a:xfrm>
            <a:off x="2459038" y="1428675"/>
            <a:ext cx="5565775" cy="3752850"/>
            <a:chOff x="1804" y="1311"/>
            <a:chExt cx="3506" cy="2364"/>
          </a:xfrm>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3" name="Group 88"/>
          <p:cNvGrpSpPr>
            <a:grpSpLocks/>
          </p:cNvGrpSpPr>
          <p:nvPr/>
        </p:nvGrpSpPr>
        <p:grpSpPr bwMode="auto">
          <a:xfrm>
            <a:off x="2417763" y="1350888"/>
            <a:ext cx="5565775" cy="3752850"/>
            <a:chOff x="1804" y="1311"/>
            <a:chExt cx="3506" cy="2364"/>
          </a:xfrm>
        </p:grpSpPr>
        <p:sp>
          <p:nvSpPr>
            <p:cNvPr id="663"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5"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7"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8"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6"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8"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9"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80"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1"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82"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3"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4"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5"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6"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7"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8"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9"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0"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1"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2"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3"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94"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5"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6"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7"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8"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9"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0"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1"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2"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3"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4"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5"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6"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7"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8"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9"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0"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1"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2"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3"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4"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5"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6"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7"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718"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9"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0"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1"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2"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723"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4"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5"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6"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7"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8"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9"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0"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1"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2"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3"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4"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735"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6"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7"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8"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9"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0"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1"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2"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743"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4"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745" name="Freeform 171"/>
          <p:cNvSpPr>
            <a:spLocks/>
          </p:cNvSpPr>
          <p:nvPr/>
        </p:nvSpPr>
        <p:spPr bwMode="auto">
          <a:xfrm>
            <a:off x="2665413" y="2317675"/>
            <a:ext cx="981075" cy="113030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2" name="Freeform 178"/>
          <p:cNvSpPr>
            <a:spLocks/>
          </p:cNvSpPr>
          <p:nvPr/>
        </p:nvSpPr>
        <p:spPr bwMode="auto">
          <a:xfrm>
            <a:off x="6913563" y="3797225"/>
            <a:ext cx="660400" cy="611188"/>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5" name="Freeform 181"/>
          <p:cNvSpPr>
            <a:spLocks/>
          </p:cNvSpPr>
          <p:nvPr/>
        </p:nvSpPr>
        <p:spPr bwMode="auto">
          <a:xfrm>
            <a:off x="3281363" y="2201788"/>
            <a:ext cx="6350" cy="9525"/>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6" name="Freeform 182"/>
          <p:cNvSpPr>
            <a:spLocks/>
          </p:cNvSpPr>
          <p:nvPr/>
        </p:nvSpPr>
        <p:spPr bwMode="auto">
          <a:xfrm>
            <a:off x="3457575" y="2449438"/>
            <a:ext cx="9525" cy="11112"/>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3473450" y="2505000"/>
            <a:ext cx="20638" cy="3651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8" name="Freeform 184"/>
          <p:cNvSpPr>
            <a:spLocks/>
          </p:cNvSpPr>
          <p:nvPr/>
        </p:nvSpPr>
        <p:spPr bwMode="auto">
          <a:xfrm>
            <a:off x="2995613" y="2605013"/>
            <a:ext cx="14287" cy="11112"/>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9" name="Freeform 185"/>
          <p:cNvSpPr>
            <a:spLocks/>
          </p:cNvSpPr>
          <p:nvPr/>
        </p:nvSpPr>
        <p:spPr bwMode="auto">
          <a:xfrm>
            <a:off x="2982913" y="2608188"/>
            <a:ext cx="26987" cy="25400"/>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0" name="Freeform 186"/>
          <p:cNvSpPr>
            <a:spLocks/>
          </p:cNvSpPr>
          <p:nvPr/>
        </p:nvSpPr>
        <p:spPr bwMode="auto">
          <a:xfrm>
            <a:off x="3009900" y="2635175"/>
            <a:ext cx="12700" cy="14288"/>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3768725" y="2949500"/>
            <a:ext cx="33338" cy="19050"/>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3892550" y="3035225"/>
            <a:ext cx="30163" cy="523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3863975" y="3025700"/>
            <a:ext cx="42863" cy="66675"/>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0" name="Freeform 196"/>
          <p:cNvSpPr>
            <a:spLocks/>
          </p:cNvSpPr>
          <p:nvPr/>
        </p:nvSpPr>
        <p:spPr bwMode="auto">
          <a:xfrm>
            <a:off x="7729538" y="3608313"/>
            <a:ext cx="60325" cy="15875"/>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758113" y="3621013"/>
            <a:ext cx="19050" cy="9525"/>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566025" y="3632125"/>
            <a:ext cx="9525" cy="6350"/>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267575" y="3941688"/>
            <a:ext cx="3175" cy="4762"/>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5" name="Line 201"/>
          <p:cNvSpPr>
            <a:spLocks noChangeShapeType="1"/>
          </p:cNvSpPr>
          <p:nvPr/>
        </p:nvSpPr>
        <p:spPr bwMode="auto">
          <a:xfrm flipH="1">
            <a:off x="7775575" y="4160763"/>
            <a:ext cx="3175" cy="0"/>
          </a:xfrm>
          <a:prstGeom prst="line">
            <a:avLst/>
          </a:prstGeom>
          <a:noFill/>
          <a:ln w="0">
            <a:solidFill>
              <a:schemeClr val="tx1"/>
            </a:solidFill>
            <a:round/>
            <a:headEnd/>
            <a:tailEnd/>
          </a:ln>
          <a:effectLst/>
        </p:spPr>
        <p:txBody>
          <a:bodyPr wrap="none" anchor="ctr"/>
          <a:lstStyle/>
          <a:p>
            <a:endParaRPr lang="es-MX"/>
          </a:p>
        </p:txBody>
      </p:sp>
      <p:sp>
        <p:nvSpPr>
          <p:cNvPr id="776" name="Freeform 202"/>
          <p:cNvSpPr>
            <a:spLocks/>
          </p:cNvSpPr>
          <p:nvPr/>
        </p:nvSpPr>
        <p:spPr bwMode="auto">
          <a:xfrm>
            <a:off x="7754938" y="4195688"/>
            <a:ext cx="7937" cy="17462"/>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7" name="Freeform 203"/>
          <p:cNvSpPr>
            <a:spLocks/>
          </p:cNvSpPr>
          <p:nvPr/>
        </p:nvSpPr>
        <p:spPr bwMode="auto">
          <a:xfrm>
            <a:off x="7772400" y="4213150"/>
            <a:ext cx="3175" cy="476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8" name="Freeform 204"/>
          <p:cNvSpPr>
            <a:spLocks/>
          </p:cNvSpPr>
          <p:nvPr/>
        </p:nvSpPr>
        <p:spPr bwMode="auto">
          <a:xfrm>
            <a:off x="7096125" y="4224263"/>
            <a:ext cx="7938" cy="7937"/>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9" name="Freeform 205"/>
          <p:cNvSpPr>
            <a:spLocks/>
          </p:cNvSpPr>
          <p:nvPr/>
        </p:nvSpPr>
        <p:spPr bwMode="auto">
          <a:xfrm>
            <a:off x="7037388" y="4214738"/>
            <a:ext cx="73025" cy="41275"/>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872288" y="4267125"/>
            <a:ext cx="6350" cy="7938"/>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2" name="Freeform 208"/>
          <p:cNvSpPr>
            <a:spLocks/>
          </p:cNvSpPr>
          <p:nvPr/>
        </p:nvSpPr>
        <p:spPr bwMode="auto">
          <a:xfrm>
            <a:off x="4611688" y="4267125"/>
            <a:ext cx="53975" cy="26988"/>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5413375" y="4668763"/>
            <a:ext cx="25400" cy="14287"/>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719888" y="4840213"/>
            <a:ext cx="28575" cy="12700"/>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877050" y="4968800"/>
            <a:ext cx="14288" cy="14288"/>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1" name="Freeform 227"/>
          <p:cNvSpPr>
            <a:spLocks/>
          </p:cNvSpPr>
          <p:nvPr/>
        </p:nvSpPr>
        <p:spPr bwMode="auto">
          <a:xfrm>
            <a:off x="2638425" y="2338313"/>
            <a:ext cx="14288" cy="12700"/>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2" name="Freeform 228"/>
          <p:cNvSpPr>
            <a:spLocks/>
          </p:cNvSpPr>
          <p:nvPr/>
        </p:nvSpPr>
        <p:spPr bwMode="auto">
          <a:xfrm>
            <a:off x="2862263" y="2346250"/>
            <a:ext cx="20637" cy="58738"/>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3200400" y="2093838"/>
            <a:ext cx="6350" cy="4762"/>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3200400" y="2098600"/>
            <a:ext cx="3175"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9" name="Freeform 245"/>
          <p:cNvSpPr>
            <a:spLocks/>
          </p:cNvSpPr>
          <p:nvPr/>
        </p:nvSpPr>
        <p:spPr bwMode="auto">
          <a:xfrm>
            <a:off x="4551363" y="4165525"/>
            <a:ext cx="212725" cy="166688"/>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257" name="2 Marcador de contenido"/>
          <p:cNvSpPr>
            <a:spLocks noGrp="1"/>
          </p:cNvSpPr>
          <p:nvPr>
            <p:ph idx="1"/>
          </p:nvPr>
        </p:nvSpPr>
        <p:spPr>
          <a:xfrm>
            <a:off x="5704885" y="1383739"/>
            <a:ext cx="3439115" cy="817296"/>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0"/>
              </a:spcBef>
            </a:pPr>
            <a:r>
              <a:rPr lang="es-MX" sz="2200" b="1" dirty="0" smtClean="0">
                <a:solidFill>
                  <a:schemeClr val="tx2"/>
                </a:solidFill>
                <a:latin typeface="Arial" pitchFamily="34" charset="0"/>
                <a:cs typeface="Arial" pitchFamily="34" charset="0"/>
              </a:rPr>
              <a:t>Viviendas</a:t>
            </a:r>
            <a:br>
              <a:rPr lang="es-MX" sz="2200" b="1" dirty="0" smtClean="0">
                <a:solidFill>
                  <a:schemeClr val="tx2"/>
                </a:solidFill>
                <a:latin typeface="Arial" pitchFamily="34" charset="0"/>
                <a:cs typeface="Arial" pitchFamily="34" charset="0"/>
              </a:rPr>
            </a:br>
            <a:r>
              <a:rPr lang="es-MX" sz="2200" b="1" dirty="0" smtClean="0">
                <a:solidFill>
                  <a:schemeClr val="tx2"/>
                </a:solidFill>
                <a:latin typeface="Arial" pitchFamily="34" charset="0"/>
                <a:cs typeface="Arial" pitchFamily="34" charset="0"/>
              </a:rPr>
              <a:t>habitadas: 28 617 843</a:t>
            </a:r>
          </a:p>
          <a:p>
            <a:pPr>
              <a:spcBef>
                <a:spcPts val="0"/>
              </a:spcBef>
              <a:buNone/>
            </a:pPr>
            <a:endParaRPr lang="es-MX" sz="22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Viviendas por entidad federativa</a:t>
            </a:r>
          </a:p>
        </p:txBody>
      </p:sp>
      <p:grpSp>
        <p:nvGrpSpPr>
          <p:cNvPr id="2" name="Group 5"/>
          <p:cNvGrpSpPr>
            <a:grpSpLocks/>
          </p:cNvGrpSpPr>
          <p:nvPr/>
        </p:nvGrpSpPr>
        <p:grpSpPr bwMode="auto">
          <a:xfrm>
            <a:off x="2459038" y="1428675"/>
            <a:ext cx="5565775" cy="3752850"/>
            <a:chOff x="1804" y="1311"/>
            <a:chExt cx="3506" cy="2364"/>
          </a:xfrm>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3" name="Group 88"/>
          <p:cNvGrpSpPr>
            <a:grpSpLocks/>
          </p:cNvGrpSpPr>
          <p:nvPr/>
        </p:nvGrpSpPr>
        <p:grpSpPr bwMode="auto">
          <a:xfrm>
            <a:off x="2417763" y="1350888"/>
            <a:ext cx="5565775" cy="3752850"/>
            <a:chOff x="1804" y="1311"/>
            <a:chExt cx="3506" cy="2364"/>
          </a:xfrm>
        </p:grpSpPr>
        <p:sp>
          <p:nvSpPr>
            <p:cNvPr id="663"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5"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7"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8"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6"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8"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9"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80"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1"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82"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3"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4"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5"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6"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7"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8"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9"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0"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1"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2"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3"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94"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5"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6"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7"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8"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9"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0"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1"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2"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3"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4"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5"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6"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7"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8"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9"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0"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1"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2"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3"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4"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5"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6"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7"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718"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9"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0"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1"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2"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723"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4"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5"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6"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7"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8"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9"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0"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1"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2"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3"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4"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735"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6"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7"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8"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9"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0"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1"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2"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743"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4"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745" name="Freeform 171"/>
          <p:cNvSpPr>
            <a:spLocks/>
          </p:cNvSpPr>
          <p:nvPr/>
        </p:nvSpPr>
        <p:spPr bwMode="auto">
          <a:xfrm>
            <a:off x="2665413" y="2317675"/>
            <a:ext cx="981075" cy="113030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2" name="Freeform 178"/>
          <p:cNvSpPr>
            <a:spLocks/>
          </p:cNvSpPr>
          <p:nvPr/>
        </p:nvSpPr>
        <p:spPr bwMode="auto">
          <a:xfrm>
            <a:off x="6913563" y="3797225"/>
            <a:ext cx="660400" cy="611188"/>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5" name="Freeform 181"/>
          <p:cNvSpPr>
            <a:spLocks/>
          </p:cNvSpPr>
          <p:nvPr/>
        </p:nvSpPr>
        <p:spPr bwMode="auto">
          <a:xfrm>
            <a:off x="3281363" y="2201788"/>
            <a:ext cx="6350" cy="9525"/>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6" name="Freeform 182"/>
          <p:cNvSpPr>
            <a:spLocks/>
          </p:cNvSpPr>
          <p:nvPr/>
        </p:nvSpPr>
        <p:spPr bwMode="auto">
          <a:xfrm>
            <a:off x="3457575" y="2449438"/>
            <a:ext cx="9525" cy="11112"/>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3473450" y="2505000"/>
            <a:ext cx="20638" cy="3651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8" name="Freeform 184"/>
          <p:cNvSpPr>
            <a:spLocks/>
          </p:cNvSpPr>
          <p:nvPr/>
        </p:nvSpPr>
        <p:spPr bwMode="auto">
          <a:xfrm>
            <a:off x="2995613" y="2605013"/>
            <a:ext cx="14287" cy="11112"/>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9" name="Freeform 185"/>
          <p:cNvSpPr>
            <a:spLocks/>
          </p:cNvSpPr>
          <p:nvPr/>
        </p:nvSpPr>
        <p:spPr bwMode="auto">
          <a:xfrm>
            <a:off x="2982913" y="2608188"/>
            <a:ext cx="26987" cy="25400"/>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0" name="Freeform 186"/>
          <p:cNvSpPr>
            <a:spLocks/>
          </p:cNvSpPr>
          <p:nvPr/>
        </p:nvSpPr>
        <p:spPr bwMode="auto">
          <a:xfrm>
            <a:off x="3009900" y="2635175"/>
            <a:ext cx="12700" cy="14288"/>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3768725" y="2949500"/>
            <a:ext cx="33338" cy="19050"/>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3892550" y="3035225"/>
            <a:ext cx="30163" cy="523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3863975" y="3025700"/>
            <a:ext cx="42863" cy="66675"/>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0" name="Freeform 196"/>
          <p:cNvSpPr>
            <a:spLocks/>
          </p:cNvSpPr>
          <p:nvPr/>
        </p:nvSpPr>
        <p:spPr bwMode="auto">
          <a:xfrm>
            <a:off x="7729538" y="3608313"/>
            <a:ext cx="60325" cy="15875"/>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758113" y="3621013"/>
            <a:ext cx="19050" cy="9525"/>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566025" y="3632125"/>
            <a:ext cx="9525" cy="6350"/>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267575" y="3941688"/>
            <a:ext cx="3175" cy="4762"/>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5" name="Line 201"/>
          <p:cNvSpPr>
            <a:spLocks noChangeShapeType="1"/>
          </p:cNvSpPr>
          <p:nvPr/>
        </p:nvSpPr>
        <p:spPr bwMode="auto">
          <a:xfrm flipH="1">
            <a:off x="7775575" y="4160763"/>
            <a:ext cx="3175" cy="0"/>
          </a:xfrm>
          <a:prstGeom prst="line">
            <a:avLst/>
          </a:prstGeom>
          <a:noFill/>
          <a:ln w="0">
            <a:solidFill>
              <a:schemeClr val="tx1"/>
            </a:solidFill>
            <a:round/>
            <a:headEnd/>
            <a:tailEnd/>
          </a:ln>
          <a:effectLst/>
        </p:spPr>
        <p:txBody>
          <a:bodyPr wrap="none" anchor="ctr"/>
          <a:lstStyle/>
          <a:p>
            <a:endParaRPr lang="es-MX"/>
          </a:p>
        </p:txBody>
      </p:sp>
      <p:sp>
        <p:nvSpPr>
          <p:cNvPr id="776" name="Freeform 202"/>
          <p:cNvSpPr>
            <a:spLocks/>
          </p:cNvSpPr>
          <p:nvPr/>
        </p:nvSpPr>
        <p:spPr bwMode="auto">
          <a:xfrm>
            <a:off x="7754938" y="4195688"/>
            <a:ext cx="7937" cy="17462"/>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7" name="Freeform 203"/>
          <p:cNvSpPr>
            <a:spLocks/>
          </p:cNvSpPr>
          <p:nvPr/>
        </p:nvSpPr>
        <p:spPr bwMode="auto">
          <a:xfrm>
            <a:off x="7772400" y="4213150"/>
            <a:ext cx="3175" cy="476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8" name="Freeform 204"/>
          <p:cNvSpPr>
            <a:spLocks/>
          </p:cNvSpPr>
          <p:nvPr/>
        </p:nvSpPr>
        <p:spPr bwMode="auto">
          <a:xfrm>
            <a:off x="7096125" y="4224263"/>
            <a:ext cx="7938" cy="7937"/>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9" name="Freeform 205"/>
          <p:cNvSpPr>
            <a:spLocks/>
          </p:cNvSpPr>
          <p:nvPr/>
        </p:nvSpPr>
        <p:spPr bwMode="auto">
          <a:xfrm>
            <a:off x="7037388" y="4214738"/>
            <a:ext cx="73025" cy="41275"/>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872288" y="4267125"/>
            <a:ext cx="6350" cy="7938"/>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2" name="Freeform 208"/>
          <p:cNvSpPr>
            <a:spLocks/>
          </p:cNvSpPr>
          <p:nvPr/>
        </p:nvSpPr>
        <p:spPr bwMode="auto">
          <a:xfrm>
            <a:off x="4611688" y="4267125"/>
            <a:ext cx="53975" cy="26988"/>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5413375" y="4668763"/>
            <a:ext cx="25400" cy="14287"/>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719888" y="4840213"/>
            <a:ext cx="28575" cy="12700"/>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877050" y="4968800"/>
            <a:ext cx="14288" cy="14288"/>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1" name="Freeform 227"/>
          <p:cNvSpPr>
            <a:spLocks/>
          </p:cNvSpPr>
          <p:nvPr/>
        </p:nvSpPr>
        <p:spPr bwMode="auto">
          <a:xfrm>
            <a:off x="2638425" y="2338313"/>
            <a:ext cx="14288" cy="12700"/>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2" name="Freeform 228"/>
          <p:cNvSpPr>
            <a:spLocks/>
          </p:cNvSpPr>
          <p:nvPr/>
        </p:nvSpPr>
        <p:spPr bwMode="auto">
          <a:xfrm>
            <a:off x="2862263" y="2346250"/>
            <a:ext cx="20637" cy="58738"/>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3200400" y="2093838"/>
            <a:ext cx="6350" cy="4762"/>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3200400" y="2098600"/>
            <a:ext cx="3175"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9" name="Freeform 245"/>
          <p:cNvSpPr>
            <a:spLocks/>
          </p:cNvSpPr>
          <p:nvPr/>
        </p:nvSpPr>
        <p:spPr bwMode="auto">
          <a:xfrm>
            <a:off x="4551363" y="4165525"/>
            <a:ext cx="212725" cy="166688"/>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260" name="Text Box 4"/>
          <p:cNvSpPr txBox="1">
            <a:spLocks noChangeArrowheads="1"/>
          </p:cNvSpPr>
          <p:nvPr/>
        </p:nvSpPr>
        <p:spPr bwMode="auto">
          <a:xfrm>
            <a:off x="411163" y="3940175"/>
            <a:ext cx="4507857" cy="1966692"/>
          </a:xfrm>
          <a:prstGeom prst="rect">
            <a:avLst/>
          </a:prstGeom>
          <a:noFill/>
          <a:ln w="9525">
            <a:noFill/>
            <a:miter lim="800000"/>
            <a:headEnd/>
            <a:tailEnd/>
          </a:ln>
          <a:effectLst/>
        </p:spPr>
        <p:txBody>
          <a:bodyPr wrap="square">
            <a:spAutoFit/>
          </a:bodyPr>
          <a:lstStyle/>
          <a:p>
            <a:pPr defTabSz="638175" eaLnBrk="0" hangingPunct="0"/>
            <a:r>
              <a:rPr lang="es-ES_tradnl" sz="1400" b="1" dirty="0" smtClean="0">
                <a:solidFill>
                  <a:srgbClr val="297083"/>
                </a:solidFill>
              </a:rPr>
              <a:t>Orden</a:t>
            </a:r>
            <a:r>
              <a:rPr lang="es-ES_tradnl" sz="1400" b="1" dirty="0" smtClean="0">
                <a:solidFill>
                  <a:schemeClr val="tx2"/>
                </a:solidFill>
              </a:rPr>
              <a:t>	</a:t>
            </a:r>
            <a:r>
              <a:rPr lang="es-ES_tradnl" sz="1400" b="1" dirty="0" smtClean="0">
                <a:solidFill>
                  <a:srgbClr val="297083"/>
                </a:solidFill>
              </a:rPr>
              <a:t>Entidad</a:t>
            </a:r>
            <a:r>
              <a:rPr lang="es-ES_tradnl" sz="1400" b="1" dirty="0" smtClean="0">
                <a:solidFill>
                  <a:schemeClr val="tx2"/>
                </a:solidFill>
              </a:rPr>
              <a:t>	  </a:t>
            </a:r>
            <a:r>
              <a:rPr lang="es-ES_tradnl" sz="1400" b="1" dirty="0" smtClean="0">
                <a:solidFill>
                  <a:srgbClr val="297083"/>
                </a:solidFill>
              </a:rPr>
              <a:t>Viviendas habitadas</a:t>
            </a:r>
            <a:endParaRPr lang="es-ES_tradnl" sz="1600" b="1" dirty="0">
              <a:solidFill>
                <a:schemeClr val="tx2"/>
              </a:solidFill>
            </a:endParaRPr>
          </a:p>
          <a:p>
            <a:pPr defTabSz="638175" eaLnBrk="0" hangingPunct="0">
              <a:lnSpc>
                <a:spcPct val="70000"/>
              </a:lnSpc>
              <a:tabLst>
                <a:tab pos="269875" algn="l"/>
                <a:tab pos="630238" algn="l"/>
                <a:tab pos="2511425" algn="dec"/>
                <a:tab pos="3949700" algn="dec"/>
              </a:tabLst>
            </a:pPr>
            <a:r>
              <a:rPr lang="es-ES_tradnl" sz="1400" b="1" dirty="0" smtClean="0">
                <a:solidFill>
                  <a:schemeClr val="tx2"/>
                </a:solidFill>
              </a:rPr>
              <a:t>	</a:t>
            </a:r>
          </a:p>
          <a:p>
            <a:pPr defTabSz="638175" eaLnBrk="0" hangingPunct="0">
              <a:tabLst>
                <a:tab pos="268288" algn="l"/>
                <a:tab pos="630238" algn="l"/>
                <a:tab pos="3584575" algn="r"/>
                <a:tab pos="3949700" algn="dec"/>
              </a:tabLst>
            </a:pPr>
            <a:r>
              <a:rPr lang="es-ES_tradnl" sz="1400" b="1" dirty="0" smtClean="0">
                <a:solidFill>
                  <a:schemeClr val="tx2"/>
                </a:solidFill>
              </a:rPr>
              <a:t>	4	Jalisco	</a:t>
            </a:r>
            <a:r>
              <a:rPr lang="es-MX" sz="1400" b="1" dirty="0" smtClean="0">
                <a:solidFill>
                  <a:schemeClr val="tx2"/>
                </a:solidFill>
              </a:rPr>
              <a:t> 1 831 039</a:t>
            </a:r>
            <a:endParaRPr lang="es-ES_tradnl" sz="1400" b="1" dirty="0" smtClean="0">
              <a:solidFill>
                <a:schemeClr val="tx2"/>
              </a:solidFill>
            </a:endParaRPr>
          </a:p>
          <a:p>
            <a:pPr defTabSz="638175" eaLnBrk="0" hangingPunct="0">
              <a:tabLst>
                <a:tab pos="268288" algn="l"/>
                <a:tab pos="630238" algn="l"/>
                <a:tab pos="3584575" algn="r"/>
                <a:tab pos="3949700" algn="dec"/>
              </a:tabLst>
            </a:pPr>
            <a:r>
              <a:rPr lang="es-ES_tradnl" sz="1400" b="1" dirty="0" smtClean="0">
                <a:solidFill>
                  <a:schemeClr val="tx2"/>
                </a:solidFill>
              </a:rPr>
              <a:t>	5	Puebla	</a:t>
            </a:r>
            <a:r>
              <a:rPr lang="es-MX" sz="1400" b="1" dirty="0" smtClean="0">
                <a:solidFill>
                  <a:schemeClr val="tx2"/>
                </a:solidFill>
              </a:rPr>
              <a:t> 1 391 798</a:t>
            </a:r>
            <a:endParaRPr lang="es-ES_tradnl" sz="1400" b="1" dirty="0" smtClean="0">
              <a:solidFill>
                <a:schemeClr val="tx2"/>
              </a:solidFill>
            </a:endParaRPr>
          </a:p>
          <a:p>
            <a:pPr defTabSz="638175" eaLnBrk="0" hangingPunct="0">
              <a:tabLst>
                <a:tab pos="268288" algn="l"/>
                <a:tab pos="630238" algn="l"/>
                <a:tab pos="3584575" algn="r"/>
                <a:tab pos="3949700" algn="dec"/>
              </a:tabLst>
            </a:pPr>
            <a:r>
              <a:rPr lang="es-ES_tradnl" sz="1400" b="1" dirty="0" smtClean="0">
                <a:solidFill>
                  <a:schemeClr val="tx2"/>
                </a:solidFill>
              </a:rPr>
              <a:t>	6	Guanajuato	</a:t>
            </a:r>
            <a:r>
              <a:rPr lang="es-MX" sz="1400" b="1" dirty="0" smtClean="0">
                <a:solidFill>
                  <a:schemeClr val="tx2"/>
                </a:solidFill>
              </a:rPr>
              <a:t> 1 276 775</a:t>
            </a:r>
            <a:endParaRPr lang="es-ES_tradnl" sz="1400" b="1" dirty="0" smtClean="0">
              <a:solidFill>
                <a:schemeClr val="tx2"/>
              </a:solidFill>
            </a:endParaRPr>
          </a:p>
          <a:p>
            <a:pPr defTabSz="638175" eaLnBrk="0" hangingPunct="0">
              <a:tabLst>
                <a:tab pos="268288" algn="l"/>
                <a:tab pos="630238" algn="l"/>
                <a:tab pos="3584575" algn="r"/>
                <a:tab pos="3949700" algn="dec"/>
              </a:tabLst>
            </a:pPr>
            <a:r>
              <a:rPr lang="es-ES_tradnl" sz="1400" b="1" dirty="0" smtClean="0">
                <a:solidFill>
                  <a:schemeClr val="tx2"/>
                </a:solidFill>
              </a:rPr>
              <a:t>	7	Nuevo León	</a:t>
            </a:r>
            <a:r>
              <a:rPr lang="es-MX" sz="1400" b="1" dirty="0" smtClean="0">
                <a:solidFill>
                  <a:schemeClr val="tx2"/>
                </a:solidFill>
              </a:rPr>
              <a:t> 1 209 174</a:t>
            </a:r>
            <a:endParaRPr lang="es-ES_tradnl" sz="1400" b="1" dirty="0" smtClean="0">
              <a:solidFill>
                <a:schemeClr val="tx2"/>
              </a:solidFill>
            </a:endParaRPr>
          </a:p>
          <a:p>
            <a:pPr defTabSz="638175" eaLnBrk="0" hangingPunct="0">
              <a:tabLst>
                <a:tab pos="268288" algn="l"/>
                <a:tab pos="623888" algn="l"/>
                <a:tab pos="3584575" algn="r"/>
                <a:tab pos="3949700" algn="dec"/>
              </a:tabLst>
            </a:pPr>
            <a:r>
              <a:rPr lang="es-ES_tradnl" sz="1400" b="1" dirty="0" smtClean="0">
                <a:solidFill>
                  <a:schemeClr val="tx2"/>
                </a:solidFill>
              </a:rPr>
              <a:t>	8	Chiapas	</a:t>
            </a:r>
            <a:r>
              <a:rPr lang="es-MX" sz="1400" b="1" dirty="0" smtClean="0">
                <a:solidFill>
                  <a:schemeClr val="tx2"/>
                </a:solidFill>
              </a:rPr>
              <a:t>1 090 995</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9	Michoacán	</a:t>
            </a:r>
            <a:r>
              <a:rPr lang="es-MX" sz="1400" b="1" dirty="0" smtClean="0">
                <a:solidFill>
                  <a:schemeClr val="tx2"/>
                </a:solidFill>
              </a:rPr>
              <a:t>1 082 715</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a:t>
            </a:r>
            <a:endParaRPr lang="es-ES_tradnl" sz="1600" b="1" dirty="0">
              <a:solidFill>
                <a:schemeClr val="tx2"/>
              </a:solidFill>
            </a:endParaRPr>
          </a:p>
        </p:txBody>
      </p:sp>
      <p:sp>
        <p:nvSpPr>
          <p:cNvPr id="257" name="2 Marcador de contenido"/>
          <p:cNvSpPr>
            <a:spLocks noGrp="1"/>
          </p:cNvSpPr>
          <p:nvPr>
            <p:ph idx="1"/>
          </p:nvPr>
        </p:nvSpPr>
        <p:spPr>
          <a:xfrm>
            <a:off x="5704885" y="1383739"/>
            <a:ext cx="3439115" cy="817296"/>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0"/>
              </a:spcBef>
            </a:pPr>
            <a:r>
              <a:rPr lang="es-MX" sz="2200" b="1" dirty="0" smtClean="0">
                <a:solidFill>
                  <a:schemeClr val="tx2"/>
                </a:solidFill>
                <a:latin typeface="Arial" pitchFamily="34" charset="0"/>
                <a:cs typeface="Arial" pitchFamily="34" charset="0"/>
              </a:rPr>
              <a:t>Viviendas</a:t>
            </a:r>
            <a:br>
              <a:rPr lang="es-MX" sz="2200" b="1" dirty="0" smtClean="0">
                <a:solidFill>
                  <a:schemeClr val="tx2"/>
                </a:solidFill>
                <a:latin typeface="Arial" pitchFamily="34" charset="0"/>
                <a:cs typeface="Arial" pitchFamily="34" charset="0"/>
              </a:rPr>
            </a:br>
            <a:r>
              <a:rPr lang="es-MX" sz="2200" b="1" dirty="0" smtClean="0">
                <a:solidFill>
                  <a:schemeClr val="tx2"/>
                </a:solidFill>
                <a:latin typeface="Arial" pitchFamily="34" charset="0"/>
                <a:cs typeface="Arial" pitchFamily="34" charset="0"/>
              </a:rPr>
              <a:t>habitadas: 28 617 843</a:t>
            </a:r>
          </a:p>
          <a:p>
            <a:pPr>
              <a:spcBef>
                <a:spcPts val="0"/>
              </a:spcBef>
              <a:buNone/>
            </a:pPr>
            <a:endParaRPr lang="es-MX" sz="22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Viviendas por entidad federativa</a:t>
            </a:r>
          </a:p>
        </p:txBody>
      </p:sp>
      <p:grpSp>
        <p:nvGrpSpPr>
          <p:cNvPr id="2" name="Group 5"/>
          <p:cNvGrpSpPr>
            <a:grpSpLocks/>
          </p:cNvGrpSpPr>
          <p:nvPr/>
        </p:nvGrpSpPr>
        <p:grpSpPr bwMode="auto">
          <a:xfrm>
            <a:off x="2459038" y="1428675"/>
            <a:ext cx="5565775" cy="3752850"/>
            <a:chOff x="1804" y="1311"/>
            <a:chExt cx="3506" cy="2364"/>
          </a:xfrm>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3" name="Group 88"/>
          <p:cNvGrpSpPr>
            <a:grpSpLocks/>
          </p:cNvGrpSpPr>
          <p:nvPr/>
        </p:nvGrpSpPr>
        <p:grpSpPr bwMode="auto">
          <a:xfrm>
            <a:off x="2417763" y="1350888"/>
            <a:ext cx="5565775" cy="3752850"/>
            <a:chOff x="1804" y="1311"/>
            <a:chExt cx="3506" cy="2364"/>
          </a:xfrm>
        </p:grpSpPr>
        <p:sp>
          <p:nvSpPr>
            <p:cNvPr id="663"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5"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7"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8"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6"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8"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9"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80"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1"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82"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3"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4"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5"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6"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7"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8"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9"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0"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1"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2"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3"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94"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5"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6"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7"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8"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9"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0"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1"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2"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3"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4"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5"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6"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7"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8"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9"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0"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1"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2"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3"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4"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5"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6"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7"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718"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9"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0"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1"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2"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723"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4"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5"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6"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7"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8"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9"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0"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1"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2"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3"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4"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735"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6"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7"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8"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9"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0"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1"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2"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743"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4"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745" name="Freeform 171"/>
          <p:cNvSpPr>
            <a:spLocks/>
          </p:cNvSpPr>
          <p:nvPr/>
        </p:nvSpPr>
        <p:spPr bwMode="auto">
          <a:xfrm>
            <a:off x="2665413" y="2317675"/>
            <a:ext cx="981075" cy="113030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2" name="Freeform 178"/>
          <p:cNvSpPr>
            <a:spLocks/>
          </p:cNvSpPr>
          <p:nvPr/>
        </p:nvSpPr>
        <p:spPr bwMode="auto">
          <a:xfrm>
            <a:off x="6913563" y="3797225"/>
            <a:ext cx="660400" cy="611188"/>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5" name="Freeform 181"/>
          <p:cNvSpPr>
            <a:spLocks/>
          </p:cNvSpPr>
          <p:nvPr/>
        </p:nvSpPr>
        <p:spPr bwMode="auto">
          <a:xfrm>
            <a:off x="3281363" y="2201788"/>
            <a:ext cx="6350" cy="9525"/>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6" name="Freeform 182"/>
          <p:cNvSpPr>
            <a:spLocks/>
          </p:cNvSpPr>
          <p:nvPr/>
        </p:nvSpPr>
        <p:spPr bwMode="auto">
          <a:xfrm>
            <a:off x="3457575" y="2449438"/>
            <a:ext cx="9525" cy="11112"/>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3473450" y="2505000"/>
            <a:ext cx="20638" cy="3651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8" name="Freeform 184"/>
          <p:cNvSpPr>
            <a:spLocks/>
          </p:cNvSpPr>
          <p:nvPr/>
        </p:nvSpPr>
        <p:spPr bwMode="auto">
          <a:xfrm>
            <a:off x="2995613" y="2605013"/>
            <a:ext cx="14287" cy="11112"/>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9" name="Freeform 185"/>
          <p:cNvSpPr>
            <a:spLocks/>
          </p:cNvSpPr>
          <p:nvPr/>
        </p:nvSpPr>
        <p:spPr bwMode="auto">
          <a:xfrm>
            <a:off x="2982913" y="2608188"/>
            <a:ext cx="26987" cy="25400"/>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0" name="Freeform 186"/>
          <p:cNvSpPr>
            <a:spLocks/>
          </p:cNvSpPr>
          <p:nvPr/>
        </p:nvSpPr>
        <p:spPr bwMode="auto">
          <a:xfrm>
            <a:off x="3009900" y="2635175"/>
            <a:ext cx="12700" cy="14288"/>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3768725" y="2949500"/>
            <a:ext cx="33338" cy="19050"/>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3892550" y="3035225"/>
            <a:ext cx="30163" cy="523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3863975" y="3025700"/>
            <a:ext cx="42863" cy="66675"/>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0" name="Freeform 196"/>
          <p:cNvSpPr>
            <a:spLocks/>
          </p:cNvSpPr>
          <p:nvPr/>
        </p:nvSpPr>
        <p:spPr bwMode="auto">
          <a:xfrm>
            <a:off x="7729538" y="3608313"/>
            <a:ext cx="60325" cy="15875"/>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758113" y="3621013"/>
            <a:ext cx="19050" cy="9525"/>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566025" y="3632125"/>
            <a:ext cx="9525" cy="6350"/>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267575" y="3941688"/>
            <a:ext cx="3175" cy="4762"/>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5" name="Line 201"/>
          <p:cNvSpPr>
            <a:spLocks noChangeShapeType="1"/>
          </p:cNvSpPr>
          <p:nvPr/>
        </p:nvSpPr>
        <p:spPr bwMode="auto">
          <a:xfrm flipH="1">
            <a:off x="7775575" y="4160763"/>
            <a:ext cx="3175" cy="0"/>
          </a:xfrm>
          <a:prstGeom prst="line">
            <a:avLst/>
          </a:prstGeom>
          <a:noFill/>
          <a:ln w="0">
            <a:solidFill>
              <a:schemeClr val="tx1"/>
            </a:solidFill>
            <a:round/>
            <a:headEnd/>
            <a:tailEnd/>
          </a:ln>
          <a:effectLst/>
        </p:spPr>
        <p:txBody>
          <a:bodyPr wrap="none" anchor="ctr"/>
          <a:lstStyle/>
          <a:p>
            <a:endParaRPr lang="es-MX"/>
          </a:p>
        </p:txBody>
      </p:sp>
      <p:sp>
        <p:nvSpPr>
          <p:cNvPr id="776" name="Freeform 202"/>
          <p:cNvSpPr>
            <a:spLocks/>
          </p:cNvSpPr>
          <p:nvPr/>
        </p:nvSpPr>
        <p:spPr bwMode="auto">
          <a:xfrm>
            <a:off x="7754938" y="4195688"/>
            <a:ext cx="7937" cy="17462"/>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7" name="Freeform 203"/>
          <p:cNvSpPr>
            <a:spLocks/>
          </p:cNvSpPr>
          <p:nvPr/>
        </p:nvSpPr>
        <p:spPr bwMode="auto">
          <a:xfrm>
            <a:off x="7772400" y="4213150"/>
            <a:ext cx="3175" cy="476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8" name="Freeform 204"/>
          <p:cNvSpPr>
            <a:spLocks/>
          </p:cNvSpPr>
          <p:nvPr/>
        </p:nvSpPr>
        <p:spPr bwMode="auto">
          <a:xfrm>
            <a:off x="7096125" y="4224263"/>
            <a:ext cx="7938" cy="7937"/>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9" name="Freeform 205"/>
          <p:cNvSpPr>
            <a:spLocks/>
          </p:cNvSpPr>
          <p:nvPr/>
        </p:nvSpPr>
        <p:spPr bwMode="auto">
          <a:xfrm>
            <a:off x="7037388" y="4214738"/>
            <a:ext cx="73025" cy="41275"/>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872288" y="4267125"/>
            <a:ext cx="6350" cy="7938"/>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2" name="Freeform 208"/>
          <p:cNvSpPr>
            <a:spLocks/>
          </p:cNvSpPr>
          <p:nvPr/>
        </p:nvSpPr>
        <p:spPr bwMode="auto">
          <a:xfrm>
            <a:off x="4611688" y="4267125"/>
            <a:ext cx="53975" cy="26988"/>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5413375" y="4668763"/>
            <a:ext cx="25400" cy="14287"/>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719888" y="4840213"/>
            <a:ext cx="28575" cy="12700"/>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877050" y="4968800"/>
            <a:ext cx="14288" cy="14288"/>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1" name="Freeform 227"/>
          <p:cNvSpPr>
            <a:spLocks/>
          </p:cNvSpPr>
          <p:nvPr/>
        </p:nvSpPr>
        <p:spPr bwMode="auto">
          <a:xfrm>
            <a:off x="2638425" y="2338313"/>
            <a:ext cx="14288" cy="12700"/>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2" name="Freeform 228"/>
          <p:cNvSpPr>
            <a:spLocks/>
          </p:cNvSpPr>
          <p:nvPr/>
        </p:nvSpPr>
        <p:spPr bwMode="auto">
          <a:xfrm>
            <a:off x="2862263" y="2346250"/>
            <a:ext cx="20637" cy="58738"/>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3200400" y="2093838"/>
            <a:ext cx="6350" cy="4762"/>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3200400" y="2098600"/>
            <a:ext cx="3175"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9" name="Freeform 245"/>
          <p:cNvSpPr>
            <a:spLocks/>
          </p:cNvSpPr>
          <p:nvPr/>
        </p:nvSpPr>
        <p:spPr bwMode="auto">
          <a:xfrm>
            <a:off x="4551363" y="4165525"/>
            <a:ext cx="212725" cy="166688"/>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262" name="Text Box 4"/>
          <p:cNvSpPr txBox="1">
            <a:spLocks noChangeArrowheads="1"/>
          </p:cNvSpPr>
          <p:nvPr/>
        </p:nvSpPr>
        <p:spPr bwMode="auto">
          <a:xfrm>
            <a:off x="411163" y="3940175"/>
            <a:ext cx="4507857" cy="2449901"/>
          </a:xfrm>
          <a:prstGeom prst="rect">
            <a:avLst/>
          </a:prstGeom>
          <a:noFill/>
          <a:ln w="9525">
            <a:noFill/>
            <a:miter lim="800000"/>
            <a:headEnd/>
            <a:tailEnd/>
          </a:ln>
          <a:effectLst/>
        </p:spPr>
        <p:txBody>
          <a:bodyPr wrap="square">
            <a:spAutoFit/>
          </a:bodyPr>
          <a:lstStyle/>
          <a:p>
            <a:pPr defTabSz="638175" eaLnBrk="0" hangingPunct="0"/>
            <a:r>
              <a:rPr lang="es-ES_tradnl" sz="1400" b="1" dirty="0" smtClean="0">
                <a:solidFill>
                  <a:srgbClr val="297083"/>
                </a:solidFill>
              </a:rPr>
              <a:t>Orden</a:t>
            </a:r>
            <a:r>
              <a:rPr lang="es-ES_tradnl" sz="1400" b="1" dirty="0" smtClean="0">
                <a:solidFill>
                  <a:schemeClr val="tx2"/>
                </a:solidFill>
              </a:rPr>
              <a:t>	</a:t>
            </a:r>
            <a:r>
              <a:rPr lang="es-ES_tradnl" sz="1400" b="1" dirty="0" smtClean="0">
                <a:solidFill>
                  <a:srgbClr val="297083"/>
                </a:solidFill>
              </a:rPr>
              <a:t>Entidad</a:t>
            </a:r>
            <a:r>
              <a:rPr lang="es-ES_tradnl" sz="1400" b="1" dirty="0" smtClean="0">
                <a:solidFill>
                  <a:schemeClr val="tx2"/>
                </a:solidFill>
              </a:rPr>
              <a:t>	  </a:t>
            </a:r>
            <a:r>
              <a:rPr lang="es-ES_tradnl" sz="1400" b="1" dirty="0" smtClean="0">
                <a:solidFill>
                  <a:srgbClr val="297083"/>
                </a:solidFill>
              </a:rPr>
              <a:t>Viviendas habitadas</a:t>
            </a:r>
          </a:p>
          <a:p>
            <a:pPr defTabSz="638175" eaLnBrk="0" hangingPunct="0">
              <a:lnSpc>
                <a:spcPct val="70000"/>
              </a:lnSpc>
            </a:pPr>
            <a:endParaRPr lang="es-ES_tradnl" sz="1600" b="1" dirty="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10	Chihuahua	</a:t>
            </a:r>
            <a:r>
              <a:rPr lang="es-MX" sz="1400" b="1" dirty="0" smtClean="0">
                <a:solidFill>
                  <a:schemeClr val="tx2"/>
                </a:solidFill>
              </a:rPr>
              <a:t> 943 571</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11	Oaxaca	</a:t>
            </a:r>
            <a:r>
              <a:rPr lang="es-MX" sz="1400" b="1" dirty="0" smtClean="0">
                <a:solidFill>
                  <a:schemeClr val="tx2"/>
                </a:solidFill>
              </a:rPr>
              <a:t> 941 799</a:t>
            </a:r>
            <a:endParaRPr lang="es-ES_tradnl" sz="1400"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12	Tamaulipas	</a:t>
            </a:r>
            <a:r>
              <a:rPr lang="es-MX" sz="1400" b="1" dirty="0" smtClean="0">
                <a:solidFill>
                  <a:schemeClr val="tx2"/>
                </a:solidFill>
              </a:rPr>
              <a:t> 901 972</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13	Baja California	</a:t>
            </a:r>
            <a:r>
              <a:rPr lang="es-MX" sz="1400" b="1" dirty="0" smtClean="0">
                <a:solidFill>
                  <a:schemeClr val="tx2"/>
                </a:solidFill>
              </a:rPr>
              <a:t> 870 483</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14	Guerrero	</a:t>
            </a:r>
            <a:r>
              <a:rPr lang="es-MX" sz="1400" b="1" dirty="0" smtClean="0">
                <a:solidFill>
                  <a:schemeClr val="tx2"/>
                </a:solidFill>
              </a:rPr>
              <a:t> 810 263</a:t>
            </a:r>
            <a:endParaRPr lang="es-MX" sz="1400" b="1" dirty="0" smtClean="0">
              <a:solidFill>
                <a:schemeClr val="tx2"/>
              </a:solidFill>
              <a:latin typeface="Arial" pitchFamily="34" charset="0"/>
              <a:cs typeface="Arial" pitchFamily="34" charset="0"/>
            </a:endParaRPr>
          </a:p>
          <a:p>
            <a:pPr defTabSz="638175" eaLnBrk="0" hangingPunct="0">
              <a:tabLst>
                <a:tab pos="269875" algn="l"/>
                <a:tab pos="630238" algn="l"/>
                <a:tab pos="3584575" algn="r"/>
                <a:tab pos="3949700" algn="dec"/>
              </a:tabLst>
            </a:pPr>
            <a:r>
              <a:rPr lang="es-ES_tradnl" sz="1600" b="1" dirty="0" smtClean="0">
                <a:solidFill>
                  <a:schemeClr val="tx2"/>
                </a:solidFill>
              </a:rPr>
              <a:t>	</a:t>
            </a:r>
            <a:r>
              <a:rPr lang="es-ES_tradnl" sz="1400" b="1" dirty="0" smtClean="0">
                <a:solidFill>
                  <a:schemeClr val="tx2"/>
                </a:solidFill>
              </a:rPr>
              <a:t>15	Coahuila	</a:t>
            </a:r>
            <a:r>
              <a:rPr lang="es-MX" sz="1400" b="1" dirty="0" smtClean="0">
                <a:solidFill>
                  <a:schemeClr val="tx2"/>
                </a:solidFill>
              </a:rPr>
              <a:t> 727 621</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16	Sinaloa 	</a:t>
            </a:r>
            <a:r>
              <a:rPr lang="es-MX" sz="1400" b="1" dirty="0" smtClean="0">
                <a:solidFill>
                  <a:schemeClr val="tx2"/>
                </a:solidFill>
              </a:rPr>
              <a:t> 713 292</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17	Sonora 	</a:t>
            </a:r>
            <a:r>
              <a:rPr lang="es-MX" sz="1400" b="1" dirty="0" smtClean="0">
                <a:solidFill>
                  <a:schemeClr val="tx2"/>
                </a:solidFill>
              </a:rPr>
              <a:t> 712 532</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a:t>
            </a:r>
            <a:endParaRPr lang="es-ES_tradnl" sz="1600" b="1" dirty="0">
              <a:solidFill>
                <a:schemeClr val="tx2"/>
              </a:solidFill>
            </a:endParaRPr>
          </a:p>
        </p:txBody>
      </p:sp>
      <p:sp>
        <p:nvSpPr>
          <p:cNvPr id="257" name="2 Marcador de contenido"/>
          <p:cNvSpPr>
            <a:spLocks noGrp="1"/>
          </p:cNvSpPr>
          <p:nvPr>
            <p:ph idx="1"/>
          </p:nvPr>
        </p:nvSpPr>
        <p:spPr>
          <a:xfrm>
            <a:off x="5704885" y="1383739"/>
            <a:ext cx="3439115" cy="817296"/>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0"/>
              </a:spcBef>
            </a:pPr>
            <a:r>
              <a:rPr lang="es-MX" sz="2200" b="1" dirty="0" smtClean="0">
                <a:solidFill>
                  <a:schemeClr val="tx2"/>
                </a:solidFill>
                <a:latin typeface="Arial" pitchFamily="34" charset="0"/>
                <a:cs typeface="Arial" pitchFamily="34" charset="0"/>
              </a:rPr>
              <a:t>Viviendas</a:t>
            </a:r>
            <a:br>
              <a:rPr lang="es-MX" sz="2200" b="1" dirty="0" smtClean="0">
                <a:solidFill>
                  <a:schemeClr val="tx2"/>
                </a:solidFill>
                <a:latin typeface="Arial" pitchFamily="34" charset="0"/>
                <a:cs typeface="Arial" pitchFamily="34" charset="0"/>
              </a:rPr>
            </a:br>
            <a:r>
              <a:rPr lang="es-MX" sz="2200" b="1" dirty="0" smtClean="0">
                <a:solidFill>
                  <a:schemeClr val="tx2"/>
                </a:solidFill>
                <a:latin typeface="Arial" pitchFamily="34" charset="0"/>
                <a:cs typeface="Arial" pitchFamily="34" charset="0"/>
              </a:rPr>
              <a:t>habitadas: 28 617 843</a:t>
            </a:r>
          </a:p>
          <a:p>
            <a:pPr>
              <a:spcBef>
                <a:spcPts val="0"/>
              </a:spcBef>
              <a:buNone/>
            </a:pPr>
            <a:endParaRPr lang="es-MX" sz="22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Viviendas por entidad federativa</a:t>
            </a:r>
          </a:p>
        </p:txBody>
      </p:sp>
      <p:grpSp>
        <p:nvGrpSpPr>
          <p:cNvPr id="2" name="Group 5"/>
          <p:cNvGrpSpPr>
            <a:grpSpLocks/>
          </p:cNvGrpSpPr>
          <p:nvPr/>
        </p:nvGrpSpPr>
        <p:grpSpPr bwMode="auto">
          <a:xfrm>
            <a:off x="2459038" y="1428675"/>
            <a:ext cx="5565775" cy="3752850"/>
            <a:chOff x="1804" y="1311"/>
            <a:chExt cx="3506" cy="2364"/>
          </a:xfrm>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3" name="Group 88"/>
          <p:cNvGrpSpPr>
            <a:grpSpLocks/>
          </p:cNvGrpSpPr>
          <p:nvPr/>
        </p:nvGrpSpPr>
        <p:grpSpPr bwMode="auto">
          <a:xfrm>
            <a:off x="2417763" y="1350888"/>
            <a:ext cx="5565775" cy="3752850"/>
            <a:chOff x="1804" y="1311"/>
            <a:chExt cx="3506" cy="2364"/>
          </a:xfrm>
        </p:grpSpPr>
        <p:sp>
          <p:nvSpPr>
            <p:cNvPr id="663"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5"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7"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8"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6"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8"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9"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80"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1"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82"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3"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4"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5"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6"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7"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8"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9"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0"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1"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2"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3"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94"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5"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6"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7"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8"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9"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0"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1"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2"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3"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4"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5"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6"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7"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8"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9"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0"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1"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2"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3"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4"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5"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6"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7"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718"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9"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0"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1"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2"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723"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4"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5"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6"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7"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8"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9"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0"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1"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2"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3"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4"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735"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6"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7"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8"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9"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0"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1"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2"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743"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4"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745" name="Freeform 171"/>
          <p:cNvSpPr>
            <a:spLocks/>
          </p:cNvSpPr>
          <p:nvPr/>
        </p:nvSpPr>
        <p:spPr bwMode="auto">
          <a:xfrm>
            <a:off x="2665413" y="2317675"/>
            <a:ext cx="981075" cy="113030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2" name="Freeform 178"/>
          <p:cNvSpPr>
            <a:spLocks/>
          </p:cNvSpPr>
          <p:nvPr/>
        </p:nvSpPr>
        <p:spPr bwMode="auto">
          <a:xfrm>
            <a:off x="6913563" y="3797225"/>
            <a:ext cx="660400" cy="611188"/>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5" name="Freeform 181"/>
          <p:cNvSpPr>
            <a:spLocks/>
          </p:cNvSpPr>
          <p:nvPr/>
        </p:nvSpPr>
        <p:spPr bwMode="auto">
          <a:xfrm>
            <a:off x="3281363" y="2201788"/>
            <a:ext cx="6350" cy="9525"/>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6" name="Freeform 182"/>
          <p:cNvSpPr>
            <a:spLocks/>
          </p:cNvSpPr>
          <p:nvPr/>
        </p:nvSpPr>
        <p:spPr bwMode="auto">
          <a:xfrm>
            <a:off x="3457575" y="2449438"/>
            <a:ext cx="9525" cy="11112"/>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3473450" y="2505000"/>
            <a:ext cx="20638" cy="3651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8" name="Freeform 184"/>
          <p:cNvSpPr>
            <a:spLocks/>
          </p:cNvSpPr>
          <p:nvPr/>
        </p:nvSpPr>
        <p:spPr bwMode="auto">
          <a:xfrm>
            <a:off x="2995613" y="2605013"/>
            <a:ext cx="14287" cy="11112"/>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9" name="Freeform 185"/>
          <p:cNvSpPr>
            <a:spLocks/>
          </p:cNvSpPr>
          <p:nvPr/>
        </p:nvSpPr>
        <p:spPr bwMode="auto">
          <a:xfrm>
            <a:off x="2982913" y="2608188"/>
            <a:ext cx="26987" cy="25400"/>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0" name="Freeform 186"/>
          <p:cNvSpPr>
            <a:spLocks/>
          </p:cNvSpPr>
          <p:nvPr/>
        </p:nvSpPr>
        <p:spPr bwMode="auto">
          <a:xfrm>
            <a:off x="3009900" y="2635175"/>
            <a:ext cx="12700" cy="14288"/>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3768725" y="2949500"/>
            <a:ext cx="33338" cy="19050"/>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3892550" y="3035225"/>
            <a:ext cx="30163" cy="523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3863975" y="3025700"/>
            <a:ext cx="42863" cy="66675"/>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0" name="Freeform 196"/>
          <p:cNvSpPr>
            <a:spLocks/>
          </p:cNvSpPr>
          <p:nvPr/>
        </p:nvSpPr>
        <p:spPr bwMode="auto">
          <a:xfrm>
            <a:off x="7729538" y="3608313"/>
            <a:ext cx="60325" cy="15875"/>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758113" y="3621013"/>
            <a:ext cx="19050" cy="9525"/>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566025" y="3632125"/>
            <a:ext cx="9525" cy="6350"/>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267575" y="3941688"/>
            <a:ext cx="3175" cy="4762"/>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5" name="Line 201"/>
          <p:cNvSpPr>
            <a:spLocks noChangeShapeType="1"/>
          </p:cNvSpPr>
          <p:nvPr/>
        </p:nvSpPr>
        <p:spPr bwMode="auto">
          <a:xfrm flipH="1">
            <a:off x="7775575" y="4160763"/>
            <a:ext cx="3175" cy="0"/>
          </a:xfrm>
          <a:prstGeom prst="line">
            <a:avLst/>
          </a:prstGeom>
          <a:noFill/>
          <a:ln w="0">
            <a:solidFill>
              <a:schemeClr val="tx1"/>
            </a:solidFill>
            <a:round/>
            <a:headEnd/>
            <a:tailEnd/>
          </a:ln>
          <a:effectLst/>
        </p:spPr>
        <p:txBody>
          <a:bodyPr wrap="none" anchor="ctr"/>
          <a:lstStyle/>
          <a:p>
            <a:endParaRPr lang="es-MX"/>
          </a:p>
        </p:txBody>
      </p:sp>
      <p:sp>
        <p:nvSpPr>
          <p:cNvPr id="776" name="Freeform 202"/>
          <p:cNvSpPr>
            <a:spLocks/>
          </p:cNvSpPr>
          <p:nvPr/>
        </p:nvSpPr>
        <p:spPr bwMode="auto">
          <a:xfrm>
            <a:off x="7754938" y="4195688"/>
            <a:ext cx="7937" cy="17462"/>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7" name="Freeform 203"/>
          <p:cNvSpPr>
            <a:spLocks/>
          </p:cNvSpPr>
          <p:nvPr/>
        </p:nvSpPr>
        <p:spPr bwMode="auto">
          <a:xfrm>
            <a:off x="7772400" y="4213150"/>
            <a:ext cx="3175" cy="476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8" name="Freeform 204"/>
          <p:cNvSpPr>
            <a:spLocks/>
          </p:cNvSpPr>
          <p:nvPr/>
        </p:nvSpPr>
        <p:spPr bwMode="auto">
          <a:xfrm>
            <a:off x="7096125" y="4224263"/>
            <a:ext cx="7938" cy="7937"/>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9" name="Freeform 205"/>
          <p:cNvSpPr>
            <a:spLocks/>
          </p:cNvSpPr>
          <p:nvPr/>
        </p:nvSpPr>
        <p:spPr bwMode="auto">
          <a:xfrm>
            <a:off x="7037388" y="4214738"/>
            <a:ext cx="73025" cy="41275"/>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872288" y="4267125"/>
            <a:ext cx="6350" cy="7938"/>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2" name="Freeform 208"/>
          <p:cNvSpPr>
            <a:spLocks/>
          </p:cNvSpPr>
          <p:nvPr/>
        </p:nvSpPr>
        <p:spPr bwMode="auto">
          <a:xfrm>
            <a:off x="4611688" y="4267125"/>
            <a:ext cx="53975" cy="26988"/>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5413375" y="4668763"/>
            <a:ext cx="25400" cy="14287"/>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719888" y="4840213"/>
            <a:ext cx="28575" cy="12700"/>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877050" y="4968800"/>
            <a:ext cx="14288" cy="14288"/>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1" name="Freeform 227"/>
          <p:cNvSpPr>
            <a:spLocks/>
          </p:cNvSpPr>
          <p:nvPr/>
        </p:nvSpPr>
        <p:spPr bwMode="auto">
          <a:xfrm>
            <a:off x="2638425" y="2338313"/>
            <a:ext cx="14288" cy="12700"/>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2" name="Freeform 228"/>
          <p:cNvSpPr>
            <a:spLocks/>
          </p:cNvSpPr>
          <p:nvPr/>
        </p:nvSpPr>
        <p:spPr bwMode="auto">
          <a:xfrm>
            <a:off x="2862263" y="2346250"/>
            <a:ext cx="20637" cy="58738"/>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3200400" y="2093838"/>
            <a:ext cx="6350" cy="4762"/>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3200400" y="2098600"/>
            <a:ext cx="3175"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solidFill>
                <a:schemeClr val="tx1"/>
              </a:solidFill>
              <a:latin typeface="Arial" charset="0"/>
            </a:endParaRPr>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9" name="Freeform 245"/>
          <p:cNvSpPr>
            <a:spLocks/>
          </p:cNvSpPr>
          <p:nvPr/>
        </p:nvSpPr>
        <p:spPr bwMode="auto">
          <a:xfrm>
            <a:off x="4551363" y="4165525"/>
            <a:ext cx="212725" cy="166688"/>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5" name="Text Box 4"/>
          <p:cNvSpPr txBox="1">
            <a:spLocks noChangeArrowheads="1"/>
          </p:cNvSpPr>
          <p:nvPr/>
        </p:nvSpPr>
        <p:spPr bwMode="auto">
          <a:xfrm>
            <a:off x="411163" y="3920419"/>
            <a:ext cx="4507857" cy="2613023"/>
          </a:xfrm>
          <a:prstGeom prst="rect">
            <a:avLst/>
          </a:prstGeom>
          <a:noFill/>
          <a:ln w="9525">
            <a:noFill/>
            <a:miter lim="800000"/>
            <a:headEnd/>
            <a:tailEnd/>
          </a:ln>
          <a:effectLst/>
        </p:spPr>
        <p:txBody>
          <a:bodyPr wrap="square">
            <a:spAutoFit/>
          </a:bodyPr>
          <a:lstStyle/>
          <a:p>
            <a:pPr defTabSz="638175" eaLnBrk="0" hangingPunct="0"/>
            <a:r>
              <a:rPr lang="es-ES_tradnl" sz="1400" b="1" dirty="0" smtClean="0">
                <a:solidFill>
                  <a:srgbClr val="297083"/>
                </a:solidFill>
              </a:rPr>
              <a:t>Orden</a:t>
            </a:r>
            <a:r>
              <a:rPr lang="es-ES_tradnl" sz="1400" b="1" dirty="0" smtClean="0">
                <a:solidFill>
                  <a:schemeClr val="tx2"/>
                </a:solidFill>
              </a:rPr>
              <a:t>	</a:t>
            </a:r>
            <a:r>
              <a:rPr lang="es-ES_tradnl" sz="1400" b="1" dirty="0" smtClean="0">
                <a:solidFill>
                  <a:srgbClr val="297083"/>
                </a:solidFill>
              </a:rPr>
              <a:t>Entidad</a:t>
            </a:r>
            <a:r>
              <a:rPr lang="es-ES_tradnl" sz="1400" b="1" dirty="0" smtClean="0">
                <a:solidFill>
                  <a:schemeClr val="tx2"/>
                </a:solidFill>
              </a:rPr>
              <a:t>	  </a:t>
            </a:r>
            <a:r>
              <a:rPr lang="es-ES_tradnl" sz="1400" b="1" dirty="0" smtClean="0">
                <a:solidFill>
                  <a:srgbClr val="297083"/>
                </a:solidFill>
              </a:rPr>
              <a:t>Viviendas habitadas</a:t>
            </a:r>
            <a:endParaRPr lang="es-ES_tradnl" sz="1600" b="1" dirty="0">
              <a:solidFill>
                <a:schemeClr val="tx2"/>
              </a:solidFill>
            </a:endParaRPr>
          </a:p>
          <a:p>
            <a:pPr defTabSz="638175" eaLnBrk="0" hangingPunct="0">
              <a:lnSpc>
                <a:spcPct val="70000"/>
              </a:lnSpc>
              <a:tabLst>
                <a:tab pos="269875" algn="l"/>
                <a:tab pos="630238" algn="l"/>
                <a:tab pos="2241550" algn="dec"/>
                <a:tab pos="3586163" algn="dec"/>
              </a:tabLst>
            </a:pP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18	Hidalgo	</a:t>
            </a:r>
            <a:r>
              <a:rPr lang="es-MX" sz="1400" b="1" dirty="0" smtClean="0">
                <a:solidFill>
                  <a:schemeClr val="tx2"/>
                </a:solidFill>
              </a:rPr>
              <a:t> 669 501</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19	San Luis Potosí 	</a:t>
            </a:r>
            <a:r>
              <a:rPr lang="es-MX" sz="1400" b="1" dirty="0" smtClean="0">
                <a:solidFill>
                  <a:schemeClr val="tx2"/>
                </a:solidFill>
              </a:rPr>
              <a:t> 639 417</a:t>
            </a:r>
            <a:endParaRPr lang="es-ES_tradnl" sz="1400" b="1" dirty="0" smtClean="0">
              <a:solidFill>
                <a:schemeClr val="tx2"/>
              </a:solidFill>
            </a:endParaRPr>
          </a:p>
          <a:p>
            <a:pPr eaLnBrk="0" hangingPunct="0">
              <a:tabLst>
                <a:tab pos="269875" algn="l"/>
                <a:tab pos="630238" algn="l"/>
                <a:tab pos="3584575" algn="r"/>
                <a:tab pos="3949700" algn="dec"/>
              </a:tabLst>
            </a:pPr>
            <a:r>
              <a:rPr lang="es-ES_tradnl" sz="1400" b="1" dirty="0" smtClean="0">
                <a:solidFill>
                  <a:schemeClr val="tx2"/>
                </a:solidFill>
              </a:rPr>
              <a:t>	20	Tabasco	</a:t>
            </a:r>
            <a:r>
              <a:rPr lang="es-MX" sz="1400" b="1" dirty="0" smtClean="0">
                <a:solidFill>
                  <a:schemeClr val="tx2"/>
                </a:solidFill>
              </a:rPr>
              <a:t> 567 352</a:t>
            </a:r>
            <a:endParaRPr lang="es-ES_tradnl" sz="1400" b="1" dirty="0" smtClean="0">
              <a:solidFill>
                <a:schemeClr val="tx2"/>
              </a:solidFill>
            </a:endParaRPr>
          </a:p>
          <a:p>
            <a:pPr defTabSz="638175" eaLnBrk="0" hangingPunct="0">
              <a:tabLst>
                <a:tab pos="269875" algn="l"/>
                <a:tab pos="630238" algn="l"/>
                <a:tab pos="3584575" algn="r"/>
              </a:tabLst>
            </a:pPr>
            <a:r>
              <a:rPr lang="es-ES_tradnl" sz="1400" b="1" dirty="0" smtClean="0">
                <a:solidFill>
                  <a:schemeClr val="tx2"/>
                </a:solidFill>
              </a:rPr>
              <a:t>	21	Yucatán	</a:t>
            </a:r>
            <a:r>
              <a:rPr lang="es-MX" sz="1400" b="1" dirty="0" smtClean="0">
                <a:solidFill>
                  <a:schemeClr val="tx2"/>
                </a:solidFill>
              </a:rPr>
              <a:t>  506 434</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22	Morelos	</a:t>
            </a:r>
            <a:r>
              <a:rPr lang="es-MX" sz="1400" b="1" dirty="0" smtClean="0">
                <a:solidFill>
                  <a:schemeClr val="tx2"/>
                </a:solidFill>
              </a:rPr>
              <a:t>  468 927</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23	Querétaro 	</a:t>
            </a:r>
            <a:r>
              <a:rPr lang="es-MX" sz="1400" b="1" dirty="0" smtClean="0">
                <a:solidFill>
                  <a:schemeClr val="tx2"/>
                </a:solidFill>
              </a:rPr>
              <a:t>  454 389</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24	Durango	</a:t>
            </a:r>
            <a:r>
              <a:rPr lang="es-MX" sz="1400" b="1" dirty="0" smtClean="0">
                <a:solidFill>
                  <a:schemeClr val="tx2"/>
                </a:solidFill>
              </a:rPr>
              <a:t>  407 747</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25	Zacatecas	</a:t>
            </a:r>
            <a:r>
              <a:rPr lang="es-MX" sz="1400" b="1" dirty="0" smtClean="0">
                <a:solidFill>
                  <a:schemeClr val="tx2"/>
                </a:solidFill>
              </a:rPr>
              <a:t> 376 960</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26	Quintana Roo	</a:t>
            </a:r>
            <a:r>
              <a:rPr lang="es-MX" sz="1400" b="1" dirty="0" smtClean="0">
                <a:solidFill>
                  <a:schemeClr val="tx2"/>
                </a:solidFill>
              </a:rPr>
              <a:t>  368 873</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a:t>
            </a:r>
            <a:endParaRPr lang="es-ES_tradnl" sz="1600" b="1" dirty="0">
              <a:solidFill>
                <a:schemeClr val="tx2"/>
              </a:solidFill>
            </a:endParaRPr>
          </a:p>
        </p:txBody>
      </p:sp>
      <p:sp>
        <p:nvSpPr>
          <p:cNvPr id="257" name="2 Marcador de contenido"/>
          <p:cNvSpPr>
            <a:spLocks noGrp="1"/>
          </p:cNvSpPr>
          <p:nvPr>
            <p:ph idx="1"/>
          </p:nvPr>
        </p:nvSpPr>
        <p:spPr>
          <a:xfrm>
            <a:off x="5704885" y="1383739"/>
            <a:ext cx="3439115" cy="817296"/>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0"/>
              </a:spcBef>
            </a:pPr>
            <a:r>
              <a:rPr lang="es-MX" sz="2200" b="1" dirty="0" smtClean="0">
                <a:solidFill>
                  <a:schemeClr val="tx2"/>
                </a:solidFill>
                <a:latin typeface="Arial" pitchFamily="34" charset="0"/>
                <a:cs typeface="Arial" pitchFamily="34" charset="0"/>
              </a:rPr>
              <a:t>Viviendas</a:t>
            </a:r>
            <a:br>
              <a:rPr lang="es-MX" sz="2200" b="1" dirty="0" smtClean="0">
                <a:solidFill>
                  <a:schemeClr val="tx2"/>
                </a:solidFill>
                <a:latin typeface="Arial" pitchFamily="34" charset="0"/>
                <a:cs typeface="Arial" pitchFamily="34" charset="0"/>
              </a:rPr>
            </a:br>
            <a:r>
              <a:rPr lang="es-MX" sz="2200" b="1" dirty="0" smtClean="0">
                <a:solidFill>
                  <a:schemeClr val="tx2"/>
                </a:solidFill>
                <a:latin typeface="Arial" pitchFamily="34" charset="0"/>
                <a:cs typeface="Arial" pitchFamily="34" charset="0"/>
              </a:rPr>
              <a:t>habitadas: 28 617 843</a:t>
            </a:r>
          </a:p>
          <a:p>
            <a:pPr>
              <a:spcBef>
                <a:spcPts val="0"/>
              </a:spcBef>
              <a:buNone/>
            </a:pPr>
            <a:endParaRPr lang="es-MX" sz="22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Viviendas por entidad federativa</a:t>
            </a:r>
          </a:p>
        </p:txBody>
      </p:sp>
      <p:grpSp>
        <p:nvGrpSpPr>
          <p:cNvPr id="2" name="Group 5"/>
          <p:cNvGrpSpPr>
            <a:grpSpLocks/>
          </p:cNvGrpSpPr>
          <p:nvPr/>
        </p:nvGrpSpPr>
        <p:grpSpPr bwMode="auto">
          <a:xfrm>
            <a:off x="2459038" y="1428675"/>
            <a:ext cx="5565775" cy="3752850"/>
            <a:chOff x="1804" y="1311"/>
            <a:chExt cx="3506" cy="2364"/>
          </a:xfrm>
        </p:grpSpPr>
        <p:sp>
          <p:nvSpPr>
            <p:cNvPr id="580" name="Freeform 6"/>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1" name="Freeform 7"/>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2" name="Freeform 8"/>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3" name="Freeform 9"/>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4" name="Freeform 10"/>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5" name="Freeform 11"/>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6" name="Freeform 12"/>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7" name="Freeform 13"/>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8" name="Freeform 14"/>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89" name="Freeform 15"/>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0" name="Freeform 16"/>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1" name="Freeform 17"/>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2" name="Freeform 18"/>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3" name="Freeform 19"/>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4" name="Freeform 20"/>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5" name="Freeform 21"/>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6" name="Line 22"/>
            <p:cNvSpPr>
              <a:spLocks noChangeShapeType="1"/>
            </p:cNvSpPr>
            <p:nvPr/>
          </p:nvSpPr>
          <p:spPr bwMode="auto">
            <a:xfrm>
              <a:off x="3991" y="2320"/>
              <a:ext cx="1" cy="0"/>
            </a:xfrm>
            <a:prstGeom prst="line">
              <a:avLst/>
            </a:prstGeom>
            <a:noFill/>
            <a:ln w="0">
              <a:solidFill>
                <a:schemeClr val="bg2"/>
              </a:solidFill>
              <a:round/>
              <a:headEnd/>
              <a:tailEnd/>
            </a:ln>
            <a:effectLst/>
          </p:spPr>
          <p:txBody>
            <a:bodyPr wrap="none" anchor="ctr"/>
            <a:lstStyle/>
            <a:p>
              <a:endParaRPr lang="es-MX"/>
            </a:p>
          </p:txBody>
        </p:sp>
        <p:sp>
          <p:nvSpPr>
            <p:cNvPr id="597" name="Freeform 23"/>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598" name="Line 24"/>
            <p:cNvSpPr>
              <a:spLocks noChangeShapeType="1"/>
            </p:cNvSpPr>
            <p:nvPr/>
          </p:nvSpPr>
          <p:spPr bwMode="auto">
            <a:xfrm flipH="1">
              <a:off x="3985" y="2336"/>
              <a:ext cx="1" cy="0"/>
            </a:xfrm>
            <a:prstGeom prst="line">
              <a:avLst/>
            </a:prstGeom>
            <a:noFill/>
            <a:ln w="0">
              <a:solidFill>
                <a:schemeClr val="bg2"/>
              </a:solidFill>
              <a:round/>
              <a:headEnd/>
              <a:tailEnd/>
            </a:ln>
            <a:effectLst/>
          </p:spPr>
          <p:txBody>
            <a:bodyPr wrap="none" anchor="ctr"/>
            <a:lstStyle/>
            <a:p>
              <a:endParaRPr lang="es-MX"/>
            </a:p>
          </p:txBody>
        </p:sp>
        <p:sp>
          <p:nvSpPr>
            <p:cNvPr id="599" name="Freeform 25"/>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0" name="Freeform 26"/>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1" name="Freeform 27"/>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2" name="Freeform 28"/>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3" name="Freeform 29"/>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4" name="Freeform 30"/>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5" name="Freeform 31"/>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6" name="Freeform 32"/>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7" name="Freeform 33"/>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8" name="Freeform 34"/>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09" name="Freeform 35"/>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0" name="Line 36"/>
            <p:cNvSpPr>
              <a:spLocks noChangeShapeType="1"/>
            </p:cNvSpPr>
            <p:nvPr/>
          </p:nvSpPr>
          <p:spPr bwMode="auto">
            <a:xfrm flipH="1">
              <a:off x="5181" y="3081"/>
              <a:ext cx="2" cy="0"/>
            </a:xfrm>
            <a:prstGeom prst="line">
              <a:avLst/>
            </a:prstGeom>
            <a:noFill/>
            <a:ln w="0">
              <a:solidFill>
                <a:schemeClr val="bg2"/>
              </a:solidFill>
              <a:round/>
              <a:headEnd/>
              <a:tailEnd/>
            </a:ln>
            <a:effectLst/>
          </p:spPr>
          <p:txBody>
            <a:bodyPr wrap="none" anchor="ctr"/>
            <a:lstStyle/>
            <a:p>
              <a:endParaRPr lang="es-MX"/>
            </a:p>
          </p:txBody>
        </p:sp>
        <p:sp>
          <p:nvSpPr>
            <p:cNvPr id="611" name="Freeform 37"/>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2" name="Freeform 38"/>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3" name="Freeform 39"/>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4" name="Freeform 40"/>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5" name="Freeform 41"/>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6" name="Freeform 42"/>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7" name="Freeform 43"/>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8" name="Freeform 44"/>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19" name="Freeform 45"/>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0" name="Freeform 46"/>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1" name="Freeform 47"/>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2" name="Freeform 48"/>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3" name="Freeform 49"/>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4" name="Freeform 50"/>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5" name="Freeform 51"/>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6" name="Freeform 52"/>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7" name="Freeform 53"/>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8" name="Freeform 54"/>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29" name="Freeform 55"/>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0" name="Freeform 56"/>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1" name="Freeform 57"/>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2" name="Freeform 58"/>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3" name="Freeform 59"/>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4" name="Line 60"/>
            <p:cNvSpPr>
              <a:spLocks noChangeShapeType="1"/>
            </p:cNvSpPr>
            <p:nvPr/>
          </p:nvSpPr>
          <p:spPr bwMode="auto">
            <a:xfrm flipV="1">
              <a:off x="1912" y="1675"/>
              <a:ext cx="1" cy="0"/>
            </a:xfrm>
            <a:prstGeom prst="line">
              <a:avLst/>
            </a:prstGeom>
            <a:noFill/>
            <a:ln w="0">
              <a:solidFill>
                <a:schemeClr val="bg2"/>
              </a:solidFill>
              <a:round/>
              <a:headEnd/>
              <a:tailEnd/>
            </a:ln>
            <a:effectLst/>
          </p:spPr>
          <p:txBody>
            <a:bodyPr wrap="none" anchor="ctr"/>
            <a:lstStyle/>
            <a:p>
              <a:endParaRPr lang="es-MX"/>
            </a:p>
          </p:txBody>
        </p:sp>
        <p:sp>
          <p:nvSpPr>
            <p:cNvPr id="635" name="Freeform 61"/>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6" name="Freeform 62"/>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7" name="Freeform 63"/>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8" name="Freeform 64"/>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39" name="Line 65"/>
            <p:cNvSpPr>
              <a:spLocks noChangeShapeType="1"/>
            </p:cNvSpPr>
            <p:nvPr/>
          </p:nvSpPr>
          <p:spPr bwMode="auto">
            <a:xfrm>
              <a:off x="2299" y="1782"/>
              <a:ext cx="2" cy="0"/>
            </a:xfrm>
            <a:prstGeom prst="line">
              <a:avLst/>
            </a:prstGeom>
            <a:noFill/>
            <a:ln w="0">
              <a:solidFill>
                <a:schemeClr val="bg2"/>
              </a:solidFill>
              <a:round/>
              <a:headEnd/>
              <a:tailEnd/>
            </a:ln>
            <a:effectLst/>
          </p:spPr>
          <p:txBody>
            <a:bodyPr wrap="none" anchor="ctr"/>
            <a:lstStyle/>
            <a:p>
              <a:endParaRPr lang="es-MX"/>
            </a:p>
          </p:txBody>
        </p:sp>
        <p:sp>
          <p:nvSpPr>
            <p:cNvPr id="640" name="Freeform 66"/>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1" name="Freeform 67"/>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2" name="Freeform 68"/>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3" name="Freeform 69"/>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4" name="Freeform 70"/>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5" name="Freeform 71"/>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6" name="Freeform 72"/>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7" name="Freeform 73"/>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8" name="Freeform 74"/>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49" name="Freeform 75"/>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0" name="Freeform 76"/>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1" name="Freeform 77"/>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2" name="Freeform 78"/>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3" name="Freeform 79"/>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4" name="Freeform 80"/>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5" name="Freeform 81"/>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6" name="Freeform 82"/>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7" name="Freeform 83"/>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8" name="Freeform 84"/>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59" name="Freeform 85"/>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0" name="Freeform 86"/>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sp>
          <p:nvSpPr>
            <p:cNvPr id="661" name="Freeform 87"/>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bg2"/>
            </a:solidFill>
            <a:ln w="0" cap="flat" cmpd="sng">
              <a:solidFill>
                <a:schemeClr val="bg2"/>
              </a:solidFill>
              <a:prstDash val="solid"/>
              <a:round/>
              <a:headEnd type="none" w="med" len="med"/>
              <a:tailEnd type="none" w="med" len="med"/>
            </a:ln>
            <a:effectLst/>
          </p:spPr>
          <p:txBody>
            <a:bodyPr/>
            <a:lstStyle/>
            <a:p>
              <a:endParaRPr lang="es-MX"/>
            </a:p>
          </p:txBody>
        </p:sp>
      </p:grpSp>
      <p:grpSp>
        <p:nvGrpSpPr>
          <p:cNvPr id="3" name="Group 88"/>
          <p:cNvGrpSpPr>
            <a:grpSpLocks/>
          </p:cNvGrpSpPr>
          <p:nvPr/>
        </p:nvGrpSpPr>
        <p:grpSpPr bwMode="auto">
          <a:xfrm>
            <a:off x="2417763" y="1350888"/>
            <a:ext cx="5565775" cy="3752850"/>
            <a:chOff x="1804" y="1311"/>
            <a:chExt cx="3506" cy="2364"/>
          </a:xfrm>
        </p:grpSpPr>
        <p:sp>
          <p:nvSpPr>
            <p:cNvPr id="663" name="Freeform 89" descr="Mármol blanco"/>
            <p:cNvSpPr>
              <a:spLocks/>
            </p:cNvSpPr>
            <p:nvPr/>
          </p:nvSpPr>
          <p:spPr bwMode="auto">
            <a:xfrm>
              <a:off x="1962" y="1920"/>
              <a:ext cx="618" cy="712"/>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4" name="Freeform 90" descr="Mármol blanco"/>
            <p:cNvSpPr>
              <a:spLocks/>
            </p:cNvSpPr>
            <p:nvPr/>
          </p:nvSpPr>
          <p:spPr bwMode="auto">
            <a:xfrm>
              <a:off x="3799" y="3075"/>
              <a:ext cx="50" cy="64"/>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5" name="Freeform 91" descr="Mármol blanco"/>
            <p:cNvSpPr>
              <a:spLocks/>
            </p:cNvSpPr>
            <p:nvPr/>
          </p:nvSpPr>
          <p:spPr bwMode="auto">
            <a:xfrm>
              <a:off x="3872" y="3050"/>
              <a:ext cx="131" cy="74"/>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6" name="Freeform 92" descr="Mármol blanco"/>
            <p:cNvSpPr>
              <a:spLocks/>
            </p:cNvSpPr>
            <p:nvPr/>
          </p:nvSpPr>
          <p:spPr bwMode="auto">
            <a:xfrm>
              <a:off x="3667" y="2983"/>
              <a:ext cx="220" cy="241"/>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667" name="Freeform 93" descr="Mármol blanco"/>
            <p:cNvSpPr>
              <a:spLocks/>
            </p:cNvSpPr>
            <p:nvPr/>
          </p:nvSpPr>
          <p:spPr bwMode="auto">
            <a:xfrm>
              <a:off x="3780" y="3133"/>
              <a:ext cx="107" cy="98"/>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8" name="Freeform 94" descr="Mármol blanco"/>
            <p:cNvSpPr>
              <a:spLocks/>
            </p:cNvSpPr>
            <p:nvPr/>
          </p:nvSpPr>
          <p:spPr bwMode="auto">
            <a:xfrm>
              <a:off x="3834" y="2908"/>
              <a:ext cx="279" cy="374"/>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69" name="Freeform 95" descr="Mármol blanco"/>
            <p:cNvSpPr>
              <a:spLocks/>
            </p:cNvSpPr>
            <p:nvPr/>
          </p:nvSpPr>
          <p:spPr bwMode="auto">
            <a:xfrm>
              <a:off x="4861" y="2725"/>
              <a:ext cx="356" cy="263"/>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0" name="Freeform 96" descr="Mármol blanco"/>
            <p:cNvSpPr>
              <a:spLocks/>
            </p:cNvSpPr>
            <p:nvPr/>
          </p:nvSpPr>
          <p:spPr bwMode="auto">
            <a:xfrm>
              <a:off x="4638" y="2852"/>
              <a:ext cx="416" cy="385"/>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1" name="Freeform 97" descr="Mármol blanco"/>
            <p:cNvSpPr>
              <a:spLocks/>
            </p:cNvSpPr>
            <p:nvPr/>
          </p:nvSpPr>
          <p:spPr bwMode="auto">
            <a:xfrm>
              <a:off x="4442" y="3138"/>
              <a:ext cx="393" cy="191"/>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2" name="Freeform 98" descr="Mármol blanco"/>
            <p:cNvSpPr>
              <a:spLocks/>
            </p:cNvSpPr>
            <p:nvPr/>
          </p:nvSpPr>
          <p:spPr bwMode="auto">
            <a:xfrm>
              <a:off x="5002" y="2710"/>
              <a:ext cx="308" cy="504"/>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3" name="Freeform 99" descr="Mármol blanco"/>
            <p:cNvSpPr>
              <a:spLocks/>
            </p:cNvSpPr>
            <p:nvPr/>
          </p:nvSpPr>
          <p:spPr bwMode="auto">
            <a:xfrm>
              <a:off x="2350" y="1847"/>
              <a:ext cx="4" cy="6"/>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4" name="Freeform 100" descr="Mármol blanco"/>
            <p:cNvSpPr>
              <a:spLocks/>
            </p:cNvSpPr>
            <p:nvPr/>
          </p:nvSpPr>
          <p:spPr bwMode="auto">
            <a:xfrm>
              <a:off x="2461" y="2003"/>
              <a:ext cx="6" cy="7"/>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5" name="Freeform 101" descr="Mármol blanco"/>
            <p:cNvSpPr>
              <a:spLocks/>
            </p:cNvSpPr>
            <p:nvPr/>
          </p:nvSpPr>
          <p:spPr bwMode="auto">
            <a:xfrm>
              <a:off x="2471" y="2038"/>
              <a:ext cx="13" cy="2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6" name="Freeform 102" descr="Mármol blanco"/>
            <p:cNvSpPr>
              <a:spLocks/>
            </p:cNvSpPr>
            <p:nvPr/>
          </p:nvSpPr>
          <p:spPr bwMode="auto">
            <a:xfrm>
              <a:off x="2170" y="2101"/>
              <a:ext cx="9" cy="7"/>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7" name="Freeform 103" descr="Mármol blanco"/>
            <p:cNvSpPr>
              <a:spLocks/>
            </p:cNvSpPr>
            <p:nvPr/>
          </p:nvSpPr>
          <p:spPr bwMode="auto">
            <a:xfrm>
              <a:off x="2162" y="2103"/>
              <a:ext cx="17" cy="16"/>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8" name="Freeform 104" descr="Mármol blanco"/>
            <p:cNvSpPr>
              <a:spLocks/>
            </p:cNvSpPr>
            <p:nvPr/>
          </p:nvSpPr>
          <p:spPr bwMode="auto">
            <a:xfrm>
              <a:off x="2179" y="2120"/>
              <a:ext cx="8" cy="9"/>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79" name="Line 105" descr="Mármol blanco"/>
            <p:cNvSpPr>
              <a:spLocks noChangeShapeType="1"/>
            </p:cNvSpPr>
            <p:nvPr/>
          </p:nvSpPr>
          <p:spPr bwMode="auto">
            <a:xfrm>
              <a:off x="3991" y="2320"/>
              <a:ext cx="1" cy="0"/>
            </a:xfrm>
            <a:prstGeom prst="line">
              <a:avLst/>
            </a:prstGeom>
            <a:noFill/>
            <a:ln w="0">
              <a:solidFill>
                <a:srgbClr val="000000"/>
              </a:solidFill>
              <a:round/>
              <a:headEnd/>
              <a:tailEnd/>
            </a:ln>
            <a:effectLst/>
          </p:spPr>
          <p:txBody>
            <a:bodyPr wrap="none" anchor="ctr"/>
            <a:lstStyle/>
            <a:p>
              <a:endParaRPr lang="es-MX"/>
            </a:p>
          </p:txBody>
        </p:sp>
        <p:sp>
          <p:nvSpPr>
            <p:cNvPr id="680" name="Freeform 106" descr="Mármol blanco"/>
            <p:cNvSpPr>
              <a:spLocks/>
            </p:cNvSpPr>
            <p:nvPr/>
          </p:nvSpPr>
          <p:spPr bwMode="auto">
            <a:xfrm>
              <a:off x="2657" y="2318"/>
              <a:ext cx="21" cy="12"/>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1" name="Line 107" descr="Mármol blanco"/>
            <p:cNvSpPr>
              <a:spLocks noChangeShapeType="1"/>
            </p:cNvSpPr>
            <p:nvPr/>
          </p:nvSpPr>
          <p:spPr bwMode="auto">
            <a:xfrm flipH="1">
              <a:off x="3985" y="2336"/>
              <a:ext cx="1" cy="0"/>
            </a:xfrm>
            <a:prstGeom prst="line">
              <a:avLst/>
            </a:prstGeom>
            <a:noFill/>
            <a:ln w="0">
              <a:solidFill>
                <a:srgbClr val="000000"/>
              </a:solidFill>
              <a:round/>
              <a:headEnd/>
              <a:tailEnd/>
            </a:ln>
            <a:effectLst/>
          </p:spPr>
          <p:txBody>
            <a:bodyPr wrap="none" anchor="ctr"/>
            <a:lstStyle/>
            <a:p>
              <a:endParaRPr lang="es-MX"/>
            </a:p>
          </p:txBody>
        </p:sp>
        <p:sp>
          <p:nvSpPr>
            <p:cNvPr id="682" name="Freeform 108" descr="Mármol blanco"/>
            <p:cNvSpPr>
              <a:spLocks/>
            </p:cNvSpPr>
            <p:nvPr/>
          </p:nvSpPr>
          <p:spPr bwMode="auto">
            <a:xfrm>
              <a:off x="2735" y="2372"/>
              <a:ext cx="19" cy="33"/>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3" name="Freeform 109" descr="Mármol blanco"/>
            <p:cNvSpPr>
              <a:spLocks/>
            </p:cNvSpPr>
            <p:nvPr/>
          </p:nvSpPr>
          <p:spPr bwMode="auto">
            <a:xfrm>
              <a:off x="2717" y="2366"/>
              <a:ext cx="27" cy="42"/>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4" name="Freeform 110" descr="Mármol blanco"/>
            <p:cNvSpPr>
              <a:spLocks/>
            </p:cNvSpPr>
            <p:nvPr/>
          </p:nvSpPr>
          <p:spPr bwMode="auto">
            <a:xfrm>
              <a:off x="3966" y="2384"/>
              <a:ext cx="11" cy="57"/>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5" name="Freeform 111" descr="Mármol blanco"/>
            <p:cNvSpPr>
              <a:spLocks/>
            </p:cNvSpPr>
            <p:nvPr/>
          </p:nvSpPr>
          <p:spPr bwMode="auto">
            <a:xfrm>
              <a:off x="3954" y="2554"/>
              <a:ext cx="6" cy="18"/>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6" name="Freeform 112" descr="Mármol blanco"/>
            <p:cNvSpPr>
              <a:spLocks/>
            </p:cNvSpPr>
            <p:nvPr/>
          </p:nvSpPr>
          <p:spPr bwMode="auto">
            <a:xfrm>
              <a:off x="3956" y="2572"/>
              <a:ext cx="3" cy="10"/>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7" name="Freeform 113" descr="Mármol blanco"/>
            <p:cNvSpPr>
              <a:spLocks/>
            </p:cNvSpPr>
            <p:nvPr/>
          </p:nvSpPr>
          <p:spPr bwMode="auto">
            <a:xfrm>
              <a:off x="3960" y="2668"/>
              <a:ext cx="3" cy="11"/>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8" name="Freeform 114" descr="Mármol blanco"/>
            <p:cNvSpPr>
              <a:spLocks/>
            </p:cNvSpPr>
            <p:nvPr/>
          </p:nvSpPr>
          <p:spPr bwMode="auto">
            <a:xfrm>
              <a:off x="5152" y="2733"/>
              <a:ext cx="38" cy="10"/>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89" name="Freeform 115" descr="Mármol blanco"/>
            <p:cNvSpPr>
              <a:spLocks/>
            </p:cNvSpPr>
            <p:nvPr/>
          </p:nvSpPr>
          <p:spPr bwMode="auto">
            <a:xfrm>
              <a:off x="5170" y="2741"/>
              <a:ext cx="12" cy="6"/>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0" name="Freeform 116" descr="Mármol blanco"/>
            <p:cNvSpPr>
              <a:spLocks/>
            </p:cNvSpPr>
            <p:nvPr/>
          </p:nvSpPr>
          <p:spPr bwMode="auto">
            <a:xfrm>
              <a:off x="5049" y="2748"/>
              <a:ext cx="6" cy="4"/>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1" name="Freeform 117" descr="Mármol blanco"/>
            <p:cNvSpPr>
              <a:spLocks/>
            </p:cNvSpPr>
            <p:nvPr/>
          </p:nvSpPr>
          <p:spPr bwMode="auto">
            <a:xfrm>
              <a:off x="4861" y="2943"/>
              <a:ext cx="2" cy="3"/>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2" name="Freeform 118" descr="Mármol blanco"/>
            <p:cNvSpPr>
              <a:spLocks/>
            </p:cNvSpPr>
            <p:nvPr/>
          </p:nvSpPr>
          <p:spPr bwMode="auto">
            <a:xfrm>
              <a:off x="4140" y="3018"/>
              <a:ext cx="4" cy="4"/>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3" name="Line 119" descr="Mármol blanco"/>
            <p:cNvSpPr>
              <a:spLocks noChangeShapeType="1"/>
            </p:cNvSpPr>
            <p:nvPr/>
          </p:nvSpPr>
          <p:spPr bwMode="auto">
            <a:xfrm flipH="1">
              <a:off x="5181" y="3081"/>
              <a:ext cx="2" cy="0"/>
            </a:xfrm>
            <a:prstGeom prst="line">
              <a:avLst/>
            </a:prstGeom>
            <a:noFill/>
            <a:ln w="0">
              <a:solidFill>
                <a:srgbClr val="000000"/>
              </a:solidFill>
              <a:round/>
              <a:headEnd/>
              <a:tailEnd/>
            </a:ln>
            <a:effectLst/>
          </p:spPr>
          <p:txBody>
            <a:bodyPr wrap="none" anchor="ctr"/>
            <a:lstStyle/>
            <a:p>
              <a:endParaRPr lang="es-MX"/>
            </a:p>
          </p:txBody>
        </p:sp>
        <p:sp>
          <p:nvSpPr>
            <p:cNvPr id="694" name="Freeform 120" descr="Mármol blanco"/>
            <p:cNvSpPr>
              <a:spLocks/>
            </p:cNvSpPr>
            <p:nvPr/>
          </p:nvSpPr>
          <p:spPr bwMode="auto">
            <a:xfrm>
              <a:off x="5168" y="3103"/>
              <a:ext cx="5" cy="11"/>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5" name="Freeform 121" descr="Mármol blanco"/>
            <p:cNvSpPr>
              <a:spLocks/>
            </p:cNvSpPr>
            <p:nvPr/>
          </p:nvSpPr>
          <p:spPr bwMode="auto">
            <a:xfrm>
              <a:off x="5179" y="3114"/>
              <a:ext cx="2" cy="3"/>
            </a:xfrm>
            <a:custGeom>
              <a:avLst/>
              <a:gdLst/>
              <a:ahLst/>
              <a:cxnLst>
                <a:cxn ang="0">
                  <a:pos x="2" y="3"/>
                </a:cxn>
                <a:cxn ang="0">
                  <a:pos x="0" y="0"/>
                </a:cxn>
                <a:cxn ang="0">
                  <a:pos x="2" y="3"/>
                </a:cxn>
              </a:cxnLst>
              <a:rect l="0" t="0" r="r" b="b"/>
              <a:pathLst>
                <a:path w="3" h="4">
                  <a:moveTo>
                    <a:pt x="2" y="3"/>
                  </a:moveTo>
                  <a:lnTo>
                    <a:pt x="0" y="0"/>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6" name="Freeform 122" descr="Mármol blanco"/>
            <p:cNvSpPr>
              <a:spLocks/>
            </p:cNvSpPr>
            <p:nvPr/>
          </p:nvSpPr>
          <p:spPr bwMode="auto">
            <a:xfrm>
              <a:off x="4753" y="3121"/>
              <a:ext cx="5" cy="5"/>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7" name="Freeform 123" descr="Mármol blanco"/>
            <p:cNvSpPr>
              <a:spLocks/>
            </p:cNvSpPr>
            <p:nvPr/>
          </p:nvSpPr>
          <p:spPr bwMode="auto">
            <a:xfrm>
              <a:off x="4716" y="3115"/>
              <a:ext cx="46" cy="26"/>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8" name="Freeform 124" descr="Mármol blanco"/>
            <p:cNvSpPr>
              <a:spLocks/>
            </p:cNvSpPr>
            <p:nvPr/>
          </p:nvSpPr>
          <p:spPr bwMode="auto">
            <a:xfrm>
              <a:off x="4612" y="3148"/>
              <a:ext cx="4" cy="5"/>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699" name="Freeform 125" descr="Mármol blanco"/>
            <p:cNvSpPr>
              <a:spLocks/>
            </p:cNvSpPr>
            <p:nvPr/>
          </p:nvSpPr>
          <p:spPr bwMode="auto">
            <a:xfrm>
              <a:off x="4230" y="3153"/>
              <a:ext cx="5" cy="5"/>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0" name="Freeform 126" descr="Mármol blanco"/>
            <p:cNvSpPr>
              <a:spLocks/>
            </p:cNvSpPr>
            <p:nvPr/>
          </p:nvSpPr>
          <p:spPr bwMode="auto">
            <a:xfrm>
              <a:off x="3188" y="3148"/>
              <a:ext cx="34" cy="17"/>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1" name="Freeform 127" descr="Mármol blanco"/>
            <p:cNvSpPr>
              <a:spLocks/>
            </p:cNvSpPr>
            <p:nvPr/>
          </p:nvSpPr>
          <p:spPr bwMode="auto">
            <a:xfrm>
              <a:off x="3693" y="3401"/>
              <a:ext cx="16" cy="9"/>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2" name="Freeform 128" descr="Mármol blanco"/>
            <p:cNvSpPr>
              <a:spLocks/>
            </p:cNvSpPr>
            <p:nvPr/>
          </p:nvSpPr>
          <p:spPr bwMode="auto">
            <a:xfrm>
              <a:off x="3751" y="3424"/>
              <a:ext cx="25" cy="14"/>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3" name="Freeform 129" descr="Mármol blanco"/>
            <p:cNvSpPr>
              <a:spLocks/>
            </p:cNvSpPr>
            <p:nvPr/>
          </p:nvSpPr>
          <p:spPr bwMode="auto">
            <a:xfrm>
              <a:off x="3828" y="3446"/>
              <a:ext cx="11" cy="6"/>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4" name="Freeform 130" descr="Mármol blanco"/>
            <p:cNvSpPr>
              <a:spLocks/>
            </p:cNvSpPr>
            <p:nvPr/>
          </p:nvSpPr>
          <p:spPr bwMode="auto">
            <a:xfrm>
              <a:off x="3991" y="3511"/>
              <a:ext cx="4" cy="3"/>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5" name="Freeform 131" descr="Mármol blanco"/>
            <p:cNvSpPr>
              <a:spLocks/>
            </p:cNvSpPr>
            <p:nvPr/>
          </p:nvSpPr>
          <p:spPr bwMode="auto">
            <a:xfrm>
              <a:off x="4516" y="3509"/>
              <a:ext cx="18" cy="8"/>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6" name="Freeform 132" descr="Mármol blanco"/>
            <p:cNvSpPr>
              <a:spLocks/>
            </p:cNvSpPr>
            <p:nvPr/>
          </p:nvSpPr>
          <p:spPr bwMode="auto">
            <a:xfrm>
              <a:off x="3997" y="3511"/>
              <a:ext cx="5" cy="5"/>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7" name="Freeform 133" descr="Mármol blanco"/>
            <p:cNvSpPr>
              <a:spLocks/>
            </p:cNvSpPr>
            <p:nvPr/>
          </p:nvSpPr>
          <p:spPr bwMode="auto">
            <a:xfrm>
              <a:off x="4009" y="3518"/>
              <a:ext cx="2" cy="2"/>
            </a:xfrm>
            <a:custGeom>
              <a:avLst/>
              <a:gdLst/>
              <a:ahLst/>
              <a:cxnLst>
                <a:cxn ang="0">
                  <a:pos x="2" y="2"/>
                </a:cxn>
                <a:cxn ang="0">
                  <a:pos x="0" y="0"/>
                </a:cxn>
                <a:cxn ang="0">
                  <a:pos x="2" y="2"/>
                </a:cxn>
              </a:cxnLst>
              <a:rect l="0" t="0" r="r" b="b"/>
              <a:pathLst>
                <a:path w="3" h="3">
                  <a:moveTo>
                    <a:pt x="2" y="2"/>
                  </a:moveTo>
                  <a:lnTo>
                    <a:pt x="0" y="0"/>
                  </a:lnTo>
                  <a:lnTo>
                    <a:pt x="2"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8" name="Freeform 134" descr="Mármol blanco"/>
            <p:cNvSpPr>
              <a:spLocks/>
            </p:cNvSpPr>
            <p:nvPr/>
          </p:nvSpPr>
          <p:spPr bwMode="auto">
            <a:xfrm>
              <a:off x="4022" y="3516"/>
              <a:ext cx="7" cy="5"/>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09" name="Freeform 135" descr="Mármol blanco"/>
            <p:cNvSpPr>
              <a:spLocks/>
            </p:cNvSpPr>
            <p:nvPr/>
          </p:nvSpPr>
          <p:spPr bwMode="auto">
            <a:xfrm>
              <a:off x="4079" y="3522"/>
              <a:ext cx="6" cy="2"/>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0" name="Freeform 136" descr="Mármol blanco"/>
            <p:cNvSpPr>
              <a:spLocks/>
            </p:cNvSpPr>
            <p:nvPr/>
          </p:nvSpPr>
          <p:spPr bwMode="auto">
            <a:xfrm>
              <a:off x="4536" y="3527"/>
              <a:ext cx="20" cy="11"/>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1" name="Freeform 137" descr="Mármol blanco"/>
            <p:cNvSpPr>
              <a:spLocks/>
            </p:cNvSpPr>
            <p:nvPr/>
          </p:nvSpPr>
          <p:spPr bwMode="auto">
            <a:xfrm>
              <a:off x="4615" y="3590"/>
              <a:ext cx="9" cy="9"/>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2" name="Freeform 138" descr="Mármol blanco"/>
            <p:cNvSpPr>
              <a:spLocks/>
            </p:cNvSpPr>
            <p:nvPr/>
          </p:nvSpPr>
          <p:spPr bwMode="auto">
            <a:xfrm>
              <a:off x="4625" y="3601"/>
              <a:ext cx="8" cy="8"/>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3" name="Freeform 139" descr="Mármol blanco"/>
            <p:cNvSpPr>
              <a:spLocks/>
            </p:cNvSpPr>
            <p:nvPr/>
          </p:nvSpPr>
          <p:spPr bwMode="auto">
            <a:xfrm>
              <a:off x="2050" y="1415"/>
              <a:ext cx="29" cy="21"/>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4" name="Freeform 140" descr="Mármol blanco"/>
            <p:cNvSpPr>
              <a:spLocks/>
            </p:cNvSpPr>
            <p:nvPr/>
          </p:nvSpPr>
          <p:spPr bwMode="auto">
            <a:xfrm>
              <a:off x="2051" y="1434"/>
              <a:ext cx="16" cy="14"/>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5" name="Freeform 141" descr="Mármol blanco"/>
            <p:cNvSpPr>
              <a:spLocks/>
            </p:cNvSpPr>
            <p:nvPr/>
          </p:nvSpPr>
          <p:spPr bwMode="auto">
            <a:xfrm>
              <a:off x="2029" y="1453"/>
              <a:ext cx="19" cy="30"/>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6" name="Freeform 142" descr="Mármol blanco"/>
            <p:cNvSpPr>
              <a:spLocks/>
            </p:cNvSpPr>
            <p:nvPr/>
          </p:nvSpPr>
          <p:spPr bwMode="auto">
            <a:xfrm>
              <a:off x="1885" y="1581"/>
              <a:ext cx="3" cy="4"/>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7" name="Line 143" descr="Mármol blanco"/>
            <p:cNvSpPr>
              <a:spLocks noChangeShapeType="1"/>
            </p:cNvSpPr>
            <p:nvPr/>
          </p:nvSpPr>
          <p:spPr bwMode="auto">
            <a:xfrm flipV="1">
              <a:off x="1912" y="1675"/>
              <a:ext cx="1" cy="0"/>
            </a:xfrm>
            <a:prstGeom prst="line">
              <a:avLst/>
            </a:prstGeom>
            <a:noFill/>
            <a:ln w="0">
              <a:solidFill>
                <a:srgbClr val="000000"/>
              </a:solidFill>
              <a:round/>
              <a:headEnd/>
              <a:tailEnd/>
            </a:ln>
            <a:effectLst/>
          </p:spPr>
          <p:txBody>
            <a:bodyPr wrap="none" anchor="ctr"/>
            <a:lstStyle/>
            <a:p>
              <a:endParaRPr lang="es-MX"/>
            </a:p>
          </p:txBody>
        </p:sp>
        <p:sp>
          <p:nvSpPr>
            <p:cNvPr id="718" name="Freeform 144" descr="Mármol blanco"/>
            <p:cNvSpPr>
              <a:spLocks/>
            </p:cNvSpPr>
            <p:nvPr/>
          </p:nvSpPr>
          <p:spPr bwMode="auto">
            <a:xfrm>
              <a:off x="1912" y="1675"/>
              <a:ext cx="3" cy="3"/>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19" name="Freeform 145" descr="Mármol blanco"/>
            <p:cNvSpPr>
              <a:spLocks/>
            </p:cNvSpPr>
            <p:nvPr/>
          </p:nvSpPr>
          <p:spPr bwMode="auto">
            <a:xfrm>
              <a:off x="1945" y="1933"/>
              <a:ext cx="9" cy="8"/>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0" name="Freeform 146" descr="Mármol blanco"/>
            <p:cNvSpPr>
              <a:spLocks/>
            </p:cNvSpPr>
            <p:nvPr/>
          </p:nvSpPr>
          <p:spPr bwMode="auto">
            <a:xfrm>
              <a:off x="2086" y="1938"/>
              <a:ext cx="13" cy="37"/>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1" name="Freeform 147" descr="Mármol blanco"/>
            <p:cNvSpPr>
              <a:spLocks/>
            </p:cNvSpPr>
            <p:nvPr/>
          </p:nvSpPr>
          <p:spPr bwMode="auto">
            <a:xfrm>
              <a:off x="2299" y="1779"/>
              <a:ext cx="4" cy="3"/>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2" name="Line 148" descr="Mármol blanco"/>
            <p:cNvSpPr>
              <a:spLocks noChangeShapeType="1"/>
            </p:cNvSpPr>
            <p:nvPr/>
          </p:nvSpPr>
          <p:spPr bwMode="auto">
            <a:xfrm>
              <a:off x="2299" y="1782"/>
              <a:ext cx="2" cy="0"/>
            </a:xfrm>
            <a:prstGeom prst="line">
              <a:avLst/>
            </a:prstGeom>
            <a:noFill/>
            <a:ln w="0">
              <a:solidFill>
                <a:srgbClr val="000000"/>
              </a:solidFill>
              <a:round/>
              <a:headEnd/>
              <a:tailEnd/>
            </a:ln>
            <a:effectLst/>
          </p:spPr>
          <p:txBody>
            <a:bodyPr wrap="none" anchor="ctr"/>
            <a:lstStyle/>
            <a:p>
              <a:endParaRPr lang="es-MX"/>
            </a:p>
          </p:txBody>
        </p:sp>
        <p:sp>
          <p:nvSpPr>
            <p:cNvPr id="723" name="Freeform 149" descr="Mármol blanco"/>
            <p:cNvSpPr>
              <a:spLocks/>
            </p:cNvSpPr>
            <p:nvPr/>
          </p:nvSpPr>
          <p:spPr bwMode="auto">
            <a:xfrm>
              <a:off x="1804" y="1311"/>
              <a:ext cx="438" cy="633"/>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4" name="Freeform 150" descr="Mármol blanco"/>
            <p:cNvSpPr>
              <a:spLocks/>
            </p:cNvSpPr>
            <p:nvPr/>
          </p:nvSpPr>
          <p:spPr bwMode="auto">
            <a:xfrm>
              <a:off x="2044" y="1347"/>
              <a:ext cx="694" cy="850"/>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5" name="Freeform 151" descr="Mármol blanco"/>
            <p:cNvSpPr>
              <a:spLocks/>
            </p:cNvSpPr>
            <p:nvPr/>
          </p:nvSpPr>
          <p:spPr bwMode="auto">
            <a:xfrm>
              <a:off x="2664" y="1503"/>
              <a:ext cx="662" cy="782"/>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6" name="Freeform 152" descr="Mármol blanco"/>
            <p:cNvSpPr>
              <a:spLocks/>
            </p:cNvSpPr>
            <p:nvPr/>
          </p:nvSpPr>
          <p:spPr bwMode="auto">
            <a:xfrm>
              <a:off x="2592" y="2099"/>
              <a:ext cx="469" cy="602"/>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7" name="Freeform 153" descr="Mármol blanco"/>
            <p:cNvSpPr>
              <a:spLocks/>
            </p:cNvSpPr>
            <p:nvPr/>
          </p:nvSpPr>
          <p:spPr bwMode="auto">
            <a:xfrm>
              <a:off x="2868" y="2138"/>
              <a:ext cx="540" cy="599"/>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8" name="Freeform 154" descr="Mármol blanco"/>
            <p:cNvSpPr>
              <a:spLocks/>
            </p:cNvSpPr>
            <p:nvPr/>
          </p:nvSpPr>
          <p:spPr bwMode="auto">
            <a:xfrm>
              <a:off x="3235" y="1759"/>
              <a:ext cx="474" cy="685"/>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29" name="Freeform 155" descr="Mármol blanco"/>
            <p:cNvSpPr>
              <a:spLocks/>
            </p:cNvSpPr>
            <p:nvPr/>
          </p:nvSpPr>
          <p:spPr bwMode="auto">
            <a:xfrm>
              <a:off x="3552" y="2025"/>
              <a:ext cx="331" cy="590"/>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0" name="Freeform 156" descr="Mármol blanco"/>
            <p:cNvSpPr>
              <a:spLocks/>
            </p:cNvSpPr>
            <p:nvPr/>
          </p:nvSpPr>
          <p:spPr bwMode="auto">
            <a:xfrm>
              <a:off x="3682" y="2036"/>
              <a:ext cx="341" cy="692"/>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1" name="Freeform 157" descr="Mármol blanco"/>
            <p:cNvSpPr>
              <a:spLocks/>
            </p:cNvSpPr>
            <p:nvPr/>
          </p:nvSpPr>
          <p:spPr bwMode="auto">
            <a:xfrm>
              <a:off x="3185" y="2363"/>
              <a:ext cx="409" cy="528"/>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2" name="Freeform 158" descr="Mármol blanco"/>
            <p:cNvSpPr>
              <a:spLocks/>
            </p:cNvSpPr>
            <p:nvPr/>
          </p:nvSpPr>
          <p:spPr bwMode="auto">
            <a:xfrm>
              <a:off x="3005" y="2618"/>
              <a:ext cx="225" cy="319"/>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3" name="Freeform 159" descr="Mármol blanco"/>
            <p:cNvSpPr>
              <a:spLocks/>
            </p:cNvSpPr>
            <p:nvPr/>
          </p:nvSpPr>
          <p:spPr bwMode="auto">
            <a:xfrm>
              <a:off x="3019" y="2676"/>
              <a:ext cx="511" cy="489"/>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4" name="Freeform 160" descr="Mármol blanco"/>
            <p:cNvSpPr>
              <a:spLocks/>
            </p:cNvSpPr>
            <p:nvPr/>
          </p:nvSpPr>
          <p:spPr bwMode="auto">
            <a:xfrm>
              <a:off x="3350" y="2710"/>
              <a:ext cx="132" cy="102"/>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blipFill dpi="0" rotWithShape="0">
              <a:blip r:embed="rId2" cstate="print"/>
              <a:srcRect/>
              <a:tile tx="0" ty="0" sx="100000" sy="100000" flip="none" algn="tl"/>
            </a:blipFill>
            <a:ln w="0" cap="flat" cmpd="sng">
              <a:solidFill>
                <a:schemeClr val="tx1"/>
              </a:solidFill>
              <a:prstDash val="solid"/>
              <a:round/>
              <a:headEnd type="none" w="med" len="med"/>
              <a:tailEnd type="none" w="med" len="med"/>
            </a:ln>
            <a:effectLst/>
          </p:spPr>
          <p:txBody>
            <a:bodyPr/>
            <a:lstStyle/>
            <a:p>
              <a:endParaRPr lang="es-MX"/>
            </a:p>
          </p:txBody>
        </p:sp>
        <p:sp>
          <p:nvSpPr>
            <p:cNvPr id="735" name="Freeform 161" descr="Mármol blanco"/>
            <p:cNvSpPr>
              <a:spLocks/>
            </p:cNvSpPr>
            <p:nvPr/>
          </p:nvSpPr>
          <p:spPr bwMode="auto">
            <a:xfrm>
              <a:off x="3451" y="2786"/>
              <a:ext cx="294" cy="24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6" name="Freeform 162" descr="Mármol blanco"/>
            <p:cNvSpPr>
              <a:spLocks/>
            </p:cNvSpPr>
            <p:nvPr/>
          </p:nvSpPr>
          <p:spPr bwMode="auto">
            <a:xfrm>
              <a:off x="3421" y="2438"/>
              <a:ext cx="492" cy="419"/>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7" name="Freeform 163" descr="Mármol blanco"/>
            <p:cNvSpPr>
              <a:spLocks/>
            </p:cNvSpPr>
            <p:nvPr/>
          </p:nvSpPr>
          <p:spPr bwMode="auto">
            <a:xfrm>
              <a:off x="3150" y="3084"/>
              <a:ext cx="134" cy="105"/>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8" name="Freeform 164" descr="Mármol blanco"/>
            <p:cNvSpPr>
              <a:spLocks/>
            </p:cNvSpPr>
            <p:nvPr/>
          </p:nvSpPr>
          <p:spPr bwMode="auto">
            <a:xfrm>
              <a:off x="3249" y="2973"/>
              <a:ext cx="457" cy="323"/>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39" name="Freeform 165" descr="Mármol blanco"/>
            <p:cNvSpPr>
              <a:spLocks/>
            </p:cNvSpPr>
            <p:nvPr/>
          </p:nvSpPr>
          <p:spPr bwMode="auto">
            <a:xfrm>
              <a:off x="3456" y="3173"/>
              <a:ext cx="513" cy="314"/>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0" name="Freeform 166" descr="Mármol blanco"/>
            <p:cNvSpPr>
              <a:spLocks/>
            </p:cNvSpPr>
            <p:nvPr/>
          </p:nvSpPr>
          <p:spPr bwMode="auto">
            <a:xfrm>
              <a:off x="3907" y="3172"/>
              <a:ext cx="582" cy="384"/>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1" name="Freeform 167" descr="Mármol blanco"/>
            <p:cNvSpPr>
              <a:spLocks/>
            </p:cNvSpPr>
            <p:nvPr/>
          </p:nvSpPr>
          <p:spPr bwMode="auto">
            <a:xfrm>
              <a:off x="4459" y="3235"/>
              <a:ext cx="471" cy="44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2" name="Freeform 168" descr="Mármol blanco"/>
            <p:cNvSpPr>
              <a:spLocks/>
            </p:cNvSpPr>
            <p:nvPr/>
          </p:nvSpPr>
          <p:spPr bwMode="auto">
            <a:xfrm>
              <a:off x="3863" y="2700"/>
              <a:ext cx="651" cy="652"/>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blipFill dpi="0" rotWithShape="0">
              <a:blip r:embed="rId2" cstate="print"/>
              <a:srcRect/>
              <a:tile tx="0" ty="0" sx="100000" sy="100000" flip="none" algn="tl"/>
            </a:blipFill>
            <a:ln w="0" cap="flat" cmpd="sng">
              <a:solidFill>
                <a:schemeClr val="bg2"/>
              </a:solidFill>
              <a:prstDash val="solid"/>
              <a:round/>
              <a:headEnd type="none" w="med" len="med"/>
              <a:tailEnd type="none" w="med" len="med"/>
            </a:ln>
            <a:effectLst/>
          </p:spPr>
          <p:txBody>
            <a:bodyPr/>
            <a:lstStyle/>
            <a:p>
              <a:endParaRPr lang="es-MX"/>
            </a:p>
          </p:txBody>
        </p:sp>
        <p:sp>
          <p:nvSpPr>
            <p:cNvPr id="743" name="Freeform 169" descr="Mármol blanco"/>
            <p:cNvSpPr>
              <a:spLocks/>
            </p:cNvSpPr>
            <p:nvPr/>
          </p:nvSpPr>
          <p:spPr bwMode="auto">
            <a:xfrm>
              <a:off x="3723" y="2830"/>
              <a:ext cx="246" cy="235"/>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sp>
          <p:nvSpPr>
            <p:cNvPr id="744" name="Freeform 170" descr="Mármol blanco"/>
            <p:cNvSpPr>
              <a:spLocks/>
            </p:cNvSpPr>
            <p:nvPr/>
          </p:nvSpPr>
          <p:spPr bwMode="auto">
            <a:xfrm>
              <a:off x="3638" y="2805"/>
              <a:ext cx="186" cy="210"/>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blipFill dpi="0" rotWithShape="0">
              <a:blip r:embed="rId2" cstate="print"/>
              <a:srcRect/>
              <a:tile tx="0" ty="0" sx="100000" sy="100000" flip="none" algn="tl"/>
            </a:blipFill>
            <a:ln w="0" cap="flat" cmpd="sng">
              <a:solidFill>
                <a:srgbClr val="000000"/>
              </a:solidFill>
              <a:prstDash val="solid"/>
              <a:round/>
              <a:headEnd type="none" w="med" len="med"/>
              <a:tailEnd type="none" w="med" len="med"/>
            </a:ln>
            <a:effectLst/>
          </p:spPr>
          <p:txBody>
            <a:bodyPr/>
            <a:lstStyle/>
            <a:p>
              <a:endParaRPr lang="es-MX"/>
            </a:p>
          </p:txBody>
        </p:sp>
      </p:grpSp>
      <p:sp>
        <p:nvSpPr>
          <p:cNvPr id="745" name="Freeform 171"/>
          <p:cNvSpPr>
            <a:spLocks/>
          </p:cNvSpPr>
          <p:nvPr/>
        </p:nvSpPr>
        <p:spPr bwMode="auto">
          <a:xfrm>
            <a:off x="2665413" y="2317675"/>
            <a:ext cx="981075" cy="1130300"/>
          </a:xfrm>
          <a:custGeom>
            <a:avLst/>
            <a:gdLst/>
            <a:ahLst/>
            <a:cxnLst>
              <a:cxn ang="0">
                <a:pos x="602" y="776"/>
              </a:cxn>
              <a:cxn ang="0">
                <a:pos x="577" y="772"/>
              </a:cxn>
              <a:cxn ang="0">
                <a:pos x="651" y="825"/>
              </a:cxn>
              <a:cxn ang="0">
                <a:pos x="745" y="913"/>
              </a:cxn>
              <a:cxn ang="0">
                <a:pos x="796" y="995"/>
              </a:cxn>
              <a:cxn ang="0">
                <a:pos x="843" y="1063"/>
              </a:cxn>
              <a:cxn ang="0">
                <a:pos x="929" y="979"/>
              </a:cxn>
              <a:cxn ang="0">
                <a:pos x="887" y="907"/>
              </a:cxn>
              <a:cxn ang="0">
                <a:pos x="840" y="829"/>
              </a:cxn>
              <a:cxn ang="0">
                <a:pos x="780" y="786"/>
              </a:cxn>
              <a:cxn ang="0">
                <a:pos x="765" y="828"/>
              </a:cxn>
              <a:cxn ang="0">
                <a:pos x="760" y="808"/>
              </a:cxn>
              <a:cxn ang="0">
                <a:pos x="727" y="794"/>
              </a:cxn>
              <a:cxn ang="0">
                <a:pos x="722" y="684"/>
              </a:cxn>
              <a:cxn ang="0">
                <a:pos x="675" y="582"/>
              </a:cxn>
              <a:cxn ang="0">
                <a:pos x="653" y="536"/>
              </a:cxn>
              <a:cxn ang="0">
                <a:pos x="619" y="453"/>
              </a:cxn>
              <a:cxn ang="0">
                <a:pos x="614" y="376"/>
              </a:cxn>
              <a:cxn ang="0">
                <a:pos x="591" y="320"/>
              </a:cxn>
              <a:cxn ang="0">
                <a:pos x="546" y="310"/>
              </a:cxn>
              <a:cxn ang="0">
                <a:pos x="533" y="316"/>
              </a:cxn>
              <a:cxn ang="0">
                <a:pos x="519" y="248"/>
              </a:cxn>
              <a:cxn ang="0">
                <a:pos x="491" y="198"/>
              </a:cxn>
              <a:cxn ang="0">
                <a:pos x="461" y="123"/>
              </a:cxn>
              <a:cxn ang="0">
                <a:pos x="409" y="77"/>
              </a:cxn>
              <a:cxn ang="0">
                <a:pos x="164" y="0"/>
              </a:cxn>
              <a:cxn ang="0">
                <a:pos x="155" y="30"/>
              </a:cxn>
              <a:cxn ang="0">
                <a:pos x="175" y="36"/>
              </a:cxn>
              <a:cxn ang="0">
                <a:pos x="164" y="51"/>
              </a:cxn>
              <a:cxn ang="0">
                <a:pos x="132" y="29"/>
              </a:cxn>
              <a:cxn ang="0">
                <a:pos x="71" y="47"/>
              </a:cxn>
              <a:cxn ang="0">
                <a:pos x="9" y="28"/>
              </a:cxn>
              <a:cxn ang="0">
                <a:pos x="29" y="64"/>
              </a:cxn>
              <a:cxn ang="0">
                <a:pos x="55" y="98"/>
              </a:cxn>
              <a:cxn ang="0">
                <a:pos x="91" y="156"/>
              </a:cxn>
              <a:cxn ang="0">
                <a:pos x="130" y="176"/>
              </a:cxn>
              <a:cxn ang="0">
                <a:pos x="199" y="221"/>
              </a:cxn>
              <a:cxn ang="0">
                <a:pos x="225" y="259"/>
              </a:cxn>
              <a:cxn ang="0">
                <a:pos x="259" y="246"/>
              </a:cxn>
              <a:cxn ang="0">
                <a:pos x="301" y="266"/>
              </a:cxn>
              <a:cxn ang="0">
                <a:pos x="328" y="229"/>
              </a:cxn>
              <a:cxn ang="0">
                <a:pos x="323" y="262"/>
              </a:cxn>
              <a:cxn ang="0">
                <a:pos x="326" y="272"/>
              </a:cxn>
              <a:cxn ang="0">
                <a:pos x="335" y="320"/>
              </a:cxn>
              <a:cxn ang="0">
                <a:pos x="363" y="346"/>
              </a:cxn>
              <a:cxn ang="0">
                <a:pos x="401" y="370"/>
              </a:cxn>
              <a:cxn ang="0">
                <a:pos x="457" y="420"/>
              </a:cxn>
              <a:cxn ang="0">
                <a:pos x="477" y="463"/>
              </a:cxn>
              <a:cxn ang="0">
                <a:pos x="487" y="513"/>
              </a:cxn>
              <a:cxn ang="0">
                <a:pos x="493" y="504"/>
              </a:cxn>
              <a:cxn ang="0">
                <a:pos x="485" y="548"/>
              </a:cxn>
              <a:cxn ang="0">
                <a:pos x="481" y="577"/>
              </a:cxn>
              <a:cxn ang="0">
                <a:pos x="463" y="633"/>
              </a:cxn>
              <a:cxn ang="0">
                <a:pos x="463" y="652"/>
              </a:cxn>
              <a:cxn ang="0">
                <a:pos x="475" y="650"/>
              </a:cxn>
              <a:cxn ang="0">
                <a:pos x="471" y="686"/>
              </a:cxn>
              <a:cxn ang="0">
                <a:pos x="481" y="668"/>
              </a:cxn>
              <a:cxn ang="0">
                <a:pos x="491" y="669"/>
              </a:cxn>
              <a:cxn ang="0">
                <a:pos x="524" y="733"/>
              </a:cxn>
              <a:cxn ang="0">
                <a:pos x="523" y="723"/>
              </a:cxn>
              <a:cxn ang="0">
                <a:pos x="545" y="717"/>
              </a:cxn>
            </a:cxnLst>
            <a:rect l="0" t="0" r="r" b="b"/>
            <a:pathLst>
              <a:path w="930" h="1071">
                <a:moveTo>
                  <a:pt x="555" y="744"/>
                </a:moveTo>
                <a:lnTo>
                  <a:pt x="555" y="746"/>
                </a:lnTo>
                <a:lnTo>
                  <a:pt x="559" y="749"/>
                </a:lnTo>
                <a:lnTo>
                  <a:pt x="560" y="751"/>
                </a:lnTo>
                <a:lnTo>
                  <a:pt x="570" y="754"/>
                </a:lnTo>
                <a:lnTo>
                  <a:pt x="571" y="758"/>
                </a:lnTo>
                <a:lnTo>
                  <a:pt x="573" y="760"/>
                </a:lnTo>
                <a:lnTo>
                  <a:pt x="574" y="761"/>
                </a:lnTo>
                <a:lnTo>
                  <a:pt x="592" y="770"/>
                </a:lnTo>
                <a:lnTo>
                  <a:pt x="593" y="774"/>
                </a:lnTo>
                <a:lnTo>
                  <a:pt x="596" y="774"/>
                </a:lnTo>
                <a:lnTo>
                  <a:pt x="599" y="774"/>
                </a:lnTo>
                <a:lnTo>
                  <a:pt x="602" y="776"/>
                </a:lnTo>
                <a:lnTo>
                  <a:pt x="604" y="778"/>
                </a:lnTo>
                <a:lnTo>
                  <a:pt x="603" y="780"/>
                </a:lnTo>
                <a:lnTo>
                  <a:pt x="599" y="778"/>
                </a:lnTo>
                <a:lnTo>
                  <a:pt x="596" y="777"/>
                </a:lnTo>
                <a:lnTo>
                  <a:pt x="593" y="775"/>
                </a:lnTo>
                <a:lnTo>
                  <a:pt x="555" y="756"/>
                </a:lnTo>
                <a:lnTo>
                  <a:pt x="543" y="756"/>
                </a:lnTo>
                <a:lnTo>
                  <a:pt x="541" y="759"/>
                </a:lnTo>
                <a:lnTo>
                  <a:pt x="540" y="762"/>
                </a:lnTo>
                <a:lnTo>
                  <a:pt x="541" y="765"/>
                </a:lnTo>
                <a:lnTo>
                  <a:pt x="547" y="766"/>
                </a:lnTo>
                <a:lnTo>
                  <a:pt x="550" y="768"/>
                </a:lnTo>
                <a:lnTo>
                  <a:pt x="577" y="772"/>
                </a:lnTo>
                <a:lnTo>
                  <a:pt x="586" y="777"/>
                </a:lnTo>
                <a:lnTo>
                  <a:pt x="603" y="783"/>
                </a:lnTo>
                <a:lnTo>
                  <a:pt x="617" y="794"/>
                </a:lnTo>
                <a:lnTo>
                  <a:pt x="619" y="794"/>
                </a:lnTo>
                <a:lnTo>
                  <a:pt x="627" y="794"/>
                </a:lnTo>
                <a:lnTo>
                  <a:pt x="624" y="795"/>
                </a:lnTo>
                <a:lnTo>
                  <a:pt x="621" y="795"/>
                </a:lnTo>
                <a:lnTo>
                  <a:pt x="626" y="799"/>
                </a:lnTo>
                <a:lnTo>
                  <a:pt x="627" y="802"/>
                </a:lnTo>
                <a:lnTo>
                  <a:pt x="638" y="808"/>
                </a:lnTo>
                <a:lnTo>
                  <a:pt x="645" y="816"/>
                </a:lnTo>
                <a:lnTo>
                  <a:pt x="649" y="818"/>
                </a:lnTo>
                <a:lnTo>
                  <a:pt x="651" y="825"/>
                </a:lnTo>
                <a:lnTo>
                  <a:pt x="656" y="831"/>
                </a:lnTo>
                <a:lnTo>
                  <a:pt x="660" y="835"/>
                </a:lnTo>
                <a:lnTo>
                  <a:pt x="663" y="840"/>
                </a:lnTo>
                <a:lnTo>
                  <a:pt x="674" y="847"/>
                </a:lnTo>
                <a:lnTo>
                  <a:pt x="688" y="862"/>
                </a:lnTo>
                <a:lnTo>
                  <a:pt x="691" y="867"/>
                </a:lnTo>
                <a:lnTo>
                  <a:pt x="691" y="871"/>
                </a:lnTo>
                <a:lnTo>
                  <a:pt x="705" y="891"/>
                </a:lnTo>
                <a:lnTo>
                  <a:pt x="716" y="900"/>
                </a:lnTo>
                <a:lnTo>
                  <a:pt x="720" y="904"/>
                </a:lnTo>
                <a:lnTo>
                  <a:pt x="727" y="908"/>
                </a:lnTo>
                <a:lnTo>
                  <a:pt x="739" y="909"/>
                </a:lnTo>
                <a:lnTo>
                  <a:pt x="745" y="913"/>
                </a:lnTo>
                <a:lnTo>
                  <a:pt x="747" y="915"/>
                </a:lnTo>
                <a:lnTo>
                  <a:pt x="755" y="918"/>
                </a:lnTo>
                <a:lnTo>
                  <a:pt x="757" y="920"/>
                </a:lnTo>
                <a:lnTo>
                  <a:pt x="763" y="924"/>
                </a:lnTo>
                <a:lnTo>
                  <a:pt x="765" y="930"/>
                </a:lnTo>
                <a:lnTo>
                  <a:pt x="773" y="944"/>
                </a:lnTo>
                <a:lnTo>
                  <a:pt x="777" y="948"/>
                </a:lnTo>
                <a:lnTo>
                  <a:pt x="777" y="952"/>
                </a:lnTo>
                <a:lnTo>
                  <a:pt x="780" y="963"/>
                </a:lnTo>
                <a:lnTo>
                  <a:pt x="783" y="968"/>
                </a:lnTo>
                <a:lnTo>
                  <a:pt x="787" y="972"/>
                </a:lnTo>
                <a:lnTo>
                  <a:pt x="794" y="986"/>
                </a:lnTo>
                <a:lnTo>
                  <a:pt x="796" y="995"/>
                </a:lnTo>
                <a:lnTo>
                  <a:pt x="797" y="1006"/>
                </a:lnTo>
                <a:lnTo>
                  <a:pt x="797" y="1007"/>
                </a:lnTo>
                <a:lnTo>
                  <a:pt x="797" y="1011"/>
                </a:lnTo>
                <a:lnTo>
                  <a:pt x="797" y="1014"/>
                </a:lnTo>
                <a:lnTo>
                  <a:pt x="800" y="1034"/>
                </a:lnTo>
                <a:lnTo>
                  <a:pt x="801" y="1038"/>
                </a:lnTo>
                <a:lnTo>
                  <a:pt x="816" y="1057"/>
                </a:lnTo>
                <a:lnTo>
                  <a:pt x="822" y="1062"/>
                </a:lnTo>
                <a:lnTo>
                  <a:pt x="829" y="1070"/>
                </a:lnTo>
                <a:lnTo>
                  <a:pt x="830" y="1070"/>
                </a:lnTo>
                <a:lnTo>
                  <a:pt x="834" y="1069"/>
                </a:lnTo>
                <a:lnTo>
                  <a:pt x="844" y="1065"/>
                </a:lnTo>
                <a:lnTo>
                  <a:pt x="843" y="1063"/>
                </a:lnTo>
                <a:lnTo>
                  <a:pt x="844" y="1061"/>
                </a:lnTo>
                <a:lnTo>
                  <a:pt x="845" y="1061"/>
                </a:lnTo>
                <a:lnTo>
                  <a:pt x="855" y="1059"/>
                </a:lnTo>
                <a:lnTo>
                  <a:pt x="870" y="1052"/>
                </a:lnTo>
                <a:lnTo>
                  <a:pt x="875" y="1044"/>
                </a:lnTo>
                <a:lnTo>
                  <a:pt x="890" y="1042"/>
                </a:lnTo>
                <a:lnTo>
                  <a:pt x="899" y="1038"/>
                </a:lnTo>
                <a:lnTo>
                  <a:pt x="901" y="1035"/>
                </a:lnTo>
                <a:lnTo>
                  <a:pt x="908" y="1031"/>
                </a:lnTo>
                <a:lnTo>
                  <a:pt x="925" y="1008"/>
                </a:lnTo>
                <a:lnTo>
                  <a:pt x="927" y="997"/>
                </a:lnTo>
                <a:lnTo>
                  <a:pt x="927" y="983"/>
                </a:lnTo>
                <a:lnTo>
                  <a:pt x="929" y="979"/>
                </a:lnTo>
                <a:lnTo>
                  <a:pt x="929" y="973"/>
                </a:lnTo>
                <a:lnTo>
                  <a:pt x="927" y="969"/>
                </a:lnTo>
                <a:lnTo>
                  <a:pt x="922" y="963"/>
                </a:lnTo>
                <a:lnTo>
                  <a:pt x="922" y="957"/>
                </a:lnTo>
                <a:lnTo>
                  <a:pt x="923" y="952"/>
                </a:lnTo>
                <a:lnTo>
                  <a:pt x="922" y="946"/>
                </a:lnTo>
                <a:lnTo>
                  <a:pt x="913" y="941"/>
                </a:lnTo>
                <a:lnTo>
                  <a:pt x="911" y="936"/>
                </a:lnTo>
                <a:lnTo>
                  <a:pt x="895" y="932"/>
                </a:lnTo>
                <a:lnTo>
                  <a:pt x="883" y="923"/>
                </a:lnTo>
                <a:lnTo>
                  <a:pt x="884" y="920"/>
                </a:lnTo>
                <a:lnTo>
                  <a:pt x="884" y="916"/>
                </a:lnTo>
                <a:lnTo>
                  <a:pt x="887" y="907"/>
                </a:lnTo>
                <a:lnTo>
                  <a:pt x="886" y="904"/>
                </a:lnTo>
                <a:lnTo>
                  <a:pt x="885" y="896"/>
                </a:lnTo>
                <a:lnTo>
                  <a:pt x="883" y="893"/>
                </a:lnTo>
                <a:lnTo>
                  <a:pt x="880" y="892"/>
                </a:lnTo>
                <a:lnTo>
                  <a:pt x="878" y="888"/>
                </a:lnTo>
                <a:lnTo>
                  <a:pt x="869" y="876"/>
                </a:lnTo>
                <a:lnTo>
                  <a:pt x="868" y="870"/>
                </a:lnTo>
                <a:lnTo>
                  <a:pt x="871" y="852"/>
                </a:lnTo>
                <a:lnTo>
                  <a:pt x="870" y="846"/>
                </a:lnTo>
                <a:lnTo>
                  <a:pt x="847" y="845"/>
                </a:lnTo>
                <a:lnTo>
                  <a:pt x="844" y="843"/>
                </a:lnTo>
                <a:lnTo>
                  <a:pt x="841" y="835"/>
                </a:lnTo>
                <a:lnTo>
                  <a:pt x="840" y="829"/>
                </a:lnTo>
                <a:lnTo>
                  <a:pt x="835" y="819"/>
                </a:lnTo>
                <a:lnTo>
                  <a:pt x="833" y="818"/>
                </a:lnTo>
                <a:lnTo>
                  <a:pt x="819" y="810"/>
                </a:lnTo>
                <a:lnTo>
                  <a:pt x="808" y="799"/>
                </a:lnTo>
                <a:lnTo>
                  <a:pt x="805" y="790"/>
                </a:lnTo>
                <a:lnTo>
                  <a:pt x="801" y="789"/>
                </a:lnTo>
                <a:lnTo>
                  <a:pt x="799" y="785"/>
                </a:lnTo>
                <a:lnTo>
                  <a:pt x="800" y="779"/>
                </a:lnTo>
                <a:lnTo>
                  <a:pt x="792" y="779"/>
                </a:lnTo>
                <a:lnTo>
                  <a:pt x="788" y="778"/>
                </a:lnTo>
                <a:lnTo>
                  <a:pt x="785" y="781"/>
                </a:lnTo>
                <a:lnTo>
                  <a:pt x="783" y="783"/>
                </a:lnTo>
                <a:lnTo>
                  <a:pt x="780" y="786"/>
                </a:lnTo>
                <a:lnTo>
                  <a:pt x="780" y="789"/>
                </a:lnTo>
                <a:lnTo>
                  <a:pt x="777" y="791"/>
                </a:lnTo>
                <a:lnTo>
                  <a:pt x="775" y="792"/>
                </a:lnTo>
                <a:lnTo>
                  <a:pt x="777" y="795"/>
                </a:lnTo>
                <a:lnTo>
                  <a:pt x="780" y="796"/>
                </a:lnTo>
                <a:lnTo>
                  <a:pt x="781" y="798"/>
                </a:lnTo>
                <a:lnTo>
                  <a:pt x="781" y="805"/>
                </a:lnTo>
                <a:lnTo>
                  <a:pt x="781" y="808"/>
                </a:lnTo>
                <a:lnTo>
                  <a:pt x="779" y="826"/>
                </a:lnTo>
                <a:lnTo>
                  <a:pt x="773" y="828"/>
                </a:lnTo>
                <a:lnTo>
                  <a:pt x="771" y="827"/>
                </a:lnTo>
                <a:lnTo>
                  <a:pt x="767" y="828"/>
                </a:lnTo>
                <a:lnTo>
                  <a:pt x="765" y="828"/>
                </a:lnTo>
                <a:lnTo>
                  <a:pt x="765" y="826"/>
                </a:lnTo>
                <a:lnTo>
                  <a:pt x="765" y="823"/>
                </a:lnTo>
                <a:lnTo>
                  <a:pt x="761" y="820"/>
                </a:lnTo>
                <a:lnTo>
                  <a:pt x="760" y="817"/>
                </a:lnTo>
                <a:lnTo>
                  <a:pt x="761" y="814"/>
                </a:lnTo>
                <a:lnTo>
                  <a:pt x="764" y="813"/>
                </a:lnTo>
                <a:lnTo>
                  <a:pt x="765" y="814"/>
                </a:lnTo>
                <a:lnTo>
                  <a:pt x="768" y="814"/>
                </a:lnTo>
                <a:lnTo>
                  <a:pt x="771" y="814"/>
                </a:lnTo>
                <a:lnTo>
                  <a:pt x="773" y="812"/>
                </a:lnTo>
                <a:lnTo>
                  <a:pt x="774" y="808"/>
                </a:lnTo>
                <a:lnTo>
                  <a:pt x="765" y="808"/>
                </a:lnTo>
                <a:lnTo>
                  <a:pt x="760" y="808"/>
                </a:lnTo>
                <a:lnTo>
                  <a:pt x="759" y="810"/>
                </a:lnTo>
                <a:lnTo>
                  <a:pt x="757" y="811"/>
                </a:lnTo>
                <a:lnTo>
                  <a:pt x="755" y="811"/>
                </a:lnTo>
                <a:lnTo>
                  <a:pt x="751" y="812"/>
                </a:lnTo>
                <a:lnTo>
                  <a:pt x="749" y="812"/>
                </a:lnTo>
                <a:lnTo>
                  <a:pt x="742" y="806"/>
                </a:lnTo>
                <a:lnTo>
                  <a:pt x="741" y="803"/>
                </a:lnTo>
                <a:lnTo>
                  <a:pt x="736" y="803"/>
                </a:lnTo>
                <a:lnTo>
                  <a:pt x="733" y="804"/>
                </a:lnTo>
                <a:lnTo>
                  <a:pt x="733" y="802"/>
                </a:lnTo>
                <a:lnTo>
                  <a:pt x="730" y="798"/>
                </a:lnTo>
                <a:lnTo>
                  <a:pt x="727" y="797"/>
                </a:lnTo>
                <a:lnTo>
                  <a:pt x="727" y="794"/>
                </a:lnTo>
                <a:lnTo>
                  <a:pt x="716" y="783"/>
                </a:lnTo>
                <a:lnTo>
                  <a:pt x="715" y="778"/>
                </a:lnTo>
                <a:lnTo>
                  <a:pt x="714" y="755"/>
                </a:lnTo>
                <a:lnTo>
                  <a:pt x="712" y="750"/>
                </a:lnTo>
                <a:lnTo>
                  <a:pt x="709" y="746"/>
                </a:lnTo>
                <a:lnTo>
                  <a:pt x="708" y="740"/>
                </a:lnTo>
                <a:lnTo>
                  <a:pt x="707" y="730"/>
                </a:lnTo>
                <a:lnTo>
                  <a:pt x="713" y="703"/>
                </a:lnTo>
                <a:lnTo>
                  <a:pt x="717" y="702"/>
                </a:lnTo>
                <a:lnTo>
                  <a:pt x="720" y="697"/>
                </a:lnTo>
                <a:lnTo>
                  <a:pt x="721" y="692"/>
                </a:lnTo>
                <a:lnTo>
                  <a:pt x="722" y="688"/>
                </a:lnTo>
                <a:lnTo>
                  <a:pt x="722" y="684"/>
                </a:lnTo>
                <a:lnTo>
                  <a:pt x="719" y="678"/>
                </a:lnTo>
                <a:lnTo>
                  <a:pt x="716" y="668"/>
                </a:lnTo>
                <a:lnTo>
                  <a:pt x="711" y="660"/>
                </a:lnTo>
                <a:lnTo>
                  <a:pt x="711" y="656"/>
                </a:lnTo>
                <a:lnTo>
                  <a:pt x="708" y="650"/>
                </a:lnTo>
                <a:lnTo>
                  <a:pt x="700" y="641"/>
                </a:lnTo>
                <a:lnTo>
                  <a:pt x="695" y="638"/>
                </a:lnTo>
                <a:lnTo>
                  <a:pt x="685" y="628"/>
                </a:lnTo>
                <a:lnTo>
                  <a:pt x="681" y="622"/>
                </a:lnTo>
                <a:lnTo>
                  <a:pt x="678" y="620"/>
                </a:lnTo>
                <a:lnTo>
                  <a:pt x="677" y="615"/>
                </a:lnTo>
                <a:lnTo>
                  <a:pt x="678" y="590"/>
                </a:lnTo>
                <a:lnTo>
                  <a:pt x="675" y="582"/>
                </a:lnTo>
                <a:lnTo>
                  <a:pt x="677" y="578"/>
                </a:lnTo>
                <a:lnTo>
                  <a:pt x="674" y="574"/>
                </a:lnTo>
                <a:lnTo>
                  <a:pt x="673" y="570"/>
                </a:lnTo>
                <a:lnTo>
                  <a:pt x="671" y="567"/>
                </a:lnTo>
                <a:lnTo>
                  <a:pt x="669" y="562"/>
                </a:lnTo>
                <a:lnTo>
                  <a:pt x="671" y="559"/>
                </a:lnTo>
                <a:lnTo>
                  <a:pt x="671" y="551"/>
                </a:lnTo>
                <a:lnTo>
                  <a:pt x="668" y="542"/>
                </a:lnTo>
                <a:lnTo>
                  <a:pt x="666" y="542"/>
                </a:lnTo>
                <a:lnTo>
                  <a:pt x="665" y="540"/>
                </a:lnTo>
                <a:lnTo>
                  <a:pt x="659" y="538"/>
                </a:lnTo>
                <a:lnTo>
                  <a:pt x="656" y="538"/>
                </a:lnTo>
                <a:lnTo>
                  <a:pt x="653" y="536"/>
                </a:lnTo>
                <a:lnTo>
                  <a:pt x="651" y="534"/>
                </a:lnTo>
                <a:lnTo>
                  <a:pt x="650" y="530"/>
                </a:lnTo>
                <a:lnTo>
                  <a:pt x="649" y="527"/>
                </a:lnTo>
                <a:lnTo>
                  <a:pt x="646" y="525"/>
                </a:lnTo>
                <a:lnTo>
                  <a:pt x="639" y="510"/>
                </a:lnTo>
                <a:lnTo>
                  <a:pt x="638" y="504"/>
                </a:lnTo>
                <a:lnTo>
                  <a:pt x="631" y="497"/>
                </a:lnTo>
                <a:lnTo>
                  <a:pt x="621" y="480"/>
                </a:lnTo>
                <a:lnTo>
                  <a:pt x="619" y="472"/>
                </a:lnTo>
                <a:lnTo>
                  <a:pt x="624" y="472"/>
                </a:lnTo>
                <a:lnTo>
                  <a:pt x="624" y="468"/>
                </a:lnTo>
                <a:lnTo>
                  <a:pt x="619" y="468"/>
                </a:lnTo>
                <a:lnTo>
                  <a:pt x="619" y="453"/>
                </a:lnTo>
                <a:lnTo>
                  <a:pt x="621" y="449"/>
                </a:lnTo>
                <a:lnTo>
                  <a:pt x="625" y="438"/>
                </a:lnTo>
                <a:lnTo>
                  <a:pt x="627" y="436"/>
                </a:lnTo>
                <a:lnTo>
                  <a:pt x="627" y="432"/>
                </a:lnTo>
                <a:lnTo>
                  <a:pt x="624" y="427"/>
                </a:lnTo>
                <a:lnTo>
                  <a:pt x="621" y="417"/>
                </a:lnTo>
                <a:lnTo>
                  <a:pt x="619" y="411"/>
                </a:lnTo>
                <a:lnTo>
                  <a:pt x="614" y="410"/>
                </a:lnTo>
                <a:lnTo>
                  <a:pt x="614" y="406"/>
                </a:lnTo>
                <a:lnTo>
                  <a:pt x="613" y="397"/>
                </a:lnTo>
                <a:lnTo>
                  <a:pt x="616" y="384"/>
                </a:lnTo>
                <a:lnTo>
                  <a:pt x="616" y="379"/>
                </a:lnTo>
                <a:lnTo>
                  <a:pt x="614" y="376"/>
                </a:lnTo>
                <a:lnTo>
                  <a:pt x="612" y="375"/>
                </a:lnTo>
                <a:lnTo>
                  <a:pt x="607" y="370"/>
                </a:lnTo>
                <a:lnTo>
                  <a:pt x="604" y="358"/>
                </a:lnTo>
                <a:lnTo>
                  <a:pt x="606" y="351"/>
                </a:lnTo>
                <a:lnTo>
                  <a:pt x="608" y="350"/>
                </a:lnTo>
                <a:lnTo>
                  <a:pt x="610" y="348"/>
                </a:lnTo>
                <a:lnTo>
                  <a:pt x="612" y="343"/>
                </a:lnTo>
                <a:lnTo>
                  <a:pt x="608" y="339"/>
                </a:lnTo>
                <a:lnTo>
                  <a:pt x="597" y="336"/>
                </a:lnTo>
                <a:lnTo>
                  <a:pt x="593" y="334"/>
                </a:lnTo>
                <a:lnTo>
                  <a:pt x="591" y="329"/>
                </a:lnTo>
                <a:lnTo>
                  <a:pt x="591" y="325"/>
                </a:lnTo>
                <a:lnTo>
                  <a:pt x="591" y="320"/>
                </a:lnTo>
                <a:lnTo>
                  <a:pt x="591" y="312"/>
                </a:lnTo>
                <a:lnTo>
                  <a:pt x="590" y="304"/>
                </a:lnTo>
                <a:lnTo>
                  <a:pt x="583" y="299"/>
                </a:lnTo>
                <a:lnTo>
                  <a:pt x="579" y="294"/>
                </a:lnTo>
                <a:lnTo>
                  <a:pt x="575" y="289"/>
                </a:lnTo>
                <a:lnTo>
                  <a:pt x="556" y="266"/>
                </a:lnTo>
                <a:lnTo>
                  <a:pt x="554" y="264"/>
                </a:lnTo>
                <a:lnTo>
                  <a:pt x="550" y="264"/>
                </a:lnTo>
                <a:lnTo>
                  <a:pt x="540" y="269"/>
                </a:lnTo>
                <a:lnTo>
                  <a:pt x="541" y="274"/>
                </a:lnTo>
                <a:lnTo>
                  <a:pt x="544" y="301"/>
                </a:lnTo>
                <a:lnTo>
                  <a:pt x="547" y="308"/>
                </a:lnTo>
                <a:lnTo>
                  <a:pt x="546" y="310"/>
                </a:lnTo>
                <a:lnTo>
                  <a:pt x="551" y="312"/>
                </a:lnTo>
                <a:lnTo>
                  <a:pt x="554" y="312"/>
                </a:lnTo>
                <a:lnTo>
                  <a:pt x="565" y="325"/>
                </a:lnTo>
                <a:lnTo>
                  <a:pt x="567" y="327"/>
                </a:lnTo>
                <a:lnTo>
                  <a:pt x="568" y="331"/>
                </a:lnTo>
                <a:lnTo>
                  <a:pt x="567" y="334"/>
                </a:lnTo>
                <a:lnTo>
                  <a:pt x="564" y="337"/>
                </a:lnTo>
                <a:lnTo>
                  <a:pt x="554" y="339"/>
                </a:lnTo>
                <a:lnTo>
                  <a:pt x="551" y="336"/>
                </a:lnTo>
                <a:lnTo>
                  <a:pt x="551" y="335"/>
                </a:lnTo>
                <a:lnTo>
                  <a:pt x="544" y="326"/>
                </a:lnTo>
                <a:lnTo>
                  <a:pt x="535" y="318"/>
                </a:lnTo>
                <a:lnTo>
                  <a:pt x="533" y="316"/>
                </a:lnTo>
                <a:lnTo>
                  <a:pt x="533" y="309"/>
                </a:lnTo>
                <a:lnTo>
                  <a:pt x="532" y="303"/>
                </a:lnTo>
                <a:lnTo>
                  <a:pt x="529" y="298"/>
                </a:lnTo>
                <a:lnTo>
                  <a:pt x="538" y="279"/>
                </a:lnTo>
                <a:lnTo>
                  <a:pt x="538" y="275"/>
                </a:lnTo>
                <a:lnTo>
                  <a:pt x="536" y="271"/>
                </a:lnTo>
                <a:lnTo>
                  <a:pt x="533" y="268"/>
                </a:lnTo>
                <a:lnTo>
                  <a:pt x="526" y="265"/>
                </a:lnTo>
                <a:lnTo>
                  <a:pt x="526" y="262"/>
                </a:lnTo>
                <a:lnTo>
                  <a:pt x="525" y="260"/>
                </a:lnTo>
                <a:lnTo>
                  <a:pt x="521" y="256"/>
                </a:lnTo>
                <a:lnTo>
                  <a:pt x="520" y="249"/>
                </a:lnTo>
                <a:lnTo>
                  <a:pt x="519" y="248"/>
                </a:lnTo>
                <a:lnTo>
                  <a:pt x="517" y="247"/>
                </a:lnTo>
                <a:lnTo>
                  <a:pt x="516" y="243"/>
                </a:lnTo>
                <a:lnTo>
                  <a:pt x="519" y="243"/>
                </a:lnTo>
                <a:lnTo>
                  <a:pt x="523" y="236"/>
                </a:lnTo>
                <a:lnTo>
                  <a:pt x="526" y="234"/>
                </a:lnTo>
                <a:lnTo>
                  <a:pt x="531" y="231"/>
                </a:lnTo>
                <a:lnTo>
                  <a:pt x="531" y="228"/>
                </a:lnTo>
                <a:lnTo>
                  <a:pt x="525" y="228"/>
                </a:lnTo>
                <a:lnTo>
                  <a:pt x="520" y="225"/>
                </a:lnTo>
                <a:lnTo>
                  <a:pt x="506" y="215"/>
                </a:lnTo>
                <a:lnTo>
                  <a:pt x="489" y="207"/>
                </a:lnTo>
                <a:lnTo>
                  <a:pt x="489" y="204"/>
                </a:lnTo>
                <a:lnTo>
                  <a:pt x="491" y="198"/>
                </a:lnTo>
                <a:lnTo>
                  <a:pt x="491" y="195"/>
                </a:lnTo>
                <a:lnTo>
                  <a:pt x="489" y="194"/>
                </a:lnTo>
                <a:lnTo>
                  <a:pt x="489" y="190"/>
                </a:lnTo>
                <a:lnTo>
                  <a:pt x="488" y="189"/>
                </a:lnTo>
                <a:lnTo>
                  <a:pt x="487" y="186"/>
                </a:lnTo>
                <a:lnTo>
                  <a:pt x="485" y="179"/>
                </a:lnTo>
                <a:lnTo>
                  <a:pt x="478" y="169"/>
                </a:lnTo>
                <a:lnTo>
                  <a:pt x="478" y="164"/>
                </a:lnTo>
                <a:lnTo>
                  <a:pt x="473" y="160"/>
                </a:lnTo>
                <a:lnTo>
                  <a:pt x="472" y="148"/>
                </a:lnTo>
                <a:lnTo>
                  <a:pt x="473" y="141"/>
                </a:lnTo>
                <a:lnTo>
                  <a:pt x="465" y="126"/>
                </a:lnTo>
                <a:lnTo>
                  <a:pt x="461" y="123"/>
                </a:lnTo>
                <a:lnTo>
                  <a:pt x="456" y="121"/>
                </a:lnTo>
                <a:lnTo>
                  <a:pt x="452" y="117"/>
                </a:lnTo>
                <a:lnTo>
                  <a:pt x="447" y="116"/>
                </a:lnTo>
                <a:lnTo>
                  <a:pt x="432" y="110"/>
                </a:lnTo>
                <a:lnTo>
                  <a:pt x="429" y="108"/>
                </a:lnTo>
                <a:lnTo>
                  <a:pt x="425" y="106"/>
                </a:lnTo>
                <a:lnTo>
                  <a:pt x="424" y="101"/>
                </a:lnTo>
                <a:lnTo>
                  <a:pt x="421" y="98"/>
                </a:lnTo>
                <a:lnTo>
                  <a:pt x="417" y="93"/>
                </a:lnTo>
                <a:lnTo>
                  <a:pt x="414" y="93"/>
                </a:lnTo>
                <a:lnTo>
                  <a:pt x="412" y="92"/>
                </a:lnTo>
                <a:lnTo>
                  <a:pt x="412" y="81"/>
                </a:lnTo>
                <a:lnTo>
                  <a:pt x="409" y="77"/>
                </a:lnTo>
                <a:lnTo>
                  <a:pt x="406" y="75"/>
                </a:lnTo>
                <a:lnTo>
                  <a:pt x="402" y="70"/>
                </a:lnTo>
                <a:lnTo>
                  <a:pt x="401" y="64"/>
                </a:lnTo>
                <a:lnTo>
                  <a:pt x="400" y="54"/>
                </a:lnTo>
                <a:lnTo>
                  <a:pt x="401" y="37"/>
                </a:lnTo>
                <a:lnTo>
                  <a:pt x="179" y="18"/>
                </a:lnTo>
                <a:lnTo>
                  <a:pt x="175" y="14"/>
                </a:lnTo>
                <a:lnTo>
                  <a:pt x="172" y="14"/>
                </a:lnTo>
                <a:lnTo>
                  <a:pt x="170" y="15"/>
                </a:lnTo>
                <a:lnTo>
                  <a:pt x="167" y="14"/>
                </a:lnTo>
                <a:lnTo>
                  <a:pt x="165" y="6"/>
                </a:lnTo>
                <a:lnTo>
                  <a:pt x="165" y="3"/>
                </a:lnTo>
                <a:lnTo>
                  <a:pt x="164" y="0"/>
                </a:lnTo>
                <a:lnTo>
                  <a:pt x="162" y="2"/>
                </a:lnTo>
                <a:lnTo>
                  <a:pt x="159" y="8"/>
                </a:lnTo>
                <a:lnTo>
                  <a:pt x="154" y="10"/>
                </a:lnTo>
                <a:lnTo>
                  <a:pt x="151" y="14"/>
                </a:lnTo>
                <a:lnTo>
                  <a:pt x="147" y="16"/>
                </a:lnTo>
                <a:lnTo>
                  <a:pt x="146" y="18"/>
                </a:lnTo>
                <a:lnTo>
                  <a:pt x="144" y="22"/>
                </a:lnTo>
                <a:lnTo>
                  <a:pt x="142" y="26"/>
                </a:lnTo>
                <a:lnTo>
                  <a:pt x="144" y="29"/>
                </a:lnTo>
                <a:lnTo>
                  <a:pt x="152" y="24"/>
                </a:lnTo>
                <a:lnTo>
                  <a:pt x="155" y="25"/>
                </a:lnTo>
                <a:lnTo>
                  <a:pt x="156" y="28"/>
                </a:lnTo>
                <a:lnTo>
                  <a:pt x="155" y="30"/>
                </a:lnTo>
                <a:lnTo>
                  <a:pt x="151" y="33"/>
                </a:lnTo>
                <a:lnTo>
                  <a:pt x="154" y="40"/>
                </a:lnTo>
                <a:lnTo>
                  <a:pt x="157" y="41"/>
                </a:lnTo>
                <a:lnTo>
                  <a:pt x="163" y="41"/>
                </a:lnTo>
                <a:lnTo>
                  <a:pt x="164" y="38"/>
                </a:lnTo>
                <a:lnTo>
                  <a:pt x="164" y="29"/>
                </a:lnTo>
                <a:lnTo>
                  <a:pt x="165" y="28"/>
                </a:lnTo>
                <a:lnTo>
                  <a:pt x="167" y="30"/>
                </a:lnTo>
                <a:lnTo>
                  <a:pt x="170" y="35"/>
                </a:lnTo>
                <a:lnTo>
                  <a:pt x="171" y="40"/>
                </a:lnTo>
                <a:lnTo>
                  <a:pt x="172" y="40"/>
                </a:lnTo>
                <a:lnTo>
                  <a:pt x="173" y="37"/>
                </a:lnTo>
                <a:lnTo>
                  <a:pt x="175" y="36"/>
                </a:lnTo>
                <a:lnTo>
                  <a:pt x="179" y="36"/>
                </a:lnTo>
                <a:lnTo>
                  <a:pt x="181" y="37"/>
                </a:lnTo>
                <a:lnTo>
                  <a:pt x="181" y="40"/>
                </a:lnTo>
                <a:lnTo>
                  <a:pt x="182" y="45"/>
                </a:lnTo>
                <a:lnTo>
                  <a:pt x="182" y="52"/>
                </a:lnTo>
                <a:lnTo>
                  <a:pt x="180" y="52"/>
                </a:lnTo>
                <a:lnTo>
                  <a:pt x="180" y="49"/>
                </a:lnTo>
                <a:lnTo>
                  <a:pt x="176" y="47"/>
                </a:lnTo>
                <a:lnTo>
                  <a:pt x="174" y="48"/>
                </a:lnTo>
                <a:lnTo>
                  <a:pt x="171" y="48"/>
                </a:lnTo>
                <a:lnTo>
                  <a:pt x="168" y="49"/>
                </a:lnTo>
                <a:lnTo>
                  <a:pt x="165" y="49"/>
                </a:lnTo>
                <a:lnTo>
                  <a:pt x="164" y="51"/>
                </a:lnTo>
                <a:lnTo>
                  <a:pt x="158" y="49"/>
                </a:lnTo>
                <a:lnTo>
                  <a:pt x="152" y="49"/>
                </a:lnTo>
                <a:lnTo>
                  <a:pt x="150" y="50"/>
                </a:lnTo>
                <a:lnTo>
                  <a:pt x="153" y="55"/>
                </a:lnTo>
                <a:lnTo>
                  <a:pt x="147" y="52"/>
                </a:lnTo>
                <a:lnTo>
                  <a:pt x="135" y="48"/>
                </a:lnTo>
                <a:lnTo>
                  <a:pt x="133" y="46"/>
                </a:lnTo>
                <a:lnTo>
                  <a:pt x="133" y="38"/>
                </a:lnTo>
                <a:lnTo>
                  <a:pt x="135" y="35"/>
                </a:lnTo>
                <a:lnTo>
                  <a:pt x="136" y="32"/>
                </a:lnTo>
                <a:lnTo>
                  <a:pt x="138" y="30"/>
                </a:lnTo>
                <a:lnTo>
                  <a:pt x="135" y="28"/>
                </a:lnTo>
                <a:lnTo>
                  <a:pt x="132" y="29"/>
                </a:lnTo>
                <a:lnTo>
                  <a:pt x="130" y="29"/>
                </a:lnTo>
                <a:lnTo>
                  <a:pt x="129" y="31"/>
                </a:lnTo>
                <a:lnTo>
                  <a:pt x="127" y="33"/>
                </a:lnTo>
                <a:lnTo>
                  <a:pt x="117" y="38"/>
                </a:lnTo>
                <a:lnTo>
                  <a:pt x="115" y="41"/>
                </a:lnTo>
                <a:lnTo>
                  <a:pt x="115" y="44"/>
                </a:lnTo>
                <a:lnTo>
                  <a:pt x="111" y="44"/>
                </a:lnTo>
                <a:lnTo>
                  <a:pt x="107" y="45"/>
                </a:lnTo>
                <a:lnTo>
                  <a:pt x="103" y="45"/>
                </a:lnTo>
                <a:lnTo>
                  <a:pt x="92" y="48"/>
                </a:lnTo>
                <a:lnTo>
                  <a:pt x="81" y="46"/>
                </a:lnTo>
                <a:lnTo>
                  <a:pt x="77" y="47"/>
                </a:lnTo>
                <a:lnTo>
                  <a:pt x="71" y="47"/>
                </a:lnTo>
                <a:lnTo>
                  <a:pt x="65" y="44"/>
                </a:lnTo>
                <a:lnTo>
                  <a:pt x="62" y="40"/>
                </a:lnTo>
                <a:lnTo>
                  <a:pt x="58" y="35"/>
                </a:lnTo>
                <a:lnTo>
                  <a:pt x="55" y="35"/>
                </a:lnTo>
                <a:lnTo>
                  <a:pt x="52" y="37"/>
                </a:lnTo>
                <a:lnTo>
                  <a:pt x="47" y="37"/>
                </a:lnTo>
                <a:lnTo>
                  <a:pt x="43" y="35"/>
                </a:lnTo>
                <a:lnTo>
                  <a:pt x="35" y="30"/>
                </a:lnTo>
                <a:lnTo>
                  <a:pt x="32" y="29"/>
                </a:lnTo>
                <a:lnTo>
                  <a:pt x="23" y="31"/>
                </a:lnTo>
                <a:lnTo>
                  <a:pt x="17" y="29"/>
                </a:lnTo>
                <a:lnTo>
                  <a:pt x="13" y="26"/>
                </a:lnTo>
                <a:lnTo>
                  <a:pt x="9" y="28"/>
                </a:lnTo>
                <a:lnTo>
                  <a:pt x="5" y="28"/>
                </a:lnTo>
                <a:lnTo>
                  <a:pt x="1" y="29"/>
                </a:lnTo>
                <a:lnTo>
                  <a:pt x="0" y="32"/>
                </a:lnTo>
                <a:lnTo>
                  <a:pt x="5" y="42"/>
                </a:lnTo>
                <a:lnTo>
                  <a:pt x="9" y="45"/>
                </a:lnTo>
                <a:lnTo>
                  <a:pt x="13" y="57"/>
                </a:lnTo>
                <a:lnTo>
                  <a:pt x="17" y="58"/>
                </a:lnTo>
                <a:lnTo>
                  <a:pt x="18" y="62"/>
                </a:lnTo>
                <a:lnTo>
                  <a:pt x="20" y="62"/>
                </a:lnTo>
                <a:lnTo>
                  <a:pt x="20" y="59"/>
                </a:lnTo>
                <a:lnTo>
                  <a:pt x="23" y="58"/>
                </a:lnTo>
                <a:lnTo>
                  <a:pt x="27" y="59"/>
                </a:lnTo>
                <a:lnTo>
                  <a:pt x="29" y="64"/>
                </a:lnTo>
                <a:lnTo>
                  <a:pt x="33" y="65"/>
                </a:lnTo>
                <a:lnTo>
                  <a:pt x="35" y="64"/>
                </a:lnTo>
                <a:lnTo>
                  <a:pt x="39" y="61"/>
                </a:lnTo>
                <a:lnTo>
                  <a:pt x="40" y="62"/>
                </a:lnTo>
                <a:lnTo>
                  <a:pt x="43" y="65"/>
                </a:lnTo>
                <a:lnTo>
                  <a:pt x="44" y="70"/>
                </a:lnTo>
                <a:lnTo>
                  <a:pt x="39" y="78"/>
                </a:lnTo>
                <a:lnTo>
                  <a:pt x="42" y="81"/>
                </a:lnTo>
                <a:lnTo>
                  <a:pt x="46" y="84"/>
                </a:lnTo>
                <a:lnTo>
                  <a:pt x="49" y="87"/>
                </a:lnTo>
                <a:lnTo>
                  <a:pt x="51" y="92"/>
                </a:lnTo>
                <a:lnTo>
                  <a:pt x="52" y="96"/>
                </a:lnTo>
                <a:lnTo>
                  <a:pt x="55" y="98"/>
                </a:lnTo>
                <a:lnTo>
                  <a:pt x="57" y="101"/>
                </a:lnTo>
                <a:lnTo>
                  <a:pt x="61" y="101"/>
                </a:lnTo>
                <a:lnTo>
                  <a:pt x="64" y="98"/>
                </a:lnTo>
                <a:lnTo>
                  <a:pt x="73" y="102"/>
                </a:lnTo>
                <a:lnTo>
                  <a:pt x="84" y="111"/>
                </a:lnTo>
                <a:lnTo>
                  <a:pt x="88" y="114"/>
                </a:lnTo>
                <a:lnTo>
                  <a:pt x="91" y="116"/>
                </a:lnTo>
                <a:lnTo>
                  <a:pt x="92" y="121"/>
                </a:lnTo>
                <a:lnTo>
                  <a:pt x="94" y="124"/>
                </a:lnTo>
                <a:lnTo>
                  <a:pt x="96" y="137"/>
                </a:lnTo>
                <a:lnTo>
                  <a:pt x="94" y="144"/>
                </a:lnTo>
                <a:lnTo>
                  <a:pt x="91" y="149"/>
                </a:lnTo>
                <a:lnTo>
                  <a:pt x="91" y="156"/>
                </a:lnTo>
                <a:lnTo>
                  <a:pt x="92" y="158"/>
                </a:lnTo>
                <a:lnTo>
                  <a:pt x="95" y="159"/>
                </a:lnTo>
                <a:lnTo>
                  <a:pt x="97" y="162"/>
                </a:lnTo>
                <a:lnTo>
                  <a:pt x="97" y="167"/>
                </a:lnTo>
                <a:lnTo>
                  <a:pt x="99" y="169"/>
                </a:lnTo>
                <a:lnTo>
                  <a:pt x="103" y="169"/>
                </a:lnTo>
                <a:lnTo>
                  <a:pt x="107" y="170"/>
                </a:lnTo>
                <a:lnTo>
                  <a:pt x="110" y="172"/>
                </a:lnTo>
                <a:lnTo>
                  <a:pt x="111" y="177"/>
                </a:lnTo>
                <a:lnTo>
                  <a:pt x="114" y="180"/>
                </a:lnTo>
                <a:lnTo>
                  <a:pt x="117" y="181"/>
                </a:lnTo>
                <a:lnTo>
                  <a:pt x="120" y="179"/>
                </a:lnTo>
                <a:lnTo>
                  <a:pt x="130" y="176"/>
                </a:lnTo>
                <a:lnTo>
                  <a:pt x="147" y="179"/>
                </a:lnTo>
                <a:lnTo>
                  <a:pt x="150" y="181"/>
                </a:lnTo>
                <a:lnTo>
                  <a:pt x="157" y="192"/>
                </a:lnTo>
                <a:lnTo>
                  <a:pt x="160" y="197"/>
                </a:lnTo>
                <a:lnTo>
                  <a:pt x="164" y="204"/>
                </a:lnTo>
                <a:lnTo>
                  <a:pt x="164" y="208"/>
                </a:lnTo>
                <a:lnTo>
                  <a:pt x="167" y="215"/>
                </a:lnTo>
                <a:lnTo>
                  <a:pt x="171" y="216"/>
                </a:lnTo>
                <a:lnTo>
                  <a:pt x="171" y="218"/>
                </a:lnTo>
                <a:lnTo>
                  <a:pt x="171" y="221"/>
                </a:lnTo>
                <a:lnTo>
                  <a:pt x="173" y="221"/>
                </a:lnTo>
                <a:lnTo>
                  <a:pt x="191" y="216"/>
                </a:lnTo>
                <a:lnTo>
                  <a:pt x="199" y="221"/>
                </a:lnTo>
                <a:lnTo>
                  <a:pt x="206" y="227"/>
                </a:lnTo>
                <a:lnTo>
                  <a:pt x="211" y="229"/>
                </a:lnTo>
                <a:lnTo>
                  <a:pt x="212" y="234"/>
                </a:lnTo>
                <a:lnTo>
                  <a:pt x="213" y="235"/>
                </a:lnTo>
                <a:lnTo>
                  <a:pt x="215" y="244"/>
                </a:lnTo>
                <a:lnTo>
                  <a:pt x="217" y="250"/>
                </a:lnTo>
                <a:lnTo>
                  <a:pt x="225" y="255"/>
                </a:lnTo>
                <a:lnTo>
                  <a:pt x="234" y="259"/>
                </a:lnTo>
                <a:lnTo>
                  <a:pt x="237" y="262"/>
                </a:lnTo>
                <a:lnTo>
                  <a:pt x="236" y="265"/>
                </a:lnTo>
                <a:lnTo>
                  <a:pt x="233" y="264"/>
                </a:lnTo>
                <a:lnTo>
                  <a:pt x="229" y="261"/>
                </a:lnTo>
                <a:lnTo>
                  <a:pt x="225" y="259"/>
                </a:lnTo>
                <a:lnTo>
                  <a:pt x="225" y="262"/>
                </a:lnTo>
                <a:lnTo>
                  <a:pt x="226" y="264"/>
                </a:lnTo>
                <a:lnTo>
                  <a:pt x="235" y="268"/>
                </a:lnTo>
                <a:lnTo>
                  <a:pt x="237" y="272"/>
                </a:lnTo>
                <a:lnTo>
                  <a:pt x="247" y="272"/>
                </a:lnTo>
                <a:lnTo>
                  <a:pt x="262" y="259"/>
                </a:lnTo>
                <a:lnTo>
                  <a:pt x="264" y="255"/>
                </a:lnTo>
                <a:lnTo>
                  <a:pt x="265" y="251"/>
                </a:lnTo>
                <a:lnTo>
                  <a:pt x="263" y="251"/>
                </a:lnTo>
                <a:lnTo>
                  <a:pt x="262" y="253"/>
                </a:lnTo>
                <a:lnTo>
                  <a:pt x="258" y="253"/>
                </a:lnTo>
                <a:lnTo>
                  <a:pt x="257" y="253"/>
                </a:lnTo>
                <a:lnTo>
                  <a:pt x="259" y="246"/>
                </a:lnTo>
                <a:lnTo>
                  <a:pt x="262" y="244"/>
                </a:lnTo>
                <a:lnTo>
                  <a:pt x="267" y="243"/>
                </a:lnTo>
                <a:lnTo>
                  <a:pt x="285" y="244"/>
                </a:lnTo>
                <a:lnTo>
                  <a:pt x="287" y="249"/>
                </a:lnTo>
                <a:lnTo>
                  <a:pt x="277" y="251"/>
                </a:lnTo>
                <a:lnTo>
                  <a:pt x="272" y="250"/>
                </a:lnTo>
                <a:lnTo>
                  <a:pt x="268" y="251"/>
                </a:lnTo>
                <a:lnTo>
                  <a:pt x="269" y="253"/>
                </a:lnTo>
                <a:lnTo>
                  <a:pt x="271" y="256"/>
                </a:lnTo>
                <a:lnTo>
                  <a:pt x="280" y="258"/>
                </a:lnTo>
                <a:lnTo>
                  <a:pt x="294" y="264"/>
                </a:lnTo>
                <a:lnTo>
                  <a:pt x="296" y="267"/>
                </a:lnTo>
                <a:lnTo>
                  <a:pt x="301" y="266"/>
                </a:lnTo>
                <a:lnTo>
                  <a:pt x="303" y="262"/>
                </a:lnTo>
                <a:lnTo>
                  <a:pt x="304" y="259"/>
                </a:lnTo>
                <a:lnTo>
                  <a:pt x="306" y="256"/>
                </a:lnTo>
                <a:lnTo>
                  <a:pt x="310" y="254"/>
                </a:lnTo>
                <a:lnTo>
                  <a:pt x="313" y="254"/>
                </a:lnTo>
                <a:lnTo>
                  <a:pt x="315" y="249"/>
                </a:lnTo>
                <a:lnTo>
                  <a:pt x="314" y="244"/>
                </a:lnTo>
                <a:lnTo>
                  <a:pt x="315" y="239"/>
                </a:lnTo>
                <a:lnTo>
                  <a:pt x="319" y="230"/>
                </a:lnTo>
                <a:lnTo>
                  <a:pt x="324" y="223"/>
                </a:lnTo>
                <a:lnTo>
                  <a:pt x="326" y="221"/>
                </a:lnTo>
                <a:lnTo>
                  <a:pt x="328" y="222"/>
                </a:lnTo>
                <a:lnTo>
                  <a:pt x="328" y="229"/>
                </a:lnTo>
                <a:lnTo>
                  <a:pt x="331" y="242"/>
                </a:lnTo>
                <a:lnTo>
                  <a:pt x="329" y="247"/>
                </a:lnTo>
                <a:lnTo>
                  <a:pt x="326" y="253"/>
                </a:lnTo>
                <a:lnTo>
                  <a:pt x="321" y="254"/>
                </a:lnTo>
                <a:lnTo>
                  <a:pt x="317" y="257"/>
                </a:lnTo>
                <a:lnTo>
                  <a:pt x="315" y="259"/>
                </a:lnTo>
                <a:lnTo>
                  <a:pt x="314" y="263"/>
                </a:lnTo>
                <a:lnTo>
                  <a:pt x="312" y="264"/>
                </a:lnTo>
                <a:lnTo>
                  <a:pt x="313" y="266"/>
                </a:lnTo>
                <a:lnTo>
                  <a:pt x="315" y="266"/>
                </a:lnTo>
                <a:lnTo>
                  <a:pt x="320" y="266"/>
                </a:lnTo>
                <a:lnTo>
                  <a:pt x="321" y="264"/>
                </a:lnTo>
                <a:lnTo>
                  <a:pt x="323" y="262"/>
                </a:lnTo>
                <a:lnTo>
                  <a:pt x="326" y="261"/>
                </a:lnTo>
                <a:lnTo>
                  <a:pt x="328" y="261"/>
                </a:lnTo>
                <a:lnTo>
                  <a:pt x="331" y="258"/>
                </a:lnTo>
                <a:lnTo>
                  <a:pt x="333" y="255"/>
                </a:lnTo>
                <a:lnTo>
                  <a:pt x="334" y="255"/>
                </a:lnTo>
                <a:lnTo>
                  <a:pt x="336" y="260"/>
                </a:lnTo>
                <a:lnTo>
                  <a:pt x="334" y="262"/>
                </a:lnTo>
                <a:lnTo>
                  <a:pt x="334" y="265"/>
                </a:lnTo>
                <a:lnTo>
                  <a:pt x="333" y="266"/>
                </a:lnTo>
                <a:lnTo>
                  <a:pt x="331" y="268"/>
                </a:lnTo>
                <a:lnTo>
                  <a:pt x="329" y="271"/>
                </a:lnTo>
                <a:lnTo>
                  <a:pt x="327" y="270"/>
                </a:lnTo>
                <a:lnTo>
                  <a:pt x="326" y="272"/>
                </a:lnTo>
                <a:lnTo>
                  <a:pt x="327" y="274"/>
                </a:lnTo>
                <a:lnTo>
                  <a:pt x="327" y="283"/>
                </a:lnTo>
                <a:lnTo>
                  <a:pt x="331" y="286"/>
                </a:lnTo>
                <a:lnTo>
                  <a:pt x="335" y="290"/>
                </a:lnTo>
                <a:lnTo>
                  <a:pt x="341" y="304"/>
                </a:lnTo>
                <a:lnTo>
                  <a:pt x="343" y="306"/>
                </a:lnTo>
                <a:lnTo>
                  <a:pt x="343" y="310"/>
                </a:lnTo>
                <a:lnTo>
                  <a:pt x="341" y="310"/>
                </a:lnTo>
                <a:lnTo>
                  <a:pt x="343" y="314"/>
                </a:lnTo>
                <a:lnTo>
                  <a:pt x="345" y="317"/>
                </a:lnTo>
                <a:lnTo>
                  <a:pt x="345" y="320"/>
                </a:lnTo>
                <a:lnTo>
                  <a:pt x="336" y="317"/>
                </a:lnTo>
                <a:lnTo>
                  <a:pt x="335" y="320"/>
                </a:lnTo>
                <a:lnTo>
                  <a:pt x="337" y="323"/>
                </a:lnTo>
                <a:lnTo>
                  <a:pt x="341" y="325"/>
                </a:lnTo>
                <a:lnTo>
                  <a:pt x="345" y="331"/>
                </a:lnTo>
                <a:lnTo>
                  <a:pt x="353" y="336"/>
                </a:lnTo>
                <a:lnTo>
                  <a:pt x="357" y="334"/>
                </a:lnTo>
                <a:lnTo>
                  <a:pt x="376" y="342"/>
                </a:lnTo>
                <a:lnTo>
                  <a:pt x="379" y="342"/>
                </a:lnTo>
                <a:lnTo>
                  <a:pt x="380" y="347"/>
                </a:lnTo>
                <a:lnTo>
                  <a:pt x="383" y="350"/>
                </a:lnTo>
                <a:lnTo>
                  <a:pt x="378" y="350"/>
                </a:lnTo>
                <a:lnTo>
                  <a:pt x="371" y="348"/>
                </a:lnTo>
                <a:lnTo>
                  <a:pt x="367" y="345"/>
                </a:lnTo>
                <a:lnTo>
                  <a:pt x="363" y="346"/>
                </a:lnTo>
                <a:lnTo>
                  <a:pt x="363" y="348"/>
                </a:lnTo>
                <a:lnTo>
                  <a:pt x="365" y="350"/>
                </a:lnTo>
                <a:lnTo>
                  <a:pt x="378" y="358"/>
                </a:lnTo>
                <a:lnTo>
                  <a:pt x="381" y="359"/>
                </a:lnTo>
                <a:lnTo>
                  <a:pt x="384" y="358"/>
                </a:lnTo>
                <a:lnTo>
                  <a:pt x="387" y="362"/>
                </a:lnTo>
                <a:lnTo>
                  <a:pt x="390" y="362"/>
                </a:lnTo>
                <a:lnTo>
                  <a:pt x="390" y="366"/>
                </a:lnTo>
                <a:lnTo>
                  <a:pt x="391" y="367"/>
                </a:lnTo>
                <a:lnTo>
                  <a:pt x="397" y="374"/>
                </a:lnTo>
                <a:lnTo>
                  <a:pt x="398" y="374"/>
                </a:lnTo>
                <a:lnTo>
                  <a:pt x="400" y="371"/>
                </a:lnTo>
                <a:lnTo>
                  <a:pt x="401" y="370"/>
                </a:lnTo>
                <a:lnTo>
                  <a:pt x="404" y="370"/>
                </a:lnTo>
                <a:lnTo>
                  <a:pt x="407" y="370"/>
                </a:lnTo>
                <a:lnTo>
                  <a:pt x="409" y="372"/>
                </a:lnTo>
                <a:lnTo>
                  <a:pt x="407" y="375"/>
                </a:lnTo>
                <a:lnTo>
                  <a:pt x="407" y="378"/>
                </a:lnTo>
                <a:lnTo>
                  <a:pt x="410" y="380"/>
                </a:lnTo>
                <a:lnTo>
                  <a:pt x="414" y="382"/>
                </a:lnTo>
                <a:lnTo>
                  <a:pt x="427" y="388"/>
                </a:lnTo>
                <a:lnTo>
                  <a:pt x="433" y="383"/>
                </a:lnTo>
                <a:lnTo>
                  <a:pt x="436" y="383"/>
                </a:lnTo>
                <a:lnTo>
                  <a:pt x="440" y="386"/>
                </a:lnTo>
                <a:lnTo>
                  <a:pt x="447" y="397"/>
                </a:lnTo>
                <a:lnTo>
                  <a:pt x="457" y="420"/>
                </a:lnTo>
                <a:lnTo>
                  <a:pt x="459" y="423"/>
                </a:lnTo>
                <a:lnTo>
                  <a:pt x="463" y="423"/>
                </a:lnTo>
                <a:lnTo>
                  <a:pt x="467" y="412"/>
                </a:lnTo>
                <a:lnTo>
                  <a:pt x="469" y="417"/>
                </a:lnTo>
                <a:lnTo>
                  <a:pt x="470" y="420"/>
                </a:lnTo>
                <a:lnTo>
                  <a:pt x="468" y="423"/>
                </a:lnTo>
                <a:lnTo>
                  <a:pt x="467" y="428"/>
                </a:lnTo>
                <a:lnTo>
                  <a:pt x="476" y="443"/>
                </a:lnTo>
                <a:lnTo>
                  <a:pt x="480" y="449"/>
                </a:lnTo>
                <a:lnTo>
                  <a:pt x="480" y="452"/>
                </a:lnTo>
                <a:lnTo>
                  <a:pt x="480" y="453"/>
                </a:lnTo>
                <a:lnTo>
                  <a:pt x="478" y="455"/>
                </a:lnTo>
                <a:lnTo>
                  <a:pt x="477" y="463"/>
                </a:lnTo>
                <a:lnTo>
                  <a:pt x="479" y="469"/>
                </a:lnTo>
                <a:lnTo>
                  <a:pt x="481" y="484"/>
                </a:lnTo>
                <a:lnTo>
                  <a:pt x="483" y="485"/>
                </a:lnTo>
                <a:lnTo>
                  <a:pt x="485" y="495"/>
                </a:lnTo>
                <a:lnTo>
                  <a:pt x="483" y="500"/>
                </a:lnTo>
                <a:lnTo>
                  <a:pt x="483" y="502"/>
                </a:lnTo>
                <a:lnTo>
                  <a:pt x="481" y="509"/>
                </a:lnTo>
                <a:lnTo>
                  <a:pt x="481" y="520"/>
                </a:lnTo>
                <a:lnTo>
                  <a:pt x="483" y="525"/>
                </a:lnTo>
                <a:lnTo>
                  <a:pt x="486" y="524"/>
                </a:lnTo>
                <a:lnTo>
                  <a:pt x="486" y="520"/>
                </a:lnTo>
                <a:lnTo>
                  <a:pt x="487" y="517"/>
                </a:lnTo>
                <a:lnTo>
                  <a:pt x="487" y="513"/>
                </a:lnTo>
                <a:lnTo>
                  <a:pt x="489" y="509"/>
                </a:lnTo>
                <a:lnTo>
                  <a:pt x="489" y="485"/>
                </a:lnTo>
                <a:lnTo>
                  <a:pt x="491" y="482"/>
                </a:lnTo>
                <a:lnTo>
                  <a:pt x="491" y="479"/>
                </a:lnTo>
                <a:lnTo>
                  <a:pt x="492" y="474"/>
                </a:lnTo>
                <a:lnTo>
                  <a:pt x="495" y="474"/>
                </a:lnTo>
                <a:lnTo>
                  <a:pt x="495" y="476"/>
                </a:lnTo>
                <a:lnTo>
                  <a:pt x="495" y="479"/>
                </a:lnTo>
                <a:lnTo>
                  <a:pt x="495" y="482"/>
                </a:lnTo>
                <a:lnTo>
                  <a:pt x="494" y="487"/>
                </a:lnTo>
                <a:lnTo>
                  <a:pt x="495" y="492"/>
                </a:lnTo>
                <a:lnTo>
                  <a:pt x="495" y="495"/>
                </a:lnTo>
                <a:lnTo>
                  <a:pt x="493" y="504"/>
                </a:lnTo>
                <a:lnTo>
                  <a:pt x="494" y="506"/>
                </a:lnTo>
                <a:lnTo>
                  <a:pt x="495" y="508"/>
                </a:lnTo>
                <a:lnTo>
                  <a:pt x="495" y="514"/>
                </a:lnTo>
                <a:lnTo>
                  <a:pt x="492" y="516"/>
                </a:lnTo>
                <a:lnTo>
                  <a:pt x="492" y="520"/>
                </a:lnTo>
                <a:lnTo>
                  <a:pt x="487" y="538"/>
                </a:lnTo>
                <a:lnTo>
                  <a:pt x="487" y="541"/>
                </a:lnTo>
                <a:lnTo>
                  <a:pt x="494" y="541"/>
                </a:lnTo>
                <a:lnTo>
                  <a:pt x="496" y="543"/>
                </a:lnTo>
                <a:lnTo>
                  <a:pt x="490" y="545"/>
                </a:lnTo>
                <a:lnTo>
                  <a:pt x="487" y="545"/>
                </a:lnTo>
                <a:lnTo>
                  <a:pt x="486" y="547"/>
                </a:lnTo>
                <a:lnTo>
                  <a:pt x="485" y="548"/>
                </a:lnTo>
                <a:lnTo>
                  <a:pt x="483" y="550"/>
                </a:lnTo>
                <a:lnTo>
                  <a:pt x="481" y="551"/>
                </a:lnTo>
                <a:lnTo>
                  <a:pt x="481" y="554"/>
                </a:lnTo>
                <a:lnTo>
                  <a:pt x="485" y="554"/>
                </a:lnTo>
                <a:lnTo>
                  <a:pt x="485" y="558"/>
                </a:lnTo>
                <a:lnTo>
                  <a:pt x="482" y="563"/>
                </a:lnTo>
                <a:lnTo>
                  <a:pt x="481" y="566"/>
                </a:lnTo>
                <a:lnTo>
                  <a:pt x="479" y="568"/>
                </a:lnTo>
                <a:lnTo>
                  <a:pt x="480" y="571"/>
                </a:lnTo>
                <a:lnTo>
                  <a:pt x="478" y="572"/>
                </a:lnTo>
                <a:lnTo>
                  <a:pt x="478" y="574"/>
                </a:lnTo>
                <a:lnTo>
                  <a:pt x="480" y="575"/>
                </a:lnTo>
                <a:lnTo>
                  <a:pt x="481" y="577"/>
                </a:lnTo>
                <a:lnTo>
                  <a:pt x="480" y="583"/>
                </a:lnTo>
                <a:lnTo>
                  <a:pt x="478" y="585"/>
                </a:lnTo>
                <a:lnTo>
                  <a:pt x="478" y="590"/>
                </a:lnTo>
                <a:lnTo>
                  <a:pt x="474" y="596"/>
                </a:lnTo>
                <a:lnTo>
                  <a:pt x="468" y="600"/>
                </a:lnTo>
                <a:lnTo>
                  <a:pt x="468" y="605"/>
                </a:lnTo>
                <a:lnTo>
                  <a:pt x="470" y="607"/>
                </a:lnTo>
                <a:lnTo>
                  <a:pt x="465" y="614"/>
                </a:lnTo>
                <a:lnTo>
                  <a:pt x="463" y="623"/>
                </a:lnTo>
                <a:lnTo>
                  <a:pt x="464" y="625"/>
                </a:lnTo>
                <a:lnTo>
                  <a:pt x="463" y="627"/>
                </a:lnTo>
                <a:lnTo>
                  <a:pt x="463" y="630"/>
                </a:lnTo>
                <a:lnTo>
                  <a:pt x="463" y="633"/>
                </a:lnTo>
                <a:lnTo>
                  <a:pt x="463" y="635"/>
                </a:lnTo>
                <a:lnTo>
                  <a:pt x="459" y="646"/>
                </a:lnTo>
                <a:lnTo>
                  <a:pt x="457" y="650"/>
                </a:lnTo>
                <a:lnTo>
                  <a:pt x="456" y="653"/>
                </a:lnTo>
                <a:lnTo>
                  <a:pt x="456" y="656"/>
                </a:lnTo>
                <a:lnTo>
                  <a:pt x="457" y="665"/>
                </a:lnTo>
                <a:lnTo>
                  <a:pt x="460" y="664"/>
                </a:lnTo>
                <a:lnTo>
                  <a:pt x="460" y="662"/>
                </a:lnTo>
                <a:lnTo>
                  <a:pt x="463" y="661"/>
                </a:lnTo>
                <a:lnTo>
                  <a:pt x="464" y="659"/>
                </a:lnTo>
                <a:lnTo>
                  <a:pt x="464" y="657"/>
                </a:lnTo>
                <a:lnTo>
                  <a:pt x="463" y="655"/>
                </a:lnTo>
                <a:lnTo>
                  <a:pt x="463" y="652"/>
                </a:lnTo>
                <a:lnTo>
                  <a:pt x="464" y="650"/>
                </a:lnTo>
                <a:lnTo>
                  <a:pt x="467" y="647"/>
                </a:lnTo>
                <a:lnTo>
                  <a:pt x="467" y="643"/>
                </a:lnTo>
                <a:lnTo>
                  <a:pt x="468" y="639"/>
                </a:lnTo>
                <a:lnTo>
                  <a:pt x="470" y="633"/>
                </a:lnTo>
                <a:lnTo>
                  <a:pt x="472" y="631"/>
                </a:lnTo>
                <a:lnTo>
                  <a:pt x="474" y="633"/>
                </a:lnTo>
                <a:lnTo>
                  <a:pt x="474" y="638"/>
                </a:lnTo>
                <a:lnTo>
                  <a:pt x="472" y="641"/>
                </a:lnTo>
                <a:lnTo>
                  <a:pt x="473" y="644"/>
                </a:lnTo>
                <a:lnTo>
                  <a:pt x="475" y="646"/>
                </a:lnTo>
                <a:lnTo>
                  <a:pt x="473" y="648"/>
                </a:lnTo>
                <a:lnTo>
                  <a:pt x="475" y="650"/>
                </a:lnTo>
                <a:lnTo>
                  <a:pt x="472" y="650"/>
                </a:lnTo>
                <a:lnTo>
                  <a:pt x="470" y="651"/>
                </a:lnTo>
                <a:lnTo>
                  <a:pt x="471" y="655"/>
                </a:lnTo>
                <a:lnTo>
                  <a:pt x="471" y="657"/>
                </a:lnTo>
                <a:lnTo>
                  <a:pt x="468" y="660"/>
                </a:lnTo>
                <a:lnTo>
                  <a:pt x="468" y="662"/>
                </a:lnTo>
                <a:lnTo>
                  <a:pt x="467" y="664"/>
                </a:lnTo>
                <a:lnTo>
                  <a:pt x="467" y="666"/>
                </a:lnTo>
                <a:lnTo>
                  <a:pt x="468" y="670"/>
                </a:lnTo>
                <a:lnTo>
                  <a:pt x="470" y="673"/>
                </a:lnTo>
                <a:lnTo>
                  <a:pt x="467" y="680"/>
                </a:lnTo>
                <a:lnTo>
                  <a:pt x="469" y="682"/>
                </a:lnTo>
                <a:lnTo>
                  <a:pt x="471" y="686"/>
                </a:lnTo>
                <a:lnTo>
                  <a:pt x="472" y="686"/>
                </a:lnTo>
                <a:lnTo>
                  <a:pt x="473" y="690"/>
                </a:lnTo>
                <a:lnTo>
                  <a:pt x="473" y="694"/>
                </a:lnTo>
                <a:lnTo>
                  <a:pt x="478" y="692"/>
                </a:lnTo>
                <a:lnTo>
                  <a:pt x="479" y="690"/>
                </a:lnTo>
                <a:lnTo>
                  <a:pt x="479" y="686"/>
                </a:lnTo>
                <a:lnTo>
                  <a:pt x="478" y="682"/>
                </a:lnTo>
                <a:lnTo>
                  <a:pt x="478" y="670"/>
                </a:lnTo>
                <a:lnTo>
                  <a:pt x="477" y="665"/>
                </a:lnTo>
                <a:lnTo>
                  <a:pt x="481" y="665"/>
                </a:lnTo>
                <a:lnTo>
                  <a:pt x="485" y="666"/>
                </a:lnTo>
                <a:lnTo>
                  <a:pt x="485" y="667"/>
                </a:lnTo>
                <a:lnTo>
                  <a:pt x="481" y="668"/>
                </a:lnTo>
                <a:lnTo>
                  <a:pt x="481" y="672"/>
                </a:lnTo>
                <a:lnTo>
                  <a:pt x="483" y="673"/>
                </a:lnTo>
                <a:lnTo>
                  <a:pt x="485" y="676"/>
                </a:lnTo>
                <a:lnTo>
                  <a:pt x="485" y="680"/>
                </a:lnTo>
                <a:lnTo>
                  <a:pt x="485" y="683"/>
                </a:lnTo>
                <a:lnTo>
                  <a:pt x="485" y="686"/>
                </a:lnTo>
                <a:lnTo>
                  <a:pt x="488" y="688"/>
                </a:lnTo>
                <a:lnTo>
                  <a:pt x="491" y="686"/>
                </a:lnTo>
                <a:lnTo>
                  <a:pt x="493" y="684"/>
                </a:lnTo>
                <a:lnTo>
                  <a:pt x="494" y="683"/>
                </a:lnTo>
                <a:lnTo>
                  <a:pt x="495" y="682"/>
                </a:lnTo>
                <a:lnTo>
                  <a:pt x="492" y="677"/>
                </a:lnTo>
                <a:lnTo>
                  <a:pt x="491" y="669"/>
                </a:lnTo>
                <a:lnTo>
                  <a:pt x="491" y="663"/>
                </a:lnTo>
                <a:lnTo>
                  <a:pt x="489" y="659"/>
                </a:lnTo>
                <a:lnTo>
                  <a:pt x="490" y="655"/>
                </a:lnTo>
                <a:lnTo>
                  <a:pt x="492" y="655"/>
                </a:lnTo>
                <a:lnTo>
                  <a:pt x="494" y="658"/>
                </a:lnTo>
                <a:lnTo>
                  <a:pt x="494" y="668"/>
                </a:lnTo>
                <a:lnTo>
                  <a:pt x="508" y="698"/>
                </a:lnTo>
                <a:lnTo>
                  <a:pt x="512" y="700"/>
                </a:lnTo>
                <a:lnTo>
                  <a:pt x="514" y="708"/>
                </a:lnTo>
                <a:lnTo>
                  <a:pt x="514" y="730"/>
                </a:lnTo>
                <a:lnTo>
                  <a:pt x="517" y="731"/>
                </a:lnTo>
                <a:lnTo>
                  <a:pt x="520" y="731"/>
                </a:lnTo>
                <a:lnTo>
                  <a:pt x="524" y="733"/>
                </a:lnTo>
                <a:lnTo>
                  <a:pt x="526" y="731"/>
                </a:lnTo>
                <a:lnTo>
                  <a:pt x="523" y="730"/>
                </a:lnTo>
                <a:lnTo>
                  <a:pt x="521" y="726"/>
                </a:lnTo>
                <a:lnTo>
                  <a:pt x="518" y="723"/>
                </a:lnTo>
                <a:lnTo>
                  <a:pt x="519" y="720"/>
                </a:lnTo>
                <a:lnTo>
                  <a:pt x="518" y="717"/>
                </a:lnTo>
                <a:lnTo>
                  <a:pt x="518" y="715"/>
                </a:lnTo>
                <a:lnTo>
                  <a:pt x="521" y="714"/>
                </a:lnTo>
                <a:lnTo>
                  <a:pt x="522" y="716"/>
                </a:lnTo>
                <a:lnTo>
                  <a:pt x="523" y="718"/>
                </a:lnTo>
                <a:lnTo>
                  <a:pt x="521" y="719"/>
                </a:lnTo>
                <a:lnTo>
                  <a:pt x="521" y="722"/>
                </a:lnTo>
                <a:lnTo>
                  <a:pt x="523" y="723"/>
                </a:lnTo>
                <a:lnTo>
                  <a:pt x="529" y="723"/>
                </a:lnTo>
                <a:lnTo>
                  <a:pt x="530" y="722"/>
                </a:lnTo>
                <a:lnTo>
                  <a:pt x="533" y="722"/>
                </a:lnTo>
                <a:lnTo>
                  <a:pt x="535" y="725"/>
                </a:lnTo>
                <a:lnTo>
                  <a:pt x="538" y="725"/>
                </a:lnTo>
                <a:lnTo>
                  <a:pt x="540" y="722"/>
                </a:lnTo>
                <a:lnTo>
                  <a:pt x="538" y="721"/>
                </a:lnTo>
                <a:lnTo>
                  <a:pt x="538" y="719"/>
                </a:lnTo>
                <a:lnTo>
                  <a:pt x="539" y="716"/>
                </a:lnTo>
                <a:lnTo>
                  <a:pt x="537" y="714"/>
                </a:lnTo>
                <a:lnTo>
                  <a:pt x="540" y="713"/>
                </a:lnTo>
                <a:lnTo>
                  <a:pt x="541" y="714"/>
                </a:lnTo>
                <a:lnTo>
                  <a:pt x="545" y="717"/>
                </a:lnTo>
                <a:lnTo>
                  <a:pt x="545" y="722"/>
                </a:lnTo>
                <a:lnTo>
                  <a:pt x="551" y="743"/>
                </a:lnTo>
                <a:lnTo>
                  <a:pt x="555" y="744"/>
                </a:lnTo>
              </a:path>
            </a:pathLst>
          </a:custGeom>
          <a:solidFill>
            <a:srgbClr val="EFF4E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6" name="Freeform 172"/>
          <p:cNvSpPr>
            <a:spLocks/>
          </p:cNvSpPr>
          <p:nvPr/>
        </p:nvSpPr>
        <p:spPr bwMode="auto">
          <a:xfrm>
            <a:off x="5581650" y="4151238"/>
            <a:ext cx="79375" cy="101600"/>
          </a:xfrm>
          <a:custGeom>
            <a:avLst/>
            <a:gdLst/>
            <a:ahLst/>
            <a:cxnLst>
              <a:cxn ang="0">
                <a:pos x="10" y="87"/>
              </a:cxn>
              <a:cxn ang="0">
                <a:pos x="7" y="76"/>
              </a:cxn>
              <a:cxn ang="0">
                <a:pos x="7" y="71"/>
              </a:cxn>
              <a:cxn ang="0">
                <a:pos x="4" y="69"/>
              </a:cxn>
              <a:cxn ang="0">
                <a:pos x="2" y="64"/>
              </a:cxn>
              <a:cxn ang="0">
                <a:pos x="2" y="61"/>
              </a:cxn>
              <a:cxn ang="0">
                <a:pos x="0" y="54"/>
              </a:cxn>
              <a:cxn ang="0">
                <a:pos x="0" y="47"/>
              </a:cxn>
              <a:cxn ang="0">
                <a:pos x="4" y="45"/>
              </a:cxn>
              <a:cxn ang="0">
                <a:pos x="8" y="42"/>
              </a:cxn>
              <a:cxn ang="0">
                <a:pos x="12" y="40"/>
              </a:cxn>
              <a:cxn ang="0">
                <a:pos x="18" y="35"/>
              </a:cxn>
              <a:cxn ang="0">
                <a:pos x="20" y="31"/>
              </a:cxn>
              <a:cxn ang="0">
                <a:pos x="24" y="27"/>
              </a:cxn>
              <a:cxn ang="0">
                <a:pos x="22" y="21"/>
              </a:cxn>
              <a:cxn ang="0">
                <a:pos x="27" y="20"/>
              </a:cxn>
              <a:cxn ang="0">
                <a:pos x="32" y="20"/>
              </a:cxn>
              <a:cxn ang="0">
                <a:pos x="30" y="15"/>
              </a:cxn>
              <a:cxn ang="0">
                <a:pos x="32" y="9"/>
              </a:cxn>
              <a:cxn ang="0">
                <a:pos x="35" y="5"/>
              </a:cxn>
              <a:cxn ang="0">
                <a:pos x="40" y="0"/>
              </a:cxn>
              <a:cxn ang="0">
                <a:pos x="40" y="4"/>
              </a:cxn>
              <a:cxn ang="0">
                <a:pos x="40" y="9"/>
              </a:cxn>
              <a:cxn ang="0">
                <a:pos x="41" y="12"/>
              </a:cxn>
              <a:cxn ang="0">
                <a:pos x="47" y="16"/>
              </a:cxn>
              <a:cxn ang="0">
                <a:pos x="51" y="20"/>
              </a:cxn>
              <a:cxn ang="0">
                <a:pos x="54" y="27"/>
              </a:cxn>
              <a:cxn ang="0">
                <a:pos x="55" y="34"/>
              </a:cxn>
              <a:cxn ang="0">
                <a:pos x="58" y="36"/>
              </a:cxn>
              <a:cxn ang="0">
                <a:pos x="67" y="45"/>
              </a:cxn>
              <a:cxn ang="0">
                <a:pos x="69" y="48"/>
              </a:cxn>
              <a:cxn ang="0">
                <a:pos x="69" y="55"/>
              </a:cxn>
              <a:cxn ang="0">
                <a:pos x="69" y="59"/>
              </a:cxn>
              <a:cxn ang="0">
                <a:pos x="73" y="68"/>
              </a:cxn>
              <a:cxn ang="0">
                <a:pos x="69" y="72"/>
              </a:cxn>
              <a:cxn ang="0">
                <a:pos x="72" y="77"/>
              </a:cxn>
              <a:cxn ang="0">
                <a:pos x="73" y="82"/>
              </a:cxn>
              <a:cxn ang="0">
                <a:pos x="72" y="86"/>
              </a:cxn>
              <a:cxn ang="0">
                <a:pos x="72" y="91"/>
              </a:cxn>
              <a:cxn ang="0">
                <a:pos x="66" y="93"/>
              </a:cxn>
              <a:cxn ang="0">
                <a:pos x="60" y="93"/>
              </a:cxn>
              <a:cxn ang="0">
                <a:pos x="50" y="94"/>
              </a:cxn>
              <a:cxn ang="0">
                <a:pos x="40" y="91"/>
              </a:cxn>
              <a:cxn ang="0">
                <a:pos x="27" y="92"/>
              </a:cxn>
              <a:cxn ang="0">
                <a:pos x="20" y="91"/>
              </a:cxn>
              <a:cxn ang="0">
                <a:pos x="13" y="88"/>
              </a:cxn>
            </a:cxnLst>
            <a:rect l="0" t="0" r="r" b="b"/>
            <a:pathLst>
              <a:path w="75" h="97">
                <a:moveTo>
                  <a:pt x="13" y="88"/>
                </a:moveTo>
                <a:lnTo>
                  <a:pt x="10" y="87"/>
                </a:lnTo>
                <a:lnTo>
                  <a:pt x="10" y="84"/>
                </a:lnTo>
                <a:lnTo>
                  <a:pt x="7" y="76"/>
                </a:lnTo>
                <a:lnTo>
                  <a:pt x="9" y="73"/>
                </a:lnTo>
                <a:lnTo>
                  <a:pt x="7" y="71"/>
                </a:lnTo>
                <a:lnTo>
                  <a:pt x="6" y="70"/>
                </a:lnTo>
                <a:lnTo>
                  <a:pt x="4" y="69"/>
                </a:lnTo>
                <a:lnTo>
                  <a:pt x="2" y="68"/>
                </a:lnTo>
                <a:lnTo>
                  <a:pt x="2" y="64"/>
                </a:lnTo>
                <a:lnTo>
                  <a:pt x="0" y="62"/>
                </a:lnTo>
                <a:lnTo>
                  <a:pt x="2" y="61"/>
                </a:lnTo>
                <a:lnTo>
                  <a:pt x="2" y="56"/>
                </a:lnTo>
                <a:lnTo>
                  <a:pt x="0" y="54"/>
                </a:lnTo>
                <a:lnTo>
                  <a:pt x="0" y="49"/>
                </a:lnTo>
                <a:lnTo>
                  <a:pt x="0" y="47"/>
                </a:lnTo>
                <a:lnTo>
                  <a:pt x="2" y="46"/>
                </a:lnTo>
                <a:lnTo>
                  <a:pt x="4" y="45"/>
                </a:lnTo>
                <a:lnTo>
                  <a:pt x="5" y="42"/>
                </a:lnTo>
                <a:lnTo>
                  <a:pt x="8" y="42"/>
                </a:lnTo>
                <a:lnTo>
                  <a:pt x="10" y="42"/>
                </a:lnTo>
                <a:lnTo>
                  <a:pt x="12" y="40"/>
                </a:lnTo>
                <a:lnTo>
                  <a:pt x="14" y="38"/>
                </a:lnTo>
                <a:lnTo>
                  <a:pt x="18" y="35"/>
                </a:lnTo>
                <a:lnTo>
                  <a:pt x="20" y="34"/>
                </a:lnTo>
                <a:lnTo>
                  <a:pt x="20" y="31"/>
                </a:lnTo>
                <a:lnTo>
                  <a:pt x="21" y="29"/>
                </a:lnTo>
                <a:lnTo>
                  <a:pt x="24" y="27"/>
                </a:lnTo>
                <a:lnTo>
                  <a:pt x="23" y="24"/>
                </a:lnTo>
                <a:lnTo>
                  <a:pt x="22" y="21"/>
                </a:lnTo>
                <a:lnTo>
                  <a:pt x="24" y="19"/>
                </a:lnTo>
                <a:lnTo>
                  <a:pt x="27" y="20"/>
                </a:lnTo>
                <a:lnTo>
                  <a:pt x="28" y="20"/>
                </a:lnTo>
                <a:lnTo>
                  <a:pt x="32" y="20"/>
                </a:lnTo>
                <a:lnTo>
                  <a:pt x="32" y="17"/>
                </a:lnTo>
                <a:lnTo>
                  <a:pt x="30" y="15"/>
                </a:lnTo>
                <a:lnTo>
                  <a:pt x="32" y="12"/>
                </a:lnTo>
                <a:lnTo>
                  <a:pt x="32" y="9"/>
                </a:lnTo>
                <a:lnTo>
                  <a:pt x="34" y="6"/>
                </a:lnTo>
                <a:lnTo>
                  <a:pt x="35" y="5"/>
                </a:lnTo>
                <a:lnTo>
                  <a:pt x="36" y="2"/>
                </a:lnTo>
                <a:lnTo>
                  <a:pt x="40" y="0"/>
                </a:lnTo>
                <a:lnTo>
                  <a:pt x="41" y="2"/>
                </a:lnTo>
                <a:lnTo>
                  <a:pt x="40" y="4"/>
                </a:lnTo>
                <a:lnTo>
                  <a:pt x="40" y="6"/>
                </a:lnTo>
                <a:lnTo>
                  <a:pt x="40" y="9"/>
                </a:lnTo>
                <a:lnTo>
                  <a:pt x="40" y="11"/>
                </a:lnTo>
                <a:lnTo>
                  <a:pt x="41" y="12"/>
                </a:lnTo>
                <a:lnTo>
                  <a:pt x="45" y="15"/>
                </a:lnTo>
                <a:lnTo>
                  <a:pt x="47" y="16"/>
                </a:lnTo>
                <a:lnTo>
                  <a:pt x="50" y="16"/>
                </a:lnTo>
                <a:lnTo>
                  <a:pt x="51" y="20"/>
                </a:lnTo>
                <a:lnTo>
                  <a:pt x="55" y="24"/>
                </a:lnTo>
                <a:lnTo>
                  <a:pt x="54" y="27"/>
                </a:lnTo>
                <a:lnTo>
                  <a:pt x="53" y="31"/>
                </a:lnTo>
                <a:lnTo>
                  <a:pt x="55" y="34"/>
                </a:lnTo>
                <a:lnTo>
                  <a:pt x="56" y="35"/>
                </a:lnTo>
                <a:lnTo>
                  <a:pt x="58" y="36"/>
                </a:lnTo>
                <a:lnTo>
                  <a:pt x="64" y="40"/>
                </a:lnTo>
                <a:lnTo>
                  <a:pt x="67" y="45"/>
                </a:lnTo>
                <a:lnTo>
                  <a:pt x="69" y="46"/>
                </a:lnTo>
                <a:lnTo>
                  <a:pt x="69" y="48"/>
                </a:lnTo>
                <a:lnTo>
                  <a:pt x="69" y="52"/>
                </a:lnTo>
                <a:lnTo>
                  <a:pt x="69" y="55"/>
                </a:lnTo>
                <a:lnTo>
                  <a:pt x="69" y="57"/>
                </a:lnTo>
                <a:lnTo>
                  <a:pt x="69" y="59"/>
                </a:lnTo>
                <a:lnTo>
                  <a:pt x="74" y="65"/>
                </a:lnTo>
                <a:lnTo>
                  <a:pt x="73" y="68"/>
                </a:lnTo>
                <a:lnTo>
                  <a:pt x="71" y="69"/>
                </a:lnTo>
                <a:lnTo>
                  <a:pt x="69" y="72"/>
                </a:lnTo>
                <a:lnTo>
                  <a:pt x="70" y="75"/>
                </a:lnTo>
                <a:lnTo>
                  <a:pt x="72" y="77"/>
                </a:lnTo>
                <a:lnTo>
                  <a:pt x="73" y="80"/>
                </a:lnTo>
                <a:lnTo>
                  <a:pt x="73" y="82"/>
                </a:lnTo>
                <a:lnTo>
                  <a:pt x="73" y="85"/>
                </a:lnTo>
                <a:lnTo>
                  <a:pt x="72" y="86"/>
                </a:lnTo>
                <a:lnTo>
                  <a:pt x="72" y="88"/>
                </a:lnTo>
                <a:lnTo>
                  <a:pt x="72" y="91"/>
                </a:lnTo>
                <a:lnTo>
                  <a:pt x="72" y="93"/>
                </a:lnTo>
                <a:lnTo>
                  <a:pt x="66" y="93"/>
                </a:lnTo>
                <a:lnTo>
                  <a:pt x="64" y="92"/>
                </a:lnTo>
                <a:lnTo>
                  <a:pt x="60" y="93"/>
                </a:lnTo>
                <a:lnTo>
                  <a:pt x="55" y="96"/>
                </a:lnTo>
                <a:lnTo>
                  <a:pt x="50" y="94"/>
                </a:lnTo>
                <a:lnTo>
                  <a:pt x="44" y="93"/>
                </a:lnTo>
                <a:lnTo>
                  <a:pt x="40" y="91"/>
                </a:lnTo>
                <a:lnTo>
                  <a:pt x="32" y="91"/>
                </a:lnTo>
                <a:lnTo>
                  <a:pt x="27" y="92"/>
                </a:lnTo>
                <a:lnTo>
                  <a:pt x="23" y="92"/>
                </a:lnTo>
                <a:lnTo>
                  <a:pt x="20" y="91"/>
                </a:lnTo>
                <a:lnTo>
                  <a:pt x="16" y="89"/>
                </a:lnTo>
                <a:lnTo>
                  <a:pt x="13" y="8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7" name="Freeform 173"/>
          <p:cNvSpPr>
            <a:spLocks/>
          </p:cNvSpPr>
          <p:nvPr/>
        </p:nvSpPr>
        <p:spPr bwMode="auto">
          <a:xfrm>
            <a:off x="5697538" y="4111550"/>
            <a:ext cx="207962" cy="117475"/>
          </a:xfrm>
          <a:custGeom>
            <a:avLst/>
            <a:gdLst/>
            <a:ahLst/>
            <a:cxnLst>
              <a:cxn ang="0">
                <a:pos x="86" y="2"/>
              </a:cxn>
              <a:cxn ang="0">
                <a:pos x="70" y="15"/>
              </a:cxn>
              <a:cxn ang="0">
                <a:pos x="61" y="19"/>
              </a:cxn>
              <a:cxn ang="0">
                <a:pos x="49" y="21"/>
              </a:cxn>
              <a:cxn ang="0">
                <a:pos x="35" y="21"/>
              </a:cxn>
              <a:cxn ang="0">
                <a:pos x="18" y="19"/>
              </a:cxn>
              <a:cxn ang="0">
                <a:pos x="3" y="32"/>
              </a:cxn>
              <a:cxn ang="0">
                <a:pos x="8" y="35"/>
              </a:cxn>
              <a:cxn ang="0">
                <a:pos x="9" y="41"/>
              </a:cxn>
              <a:cxn ang="0">
                <a:pos x="14" y="48"/>
              </a:cxn>
              <a:cxn ang="0">
                <a:pos x="16" y="51"/>
              </a:cxn>
              <a:cxn ang="0">
                <a:pos x="37" y="49"/>
              </a:cxn>
              <a:cxn ang="0">
                <a:pos x="42" y="52"/>
              </a:cxn>
              <a:cxn ang="0">
                <a:pos x="48" y="58"/>
              </a:cxn>
              <a:cxn ang="0">
                <a:pos x="58" y="73"/>
              </a:cxn>
              <a:cxn ang="0">
                <a:pos x="68" y="88"/>
              </a:cxn>
              <a:cxn ang="0">
                <a:pos x="73" y="91"/>
              </a:cxn>
              <a:cxn ang="0">
                <a:pos x="78" y="98"/>
              </a:cxn>
              <a:cxn ang="0">
                <a:pos x="90" y="103"/>
              </a:cxn>
              <a:cxn ang="0">
                <a:pos x="98" y="106"/>
              </a:cxn>
              <a:cxn ang="0">
                <a:pos x="104" y="110"/>
              </a:cxn>
              <a:cxn ang="0">
                <a:pos x="121" y="101"/>
              </a:cxn>
              <a:cxn ang="0">
                <a:pos x="123" y="95"/>
              </a:cxn>
              <a:cxn ang="0">
                <a:pos x="136" y="91"/>
              </a:cxn>
              <a:cxn ang="0">
                <a:pos x="140" y="96"/>
              </a:cxn>
              <a:cxn ang="0">
                <a:pos x="144" y="97"/>
              </a:cxn>
              <a:cxn ang="0">
                <a:pos x="148" y="100"/>
              </a:cxn>
              <a:cxn ang="0">
                <a:pos x="152" y="98"/>
              </a:cxn>
              <a:cxn ang="0">
                <a:pos x="155" y="91"/>
              </a:cxn>
              <a:cxn ang="0">
                <a:pos x="159" y="88"/>
              </a:cxn>
              <a:cxn ang="0">
                <a:pos x="160" y="82"/>
              </a:cxn>
              <a:cxn ang="0">
                <a:pos x="170" y="77"/>
              </a:cxn>
              <a:cxn ang="0">
                <a:pos x="181" y="79"/>
              </a:cxn>
              <a:cxn ang="0">
                <a:pos x="191" y="78"/>
              </a:cxn>
              <a:cxn ang="0">
                <a:pos x="194" y="73"/>
              </a:cxn>
              <a:cxn ang="0">
                <a:pos x="196" y="65"/>
              </a:cxn>
              <a:cxn ang="0">
                <a:pos x="189" y="61"/>
              </a:cxn>
              <a:cxn ang="0">
                <a:pos x="181" y="61"/>
              </a:cxn>
              <a:cxn ang="0">
                <a:pos x="176" y="48"/>
              </a:cxn>
              <a:cxn ang="0">
                <a:pos x="167" y="46"/>
              </a:cxn>
              <a:cxn ang="0">
                <a:pos x="152" y="47"/>
              </a:cxn>
              <a:cxn ang="0">
                <a:pos x="150" y="39"/>
              </a:cxn>
              <a:cxn ang="0">
                <a:pos x="151" y="31"/>
              </a:cxn>
              <a:cxn ang="0">
                <a:pos x="141" y="28"/>
              </a:cxn>
              <a:cxn ang="0">
                <a:pos x="137" y="23"/>
              </a:cxn>
              <a:cxn ang="0">
                <a:pos x="129" y="19"/>
              </a:cxn>
              <a:cxn ang="0">
                <a:pos x="119" y="13"/>
              </a:cxn>
              <a:cxn ang="0">
                <a:pos x="112" y="15"/>
              </a:cxn>
              <a:cxn ang="0">
                <a:pos x="106" y="11"/>
              </a:cxn>
              <a:cxn ang="0">
                <a:pos x="94" y="9"/>
              </a:cxn>
            </a:cxnLst>
            <a:rect l="0" t="0" r="r" b="b"/>
            <a:pathLst>
              <a:path w="197" h="111">
                <a:moveTo>
                  <a:pt x="97" y="0"/>
                </a:moveTo>
                <a:lnTo>
                  <a:pt x="86" y="2"/>
                </a:lnTo>
                <a:lnTo>
                  <a:pt x="74" y="11"/>
                </a:lnTo>
                <a:lnTo>
                  <a:pt x="70" y="15"/>
                </a:lnTo>
                <a:lnTo>
                  <a:pt x="62" y="19"/>
                </a:lnTo>
                <a:lnTo>
                  <a:pt x="61" y="19"/>
                </a:lnTo>
                <a:lnTo>
                  <a:pt x="54" y="21"/>
                </a:lnTo>
                <a:lnTo>
                  <a:pt x="49" y="21"/>
                </a:lnTo>
                <a:lnTo>
                  <a:pt x="41" y="18"/>
                </a:lnTo>
                <a:lnTo>
                  <a:pt x="35" y="21"/>
                </a:lnTo>
                <a:lnTo>
                  <a:pt x="23" y="19"/>
                </a:lnTo>
                <a:lnTo>
                  <a:pt x="18" y="19"/>
                </a:lnTo>
                <a:lnTo>
                  <a:pt x="0" y="30"/>
                </a:lnTo>
                <a:lnTo>
                  <a:pt x="3" y="32"/>
                </a:lnTo>
                <a:lnTo>
                  <a:pt x="6" y="33"/>
                </a:lnTo>
                <a:lnTo>
                  <a:pt x="8" y="35"/>
                </a:lnTo>
                <a:lnTo>
                  <a:pt x="8" y="39"/>
                </a:lnTo>
                <a:lnTo>
                  <a:pt x="9" y="41"/>
                </a:lnTo>
                <a:lnTo>
                  <a:pt x="9" y="43"/>
                </a:lnTo>
                <a:lnTo>
                  <a:pt x="14" y="48"/>
                </a:lnTo>
                <a:lnTo>
                  <a:pt x="14" y="49"/>
                </a:lnTo>
                <a:lnTo>
                  <a:pt x="16" y="51"/>
                </a:lnTo>
                <a:lnTo>
                  <a:pt x="27" y="54"/>
                </a:lnTo>
                <a:lnTo>
                  <a:pt x="37" y="49"/>
                </a:lnTo>
                <a:lnTo>
                  <a:pt x="41" y="49"/>
                </a:lnTo>
                <a:lnTo>
                  <a:pt x="42" y="52"/>
                </a:lnTo>
                <a:lnTo>
                  <a:pt x="46" y="57"/>
                </a:lnTo>
                <a:lnTo>
                  <a:pt x="48" y="58"/>
                </a:lnTo>
                <a:lnTo>
                  <a:pt x="54" y="70"/>
                </a:lnTo>
                <a:lnTo>
                  <a:pt x="58" y="73"/>
                </a:lnTo>
                <a:lnTo>
                  <a:pt x="62" y="77"/>
                </a:lnTo>
                <a:lnTo>
                  <a:pt x="68" y="88"/>
                </a:lnTo>
                <a:lnTo>
                  <a:pt x="70" y="89"/>
                </a:lnTo>
                <a:lnTo>
                  <a:pt x="73" y="91"/>
                </a:lnTo>
                <a:lnTo>
                  <a:pt x="76" y="94"/>
                </a:lnTo>
                <a:lnTo>
                  <a:pt x="78" y="98"/>
                </a:lnTo>
                <a:lnTo>
                  <a:pt x="82" y="99"/>
                </a:lnTo>
                <a:lnTo>
                  <a:pt x="90" y="103"/>
                </a:lnTo>
                <a:lnTo>
                  <a:pt x="96" y="105"/>
                </a:lnTo>
                <a:lnTo>
                  <a:pt x="98" y="106"/>
                </a:lnTo>
                <a:lnTo>
                  <a:pt x="100" y="109"/>
                </a:lnTo>
                <a:lnTo>
                  <a:pt x="104" y="110"/>
                </a:lnTo>
                <a:lnTo>
                  <a:pt x="110" y="109"/>
                </a:lnTo>
                <a:lnTo>
                  <a:pt x="121" y="101"/>
                </a:lnTo>
                <a:lnTo>
                  <a:pt x="122" y="97"/>
                </a:lnTo>
                <a:lnTo>
                  <a:pt x="123" y="95"/>
                </a:lnTo>
                <a:lnTo>
                  <a:pt x="134" y="89"/>
                </a:lnTo>
                <a:lnTo>
                  <a:pt x="136" y="91"/>
                </a:lnTo>
                <a:lnTo>
                  <a:pt x="137" y="94"/>
                </a:lnTo>
                <a:lnTo>
                  <a:pt x="140" y="96"/>
                </a:lnTo>
                <a:lnTo>
                  <a:pt x="142" y="96"/>
                </a:lnTo>
                <a:lnTo>
                  <a:pt x="144" y="97"/>
                </a:lnTo>
                <a:lnTo>
                  <a:pt x="146" y="100"/>
                </a:lnTo>
                <a:lnTo>
                  <a:pt x="148" y="100"/>
                </a:lnTo>
                <a:lnTo>
                  <a:pt x="150" y="99"/>
                </a:lnTo>
                <a:lnTo>
                  <a:pt x="152" y="98"/>
                </a:lnTo>
                <a:lnTo>
                  <a:pt x="153" y="95"/>
                </a:lnTo>
                <a:lnTo>
                  <a:pt x="155" y="91"/>
                </a:lnTo>
                <a:lnTo>
                  <a:pt x="160" y="89"/>
                </a:lnTo>
                <a:lnTo>
                  <a:pt x="159" y="88"/>
                </a:lnTo>
                <a:lnTo>
                  <a:pt x="159" y="85"/>
                </a:lnTo>
                <a:lnTo>
                  <a:pt x="160" y="82"/>
                </a:lnTo>
                <a:lnTo>
                  <a:pt x="164" y="79"/>
                </a:lnTo>
                <a:lnTo>
                  <a:pt x="170" y="77"/>
                </a:lnTo>
                <a:lnTo>
                  <a:pt x="176" y="79"/>
                </a:lnTo>
                <a:lnTo>
                  <a:pt x="181" y="79"/>
                </a:lnTo>
                <a:lnTo>
                  <a:pt x="187" y="80"/>
                </a:lnTo>
                <a:lnTo>
                  <a:pt x="191" y="78"/>
                </a:lnTo>
                <a:lnTo>
                  <a:pt x="192" y="76"/>
                </a:lnTo>
                <a:lnTo>
                  <a:pt x="194" y="73"/>
                </a:lnTo>
                <a:lnTo>
                  <a:pt x="196" y="69"/>
                </a:lnTo>
                <a:lnTo>
                  <a:pt x="196" y="65"/>
                </a:lnTo>
                <a:lnTo>
                  <a:pt x="194" y="62"/>
                </a:lnTo>
                <a:lnTo>
                  <a:pt x="189" y="61"/>
                </a:lnTo>
                <a:lnTo>
                  <a:pt x="184" y="63"/>
                </a:lnTo>
                <a:lnTo>
                  <a:pt x="181" y="61"/>
                </a:lnTo>
                <a:lnTo>
                  <a:pt x="178" y="49"/>
                </a:lnTo>
                <a:lnTo>
                  <a:pt x="176" y="48"/>
                </a:lnTo>
                <a:lnTo>
                  <a:pt x="172" y="46"/>
                </a:lnTo>
                <a:lnTo>
                  <a:pt x="167" y="46"/>
                </a:lnTo>
                <a:lnTo>
                  <a:pt x="154" y="48"/>
                </a:lnTo>
                <a:lnTo>
                  <a:pt x="152" y="47"/>
                </a:lnTo>
                <a:lnTo>
                  <a:pt x="152" y="42"/>
                </a:lnTo>
                <a:lnTo>
                  <a:pt x="150" y="39"/>
                </a:lnTo>
                <a:lnTo>
                  <a:pt x="151" y="35"/>
                </a:lnTo>
                <a:lnTo>
                  <a:pt x="151" y="31"/>
                </a:lnTo>
                <a:lnTo>
                  <a:pt x="148" y="28"/>
                </a:lnTo>
                <a:lnTo>
                  <a:pt x="141" y="28"/>
                </a:lnTo>
                <a:lnTo>
                  <a:pt x="140" y="24"/>
                </a:lnTo>
                <a:lnTo>
                  <a:pt x="137" y="23"/>
                </a:lnTo>
                <a:lnTo>
                  <a:pt x="134" y="19"/>
                </a:lnTo>
                <a:lnTo>
                  <a:pt x="129" y="19"/>
                </a:lnTo>
                <a:lnTo>
                  <a:pt x="121" y="13"/>
                </a:lnTo>
                <a:lnTo>
                  <a:pt x="119" y="13"/>
                </a:lnTo>
                <a:lnTo>
                  <a:pt x="117" y="15"/>
                </a:lnTo>
                <a:lnTo>
                  <a:pt x="112" y="15"/>
                </a:lnTo>
                <a:lnTo>
                  <a:pt x="110" y="13"/>
                </a:lnTo>
                <a:lnTo>
                  <a:pt x="106" y="11"/>
                </a:lnTo>
                <a:lnTo>
                  <a:pt x="99" y="11"/>
                </a:lnTo>
                <a:lnTo>
                  <a:pt x="94" y="9"/>
                </a:lnTo>
                <a:lnTo>
                  <a:pt x="97" y="0"/>
                </a:lnTo>
              </a:path>
            </a:pathLst>
          </a:custGeom>
          <a:solidFill>
            <a:srgbClr val="EFF4E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48" name="Freeform 174"/>
          <p:cNvSpPr>
            <a:spLocks/>
          </p:cNvSpPr>
          <p:nvPr/>
        </p:nvSpPr>
        <p:spPr bwMode="auto">
          <a:xfrm>
            <a:off x="5372100" y="4005188"/>
            <a:ext cx="349250" cy="382587"/>
          </a:xfrm>
          <a:custGeom>
            <a:avLst/>
            <a:gdLst/>
            <a:ahLst/>
            <a:cxnLst>
              <a:cxn ang="0">
                <a:pos x="76" y="22"/>
              </a:cxn>
              <a:cxn ang="0">
                <a:pos x="85" y="12"/>
              </a:cxn>
              <a:cxn ang="0">
                <a:pos x="105" y="11"/>
              </a:cxn>
              <a:cxn ang="0">
                <a:pos x="124" y="20"/>
              </a:cxn>
              <a:cxn ang="0">
                <a:pos x="164" y="26"/>
              </a:cxn>
              <a:cxn ang="0">
                <a:pos x="183" y="77"/>
              </a:cxn>
              <a:cxn ang="0">
                <a:pos x="216" y="72"/>
              </a:cxn>
              <a:cxn ang="0">
                <a:pos x="233" y="54"/>
              </a:cxn>
              <a:cxn ang="0">
                <a:pos x="258" y="56"/>
              </a:cxn>
              <a:cxn ang="0">
                <a:pos x="268" y="89"/>
              </a:cxn>
              <a:cxn ang="0">
                <a:pos x="293" y="81"/>
              </a:cxn>
              <a:cxn ang="0">
                <a:pos x="317" y="84"/>
              </a:cxn>
              <a:cxn ang="0">
                <a:pos x="325" y="98"/>
              </a:cxn>
              <a:cxn ang="0">
                <a:pos x="330" y="114"/>
              </a:cxn>
              <a:cxn ang="0">
                <a:pos x="314" y="134"/>
              </a:cxn>
              <a:cxn ang="0">
                <a:pos x="322" y="149"/>
              </a:cxn>
              <a:cxn ang="0">
                <a:pos x="326" y="176"/>
              </a:cxn>
              <a:cxn ang="0">
                <a:pos x="328" y="200"/>
              </a:cxn>
              <a:cxn ang="0">
                <a:pos x="324" y="214"/>
              </a:cxn>
              <a:cxn ang="0">
                <a:pos x="327" y="234"/>
              </a:cxn>
              <a:cxn ang="0">
                <a:pos x="320" y="257"/>
              </a:cxn>
              <a:cxn ang="0">
                <a:pos x="308" y="259"/>
              </a:cxn>
              <a:cxn ang="0">
                <a:pos x="294" y="257"/>
              </a:cxn>
              <a:cxn ang="0">
                <a:pos x="287" y="243"/>
              </a:cxn>
              <a:cxn ang="0">
                <a:pos x="271" y="237"/>
              </a:cxn>
              <a:cxn ang="0">
                <a:pos x="270" y="224"/>
              </a:cxn>
              <a:cxn ang="0">
                <a:pos x="268" y="213"/>
              </a:cxn>
              <a:cxn ang="0">
                <a:pos x="267" y="197"/>
              </a:cxn>
              <a:cxn ang="0">
                <a:pos x="267" y="184"/>
              </a:cxn>
              <a:cxn ang="0">
                <a:pos x="253" y="172"/>
              </a:cxn>
              <a:cxn ang="0">
                <a:pos x="248" y="154"/>
              </a:cxn>
              <a:cxn ang="0">
                <a:pos x="238" y="147"/>
              </a:cxn>
              <a:cxn ang="0">
                <a:pos x="234" y="140"/>
              </a:cxn>
              <a:cxn ang="0">
                <a:pos x="228" y="153"/>
              </a:cxn>
              <a:cxn ang="0">
                <a:pos x="222" y="157"/>
              </a:cxn>
              <a:cxn ang="0">
                <a:pos x="218" y="169"/>
              </a:cxn>
              <a:cxn ang="0">
                <a:pos x="208" y="180"/>
              </a:cxn>
              <a:cxn ang="0">
                <a:pos x="198" y="185"/>
              </a:cxn>
              <a:cxn ang="0">
                <a:pos x="198" y="200"/>
              </a:cxn>
              <a:cxn ang="0">
                <a:pos x="205" y="209"/>
              </a:cxn>
              <a:cxn ang="0">
                <a:pos x="211" y="226"/>
              </a:cxn>
              <a:cxn ang="0">
                <a:pos x="211" y="240"/>
              </a:cxn>
              <a:cxn ang="0">
                <a:pos x="201" y="258"/>
              </a:cxn>
              <a:cxn ang="0">
                <a:pos x="179" y="284"/>
              </a:cxn>
              <a:cxn ang="0">
                <a:pos x="172" y="298"/>
              </a:cxn>
              <a:cxn ang="0">
                <a:pos x="151" y="299"/>
              </a:cxn>
              <a:cxn ang="0">
                <a:pos x="114" y="324"/>
              </a:cxn>
              <a:cxn ang="0">
                <a:pos x="102" y="329"/>
              </a:cxn>
              <a:cxn ang="0">
                <a:pos x="56" y="340"/>
              </a:cxn>
              <a:cxn ang="0">
                <a:pos x="35" y="361"/>
              </a:cxn>
              <a:cxn ang="0">
                <a:pos x="21" y="356"/>
              </a:cxn>
              <a:cxn ang="0">
                <a:pos x="4" y="306"/>
              </a:cxn>
              <a:cxn ang="0">
                <a:pos x="11" y="257"/>
              </a:cxn>
              <a:cxn ang="0">
                <a:pos x="21" y="237"/>
              </a:cxn>
              <a:cxn ang="0">
                <a:pos x="34" y="183"/>
              </a:cxn>
              <a:cxn ang="0">
                <a:pos x="35" y="152"/>
              </a:cxn>
              <a:cxn ang="0">
                <a:pos x="38" y="110"/>
              </a:cxn>
              <a:cxn ang="0">
                <a:pos x="57" y="60"/>
              </a:cxn>
            </a:cxnLst>
            <a:rect l="0" t="0" r="r" b="b"/>
            <a:pathLst>
              <a:path w="331" h="362">
                <a:moveTo>
                  <a:pt x="56" y="48"/>
                </a:moveTo>
                <a:lnTo>
                  <a:pt x="60" y="42"/>
                </a:lnTo>
                <a:lnTo>
                  <a:pt x="65" y="35"/>
                </a:lnTo>
                <a:lnTo>
                  <a:pt x="71" y="24"/>
                </a:lnTo>
                <a:lnTo>
                  <a:pt x="76" y="22"/>
                </a:lnTo>
                <a:lnTo>
                  <a:pt x="82" y="22"/>
                </a:lnTo>
                <a:lnTo>
                  <a:pt x="91" y="21"/>
                </a:lnTo>
                <a:lnTo>
                  <a:pt x="90" y="18"/>
                </a:lnTo>
                <a:lnTo>
                  <a:pt x="87" y="16"/>
                </a:lnTo>
                <a:lnTo>
                  <a:pt x="85" y="12"/>
                </a:lnTo>
                <a:lnTo>
                  <a:pt x="84" y="5"/>
                </a:lnTo>
                <a:lnTo>
                  <a:pt x="85" y="0"/>
                </a:lnTo>
                <a:lnTo>
                  <a:pt x="89" y="4"/>
                </a:lnTo>
                <a:lnTo>
                  <a:pt x="94" y="5"/>
                </a:lnTo>
                <a:lnTo>
                  <a:pt x="105" y="11"/>
                </a:lnTo>
                <a:lnTo>
                  <a:pt x="107" y="10"/>
                </a:lnTo>
                <a:lnTo>
                  <a:pt x="108" y="14"/>
                </a:lnTo>
                <a:lnTo>
                  <a:pt x="111" y="18"/>
                </a:lnTo>
                <a:lnTo>
                  <a:pt x="116" y="21"/>
                </a:lnTo>
                <a:lnTo>
                  <a:pt x="124" y="20"/>
                </a:lnTo>
                <a:lnTo>
                  <a:pt x="135" y="26"/>
                </a:lnTo>
                <a:lnTo>
                  <a:pt x="146" y="28"/>
                </a:lnTo>
                <a:lnTo>
                  <a:pt x="151" y="28"/>
                </a:lnTo>
                <a:lnTo>
                  <a:pt x="161" y="22"/>
                </a:lnTo>
                <a:lnTo>
                  <a:pt x="164" y="26"/>
                </a:lnTo>
                <a:lnTo>
                  <a:pt x="170" y="39"/>
                </a:lnTo>
                <a:lnTo>
                  <a:pt x="176" y="60"/>
                </a:lnTo>
                <a:lnTo>
                  <a:pt x="180" y="66"/>
                </a:lnTo>
                <a:lnTo>
                  <a:pt x="180" y="70"/>
                </a:lnTo>
                <a:lnTo>
                  <a:pt x="183" y="77"/>
                </a:lnTo>
                <a:lnTo>
                  <a:pt x="186" y="80"/>
                </a:lnTo>
                <a:lnTo>
                  <a:pt x="197" y="81"/>
                </a:lnTo>
                <a:lnTo>
                  <a:pt x="210" y="81"/>
                </a:lnTo>
                <a:lnTo>
                  <a:pt x="215" y="78"/>
                </a:lnTo>
                <a:lnTo>
                  <a:pt x="216" y="72"/>
                </a:lnTo>
                <a:lnTo>
                  <a:pt x="217" y="70"/>
                </a:lnTo>
                <a:lnTo>
                  <a:pt x="221" y="62"/>
                </a:lnTo>
                <a:lnTo>
                  <a:pt x="224" y="60"/>
                </a:lnTo>
                <a:lnTo>
                  <a:pt x="232" y="56"/>
                </a:lnTo>
                <a:lnTo>
                  <a:pt x="233" y="54"/>
                </a:lnTo>
                <a:lnTo>
                  <a:pt x="234" y="54"/>
                </a:lnTo>
                <a:lnTo>
                  <a:pt x="242" y="53"/>
                </a:lnTo>
                <a:lnTo>
                  <a:pt x="245" y="51"/>
                </a:lnTo>
                <a:lnTo>
                  <a:pt x="257" y="53"/>
                </a:lnTo>
                <a:lnTo>
                  <a:pt x="258" y="56"/>
                </a:lnTo>
                <a:lnTo>
                  <a:pt x="263" y="67"/>
                </a:lnTo>
                <a:lnTo>
                  <a:pt x="262" y="70"/>
                </a:lnTo>
                <a:lnTo>
                  <a:pt x="260" y="78"/>
                </a:lnTo>
                <a:lnTo>
                  <a:pt x="260" y="89"/>
                </a:lnTo>
                <a:lnTo>
                  <a:pt x="268" y="89"/>
                </a:lnTo>
                <a:lnTo>
                  <a:pt x="271" y="86"/>
                </a:lnTo>
                <a:lnTo>
                  <a:pt x="276" y="84"/>
                </a:lnTo>
                <a:lnTo>
                  <a:pt x="280" y="81"/>
                </a:lnTo>
                <a:lnTo>
                  <a:pt x="289" y="80"/>
                </a:lnTo>
                <a:lnTo>
                  <a:pt x="293" y="81"/>
                </a:lnTo>
                <a:lnTo>
                  <a:pt x="297" y="80"/>
                </a:lnTo>
                <a:lnTo>
                  <a:pt x="298" y="81"/>
                </a:lnTo>
                <a:lnTo>
                  <a:pt x="309" y="81"/>
                </a:lnTo>
                <a:lnTo>
                  <a:pt x="312" y="80"/>
                </a:lnTo>
                <a:lnTo>
                  <a:pt x="317" y="84"/>
                </a:lnTo>
                <a:lnTo>
                  <a:pt x="319" y="86"/>
                </a:lnTo>
                <a:lnTo>
                  <a:pt x="322" y="91"/>
                </a:lnTo>
                <a:lnTo>
                  <a:pt x="320" y="92"/>
                </a:lnTo>
                <a:lnTo>
                  <a:pt x="323" y="96"/>
                </a:lnTo>
                <a:lnTo>
                  <a:pt x="325" y="98"/>
                </a:lnTo>
                <a:lnTo>
                  <a:pt x="327" y="103"/>
                </a:lnTo>
                <a:lnTo>
                  <a:pt x="329" y="104"/>
                </a:lnTo>
                <a:lnTo>
                  <a:pt x="329" y="108"/>
                </a:lnTo>
                <a:lnTo>
                  <a:pt x="330" y="110"/>
                </a:lnTo>
                <a:lnTo>
                  <a:pt x="330" y="114"/>
                </a:lnTo>
                <a:lnTo>
                  <a:pt x="329" y="118"/>
                </a:lnTo>
                <a:lnTo>
                  <a:pt x="326" y="120"/>
                </a:lnTo>
                <a:lnTo>
                  <a:pt x="308" y="131"/>
                </a:lnTo>
                <a:lnTo>
                  <a:pt x="311" y="133"/>
                </a:lnTo>
                <a:lnTo>
                  <a:pt x="314" y="134"/>
                </a:lnTo>
                <a:lnTo>
                  <a:pt x="316" y="136"/>
                </a:lnTo>
                <a:lnTo>
                  <a:pt x="316" y="140"/>
                </a:lnTo>
                <a:lnTo>
                  <a:pt x="317" y="142"/>
                </a:lnTo>
                <a:lnTo>
                  <a:pt x="317" y="144"/>
                </a:lnTo>
                <a:lnTo>
                  <a:pt x="322" y="149"/>
                </a:lnTo>
                <a:lnTo>
                  <a:pt x="322" y="150"/>
                </a:lnTo>
                <a:lnTo>
                  <a:pt x="324" y="166"/>
                </a:lnTo>
                <a:lnTo>
                  <a:pt x="324" y="167"/>
                </a:lnTo>
                <a:lnTo>
                  <a:pt x="324" y="172"/>
                </a:lnTo>
                <a:lnTo>
                  <a:pt x="326" y="176"/>
                </a:lnTo>
                <a:lnTo>
                  <a:pt x="326" y="184"/>
                </a:lnTo>
                <a:lnTo>
                  <a:pt x="326" y="187"/>
                </a:lnTo>
                <a:lnTo>
                  <a:pt x="327" y="190"/>
                </a:lnTo>
                <a:lnTo>
                  <a:pt x="328" y="196"/>
                </a:lnTo>
                <a:lnTo>
                  <a:pt x="328" y="200"/>
                </a:lnTo>
                <a:lnTo>
                  <a:pt x="327" y="202"/>
                </a:lnTo>
                <a:lnTo>
                  <a:pt x="327" y="204"/>
                </a:lnTo>
                <a:lnTo>
                  <a:pt x="325" y="209"/>
                </a:lnTo>
                <a:lnTo>
                  <a:pt x="325" y="211"/>
                </a:lnTo>
                <a:lnTo>
                  <a:pt x="324" y="214"/>
                </a:lnTo>
                <a:lnTo>
                  <a:pt x="324" y="218"/>
                </a:lnTo>
                <a:lnTo>
                  <a:pt x="326" y="222"/>
                </a:lnTo>
                <a:lnTo>
                  <a:pt x="326" y="225"/>
                </a:lnTo>
                <a:lnTo>
                  <a:pt x="327" y="227"/>
                </a:lnTo>
                <a:lnTo>
                  <a:pt x="327" y="234"/>
                </a:lnTo>
                <a:lnTo>
                  <a:pt x="327" y="237"/>
                </a:lnTo>
                <a:lnTo>
                  <a:pt x="326" y="240"/>
                </a:lnTo>
                <a:lnTo>
                  <a:pt x="326" y="248"/>
                </a:lnTo>
                <a:lnTo>
                  <a:pt x="322" y="254"/>
                </a:lnTo>
                <a:lnTo>
                  <a:pt x="320" y="257"/>
                </a:lnTo>
                <a:lnTo>
                  <a:pt x="319" y="259"/>
                </a:lnTo>
                <a:lnTo>
                  <a:pt x="316" y="260"/>
                </a:lnTo>
                <a:lnTo>
                  <a:pt x="312" y="260"/>
                </a:lnTo>
                <a:lnTo>
                  <a:pt x="310" y="259"/>
                </a:lnTo>
                <a:lnTo>
                  <a:pt x="308" y="259"/>
                </a:lnTo>
                <a:lnTo>
                  <a:pt x="306" y="260"/>
                </a:lnTo>
                <a:lnTo>
                  <a:pt x="302" y="260"/>
                </a:lnTo>
                <a:lnTo>
                  <a:pt x="298" y="259"/>
                </a:lnTo>
                <a:lnTo>
                  <a:pt x="297" y="259"/>
                </a:lnTo>
                <a:lnTo>
                  <a:pt x="294" y="257"/>
                </a:lnTo>
                <a:lnTo>
                  <a:pt x="292" y="254"/>
                </a:lnTo>
                <a:lnTo>
                  <a:pt x="291" y="251"/>
                </a:lnTo>
                <a:lnTo>
                  <a:pt x="291" y="247"/>
                </a:lnTo>
                <a:lnTo>
                  <a:pt x="288" y="246"/>
                </a:lnTo>
                <a:lnTo>
                  <a:pt x="287" y="243"/>
                </a:lnTo>
                <a:lnTo>
                  <a:pt x="286" y="241"/>
                </a:lnTo>
                <a:lnTo>
                  <a:pt x="285" y="240"/>
                </a:lnTo>
                <a:lnTo>
                  <a:pt x="282" y="239"/>
                </a:lnTo>
                <a:lnTo>
                  <a:pt x="280" y="239"/>
                </a:lnTo>
                <a:lnTo>
                  <a:pt x="271" y="237"/>
                </a:lnTo>
                <a:lnTo>
                  <a:pt x="271" y="233"/>
                </a:lnTo>
                <a:lnTo>
                  <a:pt x="270" y="231"/>
                </a:lnTo>
                <a:lnTo>
                  <a:pt x="270" y="229"/>
                </a:lnTo>
                <a:lnTo>
                  <a:pt x="270" y="226"/>
                </a:lnTo>
                <a:lnTo>
                  <a:pt x="270" y="224"/>
                </a:lnTo>
                <a:lnTo>
                  <a:pt x="271" y="223"/>
                </a:lnTo>
                <a:lnTo>
                  <a:pt x="271" y="220"/>
                </a:lnTo>
                <a:lnTo>
                  <a:pt x="271" y="218"/>
                </a:lnTo>
                <a:lnTo>
                  <a:pt x="270" y="215"/>
                </a:lnTo>
                <a:lnTo>
                  <a:pt x="268" y="213"/>
                </a:lnTo>
                <a:lnTo>
                  <a:pt x="267" y="210"/>
                </a:lnTo>
                <a:lnTo>
                  <a:pt x="269" y="207"/>
                </a:lnTo>
                <a:lnTo>
                  <a:pt x="271" y="206"/>
                </a:lnTo>
                <a:lnTo>
                  <a:pt x="272" y="203"/>
                </a:lnTo>
                <a:lnTo>
                  <a:pt x="267" y="197"/>
                </a:lnTo>
                <a:lnTo>
                  <a:pt x="267" y="195"/>
                </a:lnTo>
                <a:lnTo>
                  <a:pt x="267" y="193"/>
                </a:lnTo>
                <a:lnTo>
                  <a:pt x="267" y="190"/>
                </a:lnTo>
                <a:lnTo>
                  <a:pt x="267" y="186"/>
                </a:lnTo>
                <a:lnTo>
                  <a:pt x="267" y="184"/>
                </a:lnTo>
                <a:lnTo>
                  <a:pt x="265" y="183"/>
                </a:lnTo>
                <a:lnTo>
                  <a:pt x="262" y="178"/>
                </a:lnTo>
                <a:lnTo>
                  <a:pt x="256" y="174"/>
                </a:lnTo>
                <a:lnTo>
                  <a:pt x="254" y="173"/>
                </a:lnTo>
                <a:lnTo>
                  <a:pt x="253" y="172"/>
                </a:lnTo>
                <a:lnTo>
                  <a:pt x="251" y="169"/>
                </a:lnTo>
                <a:lnTo>
                  <a:pt x="252" y="165"/>
                </a:lnTo>
                <a:lnTo>
                  <a:pt x="253" y="162"/>
                </a:lnTo>
                <a:lnTo>
                  <a:pt x="249" y="158"/>
                </a:lnTo>
                <a:lnTo>
                  <a:pt x="248" y="154"/>
                </a:lnTo>
                <a:lnTo>
                  <a:pt x="245" y="154"/>
                </a:lnTo>
                <a:lnTo>
                  <a:pt x="243" y="153"/>
                </a:lnTo>
                <a:lnTo>
                  <a:pt x="239" y="150"/>
                </a:lnTo>
                <a:lnTo>
                  <a:pt x="238" y="149"/>
                </a:lnTo>
                <a:lnTo>
                  <a:pt x="238" y="147"/>
                </a:lnTo>
                <a:lnTo>
                  <a:pt x="238" y="144"/>
                </a:lnTo>
                <a:lnTo>
                  <a:pt x="238" y="142"/>
                </a:lnTo>
                <a:lnTo>
                  <a:pt x="239" y="140"/>
                </a:lnTo>
                <a:lnTo>
                  <a:pt x="238" y="138"/>
                </a:lnTo>
                <a:lnTo>
                  <a:pt x="234" y="140"/>
                </a:lnTo>
                <a:lnTo>
                  <a:pt x="233" y="143"/>
                </a:lnTo>
                <a:lnTo>
                  <a:pt x="232" y="144"/>
                </a:lnTo>
                <a:lnTo>
                  <a:pt x="230" y="147"/>
                </a:lnTo>
                <a:lnTo>
                  <a:pt x="230" y="150"/>
                </a:lnTo>
                <a:lnTo>
                  <a:pt x="228" y="153"/>
                </a:lnTo>
                <a:lnTo>
                  <a:pt x="230" y="155"/>
                </a:lnTo>
                <a:lnTo>
                  <a:pt x="230" y="158"/>
                </a:lnTo>
                <a:lnTo>
                  <a:pt x="226" y="158"/>
                </a:lnTo>
                <a:lnTo>
                  <a:pt x="225" y="158"/>
                </a:lnTo>
                <a:lnTo>
                  <a:pt x="222" y="157"/>
                </a:lnTo>
                <a:lnTo>
                  <a:pt x="220" y="159"/>
                </a:lnTo>
                <a:lnTo>
                  <a:pt x="221" y="162"/>
                </a:lnTo>
                <a:lnTo>
                  <a:pt x="222" y="165"/>
                </a:lnTo>
                <a:lnTo>
                  <a:pt x="219" y="167"/>
                </a:lnTo>
                <a:lnTo>
                  <a:pt x="218" y="169"/>
                </a:lnTo>
                <a:lnTo>
                  <a:pt x="218" y="172"/>
                </a:lnTo>
                <a:lnTo>
                  <a:pt x="216" y="173"/>
                </a:lnTo>
                <a:lnTo>
                  <a:pt x="212" y="176"/>
                </a:lnTo>
                <a:lnTo>
                  <a:pt x="210" y="178"/>
                </a:lnTo>
                <a:lnTo>
                  <a:pt x="208" y="180"/>
                </a:lnTo>
                <a:lnTo>
                  <a:pt x="206" y="180"/>
                </a:lnTo>
                <a:lnTo>
                  <a:pt x="203" y="180"/>
                </a:lnTo>
                <a:lnTo>
                  <a:pt x="202" y="183"/>
                </a:lnTo>
                <a:lnTo>
                  <a:pt x="200" y="184"/>
                </a:lnTo>
                <a:lnTo>
                  <a:pt x="198" y="185"/>
                </a:lnTo>
                <a:lnTo>
                  <a:pt x="198" y="187"/>
                </a:lnTo>
                <a:lnTo>
                  <a:pt x="198" y="192"/>
                </a:lnTo>
                <a:lnTo>
                  <a:pt x="200" y="194"/>
                </a:lnTo>
                <a:lnTo>
                  <a:pt x="200" y="199"/>
                </a:lnTo>
                <a:lnTo>
                  <a:pt x="198" y="200"/>
                </a:lnTo>
                <a:lnTo>
                  <a:pt x="200" y="202"/>
                </a:lnTo>
                <a:lnTo>
                  <a:pt x="200" y="206"/>
                </a:lnTo>
                <a:lnTo>
                  <a:pt x="202" y="207"/>
                </a:lnTo>
                <a:lnTo>
                  <a:pt x="204" y="208"/>
                </a:lnTo>
                <a:lnTo>
                  <a:pt x="205" y="209"/>
                </a:lnTo>
                <a:lnTo>
                  <a:pt x="207" y="211"/>
                </a:lnTo>
                <a:lnTo>
                  <a:pt x="205" y="214"/>
                </a:lnTo>
                <a:lnTo>
                  <a:pt x="208" y="222"/>
                </a:lnTo>
                <a:lnTo>
                  <a:pt x="208" y="225"/>
                </a:lnTo>
                <a:lnTo>
                  <a:pt x="211" y="226"/>
                </a:lnTo>
                <a:lnTo>
                  <a:pt x="211" y="230"/>
                </a:lnTo>
                <a:lnTo>
                  <a:pt x="212" y="232"/>
                </a:lnTo>
                <a:lnTo>
                  <a:pt x="212" y="234"/>
                </a:lnTo>
                <a:lnTo>
                  <a:pt x="211" y="236"/>
                </a:lnTo>
                <a:lnTo>
                  <a:pt x="211" y="240"/>
                </a:lnTo>
                <a:lnTo>
                  <a:pt x="210" y="243"/>
                </a:lnTo>
                <a:lnTo>
                  <a:pt x="210" y="251"/>
                </a:lnTo>
                <a:lnTo>
                  <a:pt x="208" y="253"/>
                </a:lnTo>
                <a:lnTo>
                  <a:pt x="205" y="253"/>
                </a:lnTo>
                <a:lnTo>
                  <a:pt x="201" y="258"/>
                </a:lnTo>
                <a:lnTo>
                  <a:pt x="200" y="260"/>
                </a:lnTo>
                <a:lnTo>
                  <a:pt x="192" y="266"/>
                </a:lnTo>
                <a:lnTo>
                  <a:pt x="190" y="269"/>
                </a:lnTo>
                <a:lnTo>
                  <a:pt x="190" y="271"/>
                </a:lnTo>
                <a:lnTo>
                  <a:pt x="179" y="284"/>
                </a:lnTo>
                <a:lnTo>
                  <a:pt x="179" y="288"/>
                </a:lnTo>
                <a:lnTo>
                  <a:pt x="178" y="292"/>
                </a:lnTo>
                <a:lnTo>
                  <a:pt x="177" y="294"/>
                </a:lnTo>
                <a:lnTo>
                  <a:pt x="174" y="296"/>
                </a:lnTo>
                <a:lnTo>
                  <a:pt x="172" y="298"/>
                </a:lnTo>
                <a:lnTo>
                  <a:pt x="171" y="301"/>
                </a:lnTo>
                <a:lnTo>
                  <a:pt x="170" y="302"/>
                </a:lnTo>
                <a:lnTo>
                  <a:pt x="166" y="301"/>
                </a:lnTo>
                <a:lnTo>
                  <a:pt x="154" y="300"/>
                </a:lnTo>
                <a:lnTo>
                  <a:pt x="151" y="299"/>
                </a:lnTo>
                <a:lnTo>
                  <a:pt x="143" y="299"/>
                </a:lnTo>
                <a:lnTo>
                  <a:pt x="132" y="297"/>
                </a:lnTo>
                <a:lnTo>
                  <a:pt x="125" y="301"/>
                </a:lnTo>
                <a:lnTo>
                  <a:pt x="118" y="315"/>
                </a:lnTo>
                <a:lnTo>
                  <a:pt x="114" y="324"/>
                </a:lnTo>
                <a:lnTo>
                  <a:pt x="111" y="327"/>
                </a:lnTo>
                <a:lnTo>
                  <a:pt x="108" y="328"/>
                </a:lnTo>
                <a:lnTo>
                  <a:pt x="105" y="329"/>
                </a:lnTo>
                <a:lnTo>
                  <a:pt x="102" y="329"/>
                </a:lnTo>
                <a:lnTo>
                  <a:pt x="102" y="329"/>
                </a:lnTo>
                <a:lnTo>
                  <a:pt x="99" y="328"/>
                </a:lnTo>
                <a:lnTo>
                  <a:pt x="87" y="329"/>
                </a:lnTo>
                <a:lnTo>
                  <a:pt x="65" y="328"/>
                </a:lnTo>
                <a:lnTo>
                  <a:pt x="58" y="335"/>
                </a:lnTo>
                <a:lnTo>
                  <a:pt x="56" y="340"/>
                </a:lnTo>
                <a:lnTo>
                  <a:pt x="54" y="346"/>
                </a:lnTo>
                <a:lnTo>
                  <a:pt x="50" y="352"/>
                </a:lnTo>
                <a:lnTo>
                  <a:pt x="48" y="357"/>
                </a:lnTo>
                <a:lnTo>
                  <a:pt x="45" y="358"/>
                </a:lnTo>
                <a:lnTo>
                  <a:pt x="35" y="361"/>
                </a:lnTo>
                <a:lnTo>
                  <a:pt x="32" y="360"/>
                </a:lnTo>
                <a:lnTo>
                  <a:pt x="29" y="360"/>
                </a:lnTo>
                <a:lnTo>
                  <a:pt x="26" y="358"/>
                </a:lnTo>
                <a:lnTo>
                  <a:pt x="22" y="358"/>
                </a:lnTo>
                <a:lnTo>
                  <a:pt x="21" y="356"/>
                </a:lnTo>
                <a:lnTo>
                  <a:pt x="21" y="352"/>
                </a:lnTo>
                <a:lnTo>
                  <a:pt x="20" y="347"/>
                </a:lnTo>
                <a:lnTo>
                  <a:pt x="17" y="327"/>
                </a:lnTo>
                <a:lnTo>
                  <a:pt x="8" y="312"/>
                </a:lnTo>
                <a:lnTo>
                  <a:pt x="4" y="306"/>
                </a:lnTo>
                <a:lnTo>
                  <a:pt x="1" y="295"/>
                </a:lnTo>
                <a:lnTo>
                  <a:pt x="0" y="293"/>
                </a:lnTo>
                <a:lnTo>
                  <a:pt x="6" y="267"/>
                </a:lnTo>
                <a:lnTo>
                  <a:pt x="10" y="260"/>
                </a:lnTo>
                <a:lnTo>
                  <a:pt x="11" y="257"/>
                </a:lnTo>
                <a:lnTo>
                  <a:pt x="18" y="251"/>
                </a:lnTo>
                <a:lnTo>
                  <a:pt x="20" y="250"/>
                </a:lnTo>
                <a:lnTo>
                  <a:pt x="20" y="246"/>
                </a:lnTo>
                <a:lnTo>
                  <a:pt x="21" y="239"/>
                </a:lnTo>
                <a:lnTo>
                  <a:pt x="21" y="237"/>
                </a:lnTo>
                <a:lnTo>
                  <a:pt x="21" y="235"/>
                </a:lnTo>
                <a:lnTo>
                  <a:pt x="26" y="227"/>
                </a:lnTo>
                <a:lnTo>
                  <a:pt x="30" y="215"/>
                </a:lnTo>
                <a:lnTo>
                  <a:pt x="31" y="196"/>
                </a:lnTo>
                <a:lnTo>
                  <a:pt x="34" y="183"/>
                </a:lnTo>
                <a:lnTo>
                  <a:pt x="35" y="181"/>
                </a:lnTo>
                <a:lnTo>
                  <a:pt x="35" y="173"/>
                </a:lnTo>
                <a:lnTo>
                  <a:pt x="33" y="165"/>
                </a:lnTo>
                <a:lnTo>
                  <a:pt x="33" y="158"/>
                </a:lnTo>
                <a:lnTo>
                  <a:pt x="35" y="152"/>
                </a:lnTo>
                <a:lnTo>
                  <a:pt x="35" y="136"/>
                </a:lnTo>
                <a:lnTo>
                  <a:pt x="37" y="120"/>
                </a:lnTo>
                <a:lnTo>
                  <a:pt x="36" y="118"/>
                </a:lnTo>
                <a:lnTo>
                  <a:pt x="38" y="112"/>
                </a:lnTo>
                <a:lnTo>
                  <a:pt x="38" y="110"/>
                </a:lnTo>
                <a:lnTo>
                  <a:pt x="44" y="108"/>
                </a:lnTo>
                <a:lnTo>
                  <a:pt x="56" y="85"/>
                </a:lnTo>
                <a:lnTo>
                  <a:pt x="58" y="74"/>
                </a:lnTo>
                <a:lnTo>
                  <a:pt x="58" y="62"/>
                </a:lnTo>
                <a:lnTo>
                  <a:pt x="57" y="60"/>
                </a:lnTo>
                <a:lnTo>
                  <a:pt x="57" y="57"/>
                </a:lnTo>
                <a:lnTo>
                  <a:pt x="56" y="54"/>
                </a:lnTo>
                <a:lnTo>
                  <a:pt x="56" y="48"/>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49" name="Freeform 175"/>
          <p:cNvSpPr>
            <a:spLocks/>
          </p:cNvSpPr>
          <p:nvPr/>
        </p:nvSpPr>
        <p:spPr bwMode="auto">
          <a:xfrm>
            <a:off x="5551488" y="4243313"/>
            <a:ext cx="169862" cy="155575"/>
          </a:xfrm>
          <a:custGeom>
            <a:avLst/>
            <a:gdLst/>
            <a:ahLst/>
            <a:cxnLst>
              <a:cxn ang="0">
                <a:pos x="150" y="31"/>
              </a:cxn>
              <a:cxn ang="0">
                <a:pos x="142" y="34"/>
              </a:cxn>
              <a:cxn ang="0">
                <a:pos x="136" y="34"/>
              </a:cxn>
              <a:cxn ang="0">
                <a:pos x="127" y="33"/>
              </a:cxn>
              <a:cxn ang="0">
                <a:pos x="121" y="25"/>
              </a:cxn>
              <a:cxn ang="0">
                <a:pos x="117" y="17"/>
              </a:cxn>
              <a:cxn ang="0">
                <a:pos x="112" y="13"/>
              </a:cxn>
              <a:cxn ang="0">
                <a:pos x="101" y="7"/>
              </a:cxn>
              <a:cxn ang="0">
                <a:pos x="92" y="4"/>
              </a:cxn>
              <a:cxn ang="0">
                <a:pos x="78" y="6"/>
              </a:cxn>
              <a:cxn ang="0">
                <a:pos x="60" y="3"/>
              </a:cxn>
              <a:cxn ang="0">
                <a:pos x="48" y="3"/>
              </a:cxn>
              <a:cxn ang="0">
                <a:pos x="41" y="4"/>
              </a:cxn>
              <a:cxn ang="0">
                <a:pos x="41" y="10"/>
              </a:cxn>
              <a:cxn ang="0">
                <a:pos x="40" y="25"/>
              </a:cxn>
              <a:cxn ang="0">
                <a:pos x="31" y="32"/>
              </a:cxn>
              <a:cxn ang="0">
                <a:pos x="20" y="43"/>
              </a:cxn>
              <a:cxn ang="0">
                <a:pos x="9" y="62"/>
              </a:cxn>
              <a:cxn ang="0">
                <a:pos x="4" y="70"/>
              </a:cxn>
              <a:cxn ang="0">
                <a:pos x="0" y="76"/>
              </a:cxn>
              <a:cxn ang="0">
                <a:pos x="4" y="87"/>
              </a:cxn>
              <a:cxn ang="0">
                <a:pos x="10" y="90"/>
              </a:cxn>
              <a:cxn ang="0">
                <a:pos x="16" y="94"/>
              </a:cxn>
              <a:cxn ang="0">
                <a:pos x="18" y="104"/>
              </a:cxn>
              <a:cxn ang="0">
                <a:pos x="24" y="114"/>
              </a:cxn>
              <a:cxn ang="0">
                <a:pos x="32" y="121"/>
              </a:cxn>
              <a:cxn ang="0">
                <a:pos x="46" y="119"/>
              </a:cxn>
              <a:cxn ang="0">
                <a:pos x="50" y="110"/>
              </a:cxn>
              <a:cxn ang="0">
                <a:pos x="57" y="109"/>
              </a:cxn>
              <a:cxn ang="0">
                <a:pos x="62" y="117"/>
              </a:cxn>
              <a:cxn ang="0">
                <a:pos x="72" y="130"/>
              </a:cxn>
              <a:cxn ang="0">
                <a:pos x="78" y="134"/>
              </a:cxn>
              <a:cxn ang="0">
                <a:pos x="86" y="140"/>
              </a:cxn>
              <a:cxn ang="0">
                <a:pos x="94" y="134"/>
              </a:cxn>
              <a:cxn ang="0">
                <a:pos x="105" y="129"/>
              </a:cxn>
              <a:cxn ang="0">
                <a:pos x="108" y="122"/>
              </a:cxn>
              <a:cxn ang="0">
                <a:pos x="116" y="119"/>
              </a:cxn>
              <a:cxn ang="0">
                <a:pos x="126" y="111"/>
              </a:cxn>
              <a:cxn ang="0">
                <a:pos x="133" y="114"/>
              </a:cxn>
              <a:cxn ang="0">
                <a:pos x="146" y="122"/>
              </a:cxn>
              <a:cxn ang="0">
                <a:pos x="148" y="111"/>
              </a:cxn>
              <a:cxn ang="0">
                <a:pos x="148" y="100"/>
              </a:cxn>
              <a:cxn ang="0">
                <a:pos x="149" y="92"/>
              </a:cxn>
              <a:cxn ang="0">
                <a:pos x="149" y="85"/>
              </a:cxn>
              <a:cxn ang="0">
                <a:pos x="157" y="86"/>
              </a:cxn>
              <a:cxn ang="0">
                <a:pos x="157" y="78"/>
              </a:cxn>
              <a:cxn ang="0">
                <a:pos x="153" y="71"/>
              </a:cxn>
              <a:cxn ang="0">
                <a:pos x="146" y="68"/>
              </a:cxn>
              <a:cxn ang="0">
                <a:pos x="146" y="59"/>
              </a:cxn>
              <a:cxn ang="0">
                <a:pos x="155" y="50"/>
              </a:cxn>
              <a:cxn ang="0">
                <a:pos x="156" y="43"/>
              </a:cxn>
              <a:cxn ang="0">
                <a:pos x="158" y="38"/>
              </a:cxn>
              <a:cxn ang="0">
                <a:pos x="156" y="22"/>
              </a:cxn>
            </a:cxnLst>
            <a:rect l="0" t="0" r="r" b="b"/>
            <a:pathLst>
              <a:path w="161" h="146">
                <a:moveTo>
                  <a:pt x="156" y="22"/>
                </a:moveTo>
                <a:lnTo>
                  <a:pt x="152" y="28"/>
                </a:lnTo>
                <a:lnTo>
                  <a:pt x="150" y="31"/>
                </a:lnTo>
                <a:lnTo>
                  <a:pt x="149" y="33"/>
                </a:lnTo>
                <a:lnTo>
                  <a:pt x="146" y="34"/>
                </a:lnTo>
                <a:lnTo>
                  <a:pt x="142" y="34"/>
                </a:lnTo>
                <a:lnTo>
                  <a:pt x="140" y="33"/>
                </a:lnTo>
                <a:lnTo>
                  <a:pt x="138" y="33"/>
                </a:lnTo>
                <a:lnTo>
                  <a:pt x="136" y="34"/>
                </a:lnTo>
                <a:lnTo>
                  <a:pt x="132" y="34"/>
                </a:lnTo>
                <a:lnTo>
                  <a:pt x="128" y="33"/>
                </a:lnTo>
                <a:lnTo>
                  <a:pt x="127" y="33"/>
                </a:lnTo>
                <a:lnTo>
                  <a:pt x="124" y="31"/>
                </a:lnTo>
                <a:lnTo>
                  <a:pt x="122" y="28"/>
                </a:lnTo>
                <a:lnTo>
                  <a:pt x="121" y="25"/>
                </a:lnTo>
                <a:lnTo>
                  <a:pt x="121" y="21"/>
                </a:lnTo>
                <a:lnTo>
                  <a:pt x="118" y="20"/>
                </a:lnTo>
                <a:lnTo>
                  <a:pt x="117" y="17"/>
                </a:lnTo>
                <a:lnTo>
                  <a:pt x="116" y="15"/>
                </a:lnTo>
                <a:lnTo>
                  <a:pt x="115" y="14"/>
                </a:lnTo>
                <a:lnTo>
                  <a:pt x="112" y="13"/>
                </a:lnTo>
                <a:lnTo>
                  <a:pt x="110" y="13"/>
                </a:lnTo>
                <a:lnTo>
                  <a:pt x="101" y="11"/>
                </a:lnTo>
                <a:lnTo>
                  <a:pt x="101" y="7"/>
                </a:lnTo>
                <a:lnTo>
                  <a:pt x="100" y="5"/>
                </a:lnTo>
                <a:lnTo>
                  <a:pt x="94" y="5"/>
                </a:lnTo>
                <a:lnTo>
                  <a:pt x="92" y="4"/>
                </a:lnTo>
                <a:lnTo>
                  <a:pt x="88" y="5"/>
                </a:lnTo>
                <a:lnTo>
                  <a:pt x="83" y="8"/>
                </a:lnTo>
                <a:lnTo>
                  <a:pt x="78" y="6"/>
                </a:lnTo>
                <a:lnTo>
                  <a:pt x="72" y="5"/>
                </a:lnTo>
                <a:lnTo>
                  <a:pt x="68" y="3"/>
                </a:lnTo>
                <a:lnTo>
                  <a:pt x="60" y="3"/>
                </a:lnTo>
                <a:lnTo>
                  <a:pt x="55" y="4"/>
                </a:lnTo>
                <a:lnTo>
                  <a:pt x="51" y="4"/>
                </a:lnTo>
                <a:lnTo>
                  <a:pt x="48" y="3"/>
                </a:lnTo>
                <a:lnTo>
                  <a:pt x="44" y="1"/>
                </a:lnTo>
                <a:lnTo>
                  <a:pt x="41" y="0"/>
                </a:lnTo>
                <a:lnTo>
                  <a:pt x="41" y="4"/>
                </a:lnTo>
                <a:lnTo>
                  <a:pt x="42" y="6"/>
                </a:lnTo>
                <a:lnTo>
                  <a:pt x="42" y="8"/>
                </a:lnTo>
                <a:lnTo>
                  <a:pt x="41" y="10"/>
                </a:lnTo>
                <a:lnTo>
                  <a:pt x="41" y="14"/>
                </a:lnTo>
                <a:lnTo>
                  <a:pt x="40" y="17"/>
                </a:lnTo>
                <a:lnTo>
                  <a:pt x="40" y="25"/>
                </a:lnTo>
                <a:lnTo>
                  <a:pt x="38" y="27"/>
                </a:lnTo>
                <a:lnTo>
                  <a:pt x="35" y="27"/>
                </a:lnTo>
                <a:lnTo>
                  <a:pt x="31" y="32"/>
                </a:lnTo>
                <a:lnTo>
                  <a:pt x="30" y="34"/>
                </a:lnTo>
                <a:lnTo>
                  <a:pt x="22" y="40"/>
                </a:lnTo>
                <a:lnTo>
                  <a:pt x="20" y="43"/>
                </a:lnTo>
                <a:lnTo>
                  <a:pt x="20" y="45"/>
                </a:lnTo>
                <a:lnTo>
                  <a:pt x="9" y="58"/>
                </a:lnTo>
                <a:lnTo>
                  <a:pt x="9" y="62"/>
                </a:lnTo>
                <a:lnTo>
                  <a:pt x="8" y="66"/>
                </a:lnTo>
                <a:lnTo>
                  <a:pt x="7" y="68"/>
                </a:lnTo>
                <a:lnTo>
                  <a:pt x="4" y="70"/>
                </a:lnTo>
                <a:lnTo>
                  <a:pt x="2" y="72"/>
                </a:lnTo>
                <a:lnTo>
                  <a:pt x="1" y="75"/>
                </a:lnTo>
                <a:lnTo>
                  <a:pt x="0" y="76"/>
                </a:lnTo>
                <a:lnTo>
                  <a:pt x="0" y="78"/>
                </a:lnTo>
                <a:lnTo>
                  <a:pt x="1" y="80"/>
                </a:lnTo>
                <a:lnTo>
                  <a:pt x="4" y="87"/>
                </a:lnTo>
                <a:lnTo>
                  <a:pt x="4" y="90"/>
                </a:lnTo>
                <a:lnTo>
                  <a:pt x="7" y="90"/>
                </a:lnTo>
                <a:lnTo>
                  <a:pt x="10" y="90"/>
                </a:lnTo>
                <a:lnTo>
                  <a:pt x="12" y="90"/>
                </a:lnTo>
                <a:lnTo>
                  <a:pt x="15" y="91"/>
                </a:lnTo>
                <a:lnTo>
                  <a:pt x="16" y="94"/>
                </a:lnTo>
                <a:lnTo>
                  <a:pt x="16" y="98"/>
                </a:lnTo>
                <a:lnTo>
                  <a:pt x="18" y="100"/>
                </a:lnTo>
                <a:lnTo>
                  <a:pt x="18" y="104"/>
                </a:lnTo>
                <a:lnTo>
                  <a:pt x="20" y="106"/>
                </a:lnTo>
                <a:lnTo>
                  <a:pt x="22" y="108"/>
                </a:lnTo>
                <a:lnTo>
                  <a:pt x="24" y="114"/>
                </a:lnTo>
                <a:lnTo>
                  <a:pt x="25" y="117"/>
                </a:lnTo>
                <a:lnTo>
                  <a:pt x="28" y="121"/>
                </a:lnTo>
                <a:lnTo>
                  <a:pt x="32" y="121"/>
                </a:lnTo>
                <a:lnTo>
                  <a:pt x="37" y="121"/>
                </a:lnTo>
                <a:lnTo>
                  <a:pt x="41" y="119"/>
                </a:lnTo>
                <a:lnTo>
                  <a:pt x="46" y="119"/>
                </a:lnTo>
                <a:lnTo>
                  <a:pt x="48" y="115"/>
                </a:lnTo>
                <a:lnTo>
                  <a:pt x="48" y="112"/>
                </a:lnTo>
                <a:lnTo>
                  <a:pt x="50" y="110"/>
                </a:lnTo>
                <a:lnTo>
                  <a:pt x="53" y="107"/>
                </a:lnTo>
                <a:lnTo>
                  <a:pt x="55" y="108"/>
                </a:lnTo>
                <a:lnTo>
                  <a:pt x="57" y="109"/>
                </a:lnTo>
                <a:lnTo>
                  <a:pt x="60" y="111"/>
                </a:lnTo>
                <a:lnTo>
                  <a:pt x="61" y="114"/>
                </a:lnTo>
                <a:lnTo>
                  <a:pt x="62" y="117"/>
                </a:lnTo>
                <a:lnTo>
                  <a:pt x="63" y="119"/>
                </a:lnTo>
                <a:lnTo>
                  <a:pt x="66" y="121"/>
                </a:lnTo>
                <a:lnTo>
                  <a:pt x="72" y="130"/>
                </a:lnTo>
                <a:lnTo>
                  <a:pt x="74" y="131"/>
                </a:lnTo>
                <a:lnTo>
                  <a:pt x="78" y="132"/>
                </a:lnTo>
                <a:lnTo>
                  <a:pt x="78" y="134"/>
                </a:lnTo>
                <a:lnTo>
                  <a:pt x="78" y="138"/>
                </a:lnTo>
                <a:lnTo>
                  <a:pt x="81" y="145"/>
                </a:lnTo>
                <a:lnTo>
                  <a:pt x="86" y="140"/>
                </a:lnTo>
                <a:lnTo>
                  <a:pt x="87" y="138"/>
                </a:lnTo>
                <a:lnTo>
                  <a:pt x="89" y="137"/>
                </a:lnTo>
                <a:lnTo>
                  <a:pt x="94" y="134"/>
                </a:lnTo>
                <a:lnTo>
                  <a:pt x="100" y="134"/>
                </a:lnTo>
                <a:lnTo>
                  <a:pt x="105" y="131"/>
                </a:lnTo>
                <a:lnTo>
                  <a:pt x="105" y="129"/>
                </a:lnTo>
                <a:lnTo>
                  <a:pt x="105" y="126"/>
                </a:lnTo>
                <a:lnTo>
                  <a:pt x="105" y="124"/>
                </a:lnTo>
                <a:lnTo>
                  <a:pt x="108" y="122"/>
                </a:lnTo>
                <a:lnTo>
                  <a:pt x="111" y="121"/>
                </a:lnTo>
                <a:lnTo>
                  <a:pt x="115" y="121"/>
                </a:lnTo>
                <a:lnTo>
                  <a:pt x="116" y="119"/>
                </a:lnTo>
                <a:lnTo>
                  <a:pt x="122" y="116"/>
                </a:lnTo>
                <a:lnTo>
                  <a:pt x="124" y="110"/>
                </a:lnTo>
                <a:lnTo>
                  <a:pt x="126" y="111"/>
                </a:lnTo>
                <a:lnTo>
                  <a:pt x="128" y="112"/>
                </a:lnTo>
                <a:lnTo>
                  <a:pt x="130" y="114"/>
                </a:lnTo>
                <a:lnTo>
                  <a:pt x="133" y="114"/>
                </a:lnTo>
                <a:lnTo>
                  <a:pt x="139" y="119"/>
                </a:lnTo>
                <a:lnTo>
                  <a:pt x="142" y="124"/>
                </a:lnTo>
                <a:lnTo>
                  <a:pt x="146" y="122"/>
                </a:lnTo>
                <a:lnTo>
                  <a:pt x="147" y="120"/>
                </a:lnTo>
                <a:lnTo>
                  <a:pt x="148" y="119"/>
                </a:lnTo>
                <a:lnTo>
                  <a:pt x="148" y="111"/>
                </a:lnTo>
                <a:lnTo>
                  <a:pt x="148" y="108"/>
                </a:lnTo>
                <a:lnTo>
                  <a:pt x="148" y="106"/>
                </a:lnTo>
                <a:lnTo>
                  <a:pt x="148" y="100"/>
                </a:lnTo>
                <a:lnTo>
                  <a:pt x="148" y="97"/>
                </a:lnTo>
                <a:lnTo>
                  <a:pt x="148" y="94"/>
                </a:lnTo>
                <a:lnTo>
                  <a:pt x="149" y="92"/>
                </a:lnTo>
                <a:lnTo>
                  <a:pt x="149" y="90"/>
                </a:lnTo>
                <a:lnTo>
                  <a:pt x="148" y="87"/>
                </a:lnTo>
                <a:lnTo>
                  <a:pt x="149" y="85"/>
                </a:lnTo>
                <a:lnTo>
                  <a:pt x="152" y="86"/>
                </a:lnTo>
                <a:lnTo>
                  <a:pt x="154" y="86"/>
                </a:lnTo>
                <a:lnTo>
                  <a:pt x="157" y="86"/>
                </a:lnTo>
                <a:lnTo>
                  <a:pt x="160" y="84"/>
                </a:lnTo>
                <a:lnTo>
                  <a:pt x="160" y="78"/>
                </a:lnTo>
                <a:lnTo>
                  <a:pt x="157" y="78"/>
                </a:lnTo>
                <a:lnTo>
                  <a:pt x="156" y="75"/>
                </a:lnTo>
                <a:lnTo>
                  <a:pt x="154" y="73"/>
                </a:lnTo>
                <a:lnTo>
                  <a:pt x="153" y="71"/>
                </a:lnTo>
                <a:lnTo>
                  <a:pt x="152" y="70"/>
                </a:lnTo>
                <a:lnTo>
                  <a:pt x="148" y="70"/>
                </a:lnTo>
                <a:lnTo>
                  <a:pt x="146" y="68"/>
                </a:lnTo>
                <a:lnTo>
                  <a:pt x="147" y="64"/>
                </a:lnTo>
                <a:lnTo>
                  <a:pt x="147" y="62"/>
                </a:lnTo>
                <a:lnTo>
                  <a:pt x="146" y="59"/>
                </a:lnTo>
                <a:lnTo>
                  <a:pt x="150" y="54"/>
                </a:lnTo>
                <a:lnTo>
                  <a:pt x="154" y="52"/>
                </a:lnTo>
                <a:lnTo>
                  <a:pt x="155" y="50"/>
                </a:lnTo>
                <a:lnTo>
                  <a:pt x="154" y="47"/>
                </a:lnTo>
                <a:lnTo>
                  <a:pt x="152" y="46"/>
                </a:lnTo>
                <a:lnTo>
                  <a:pt x="156" y="43"/>
                </a:lnTo>
                <a:lnTo>
                  <a:pt x="157" y="42"/>
                </a:lnTo>
                <a:lnTo>
                  <a:pt x="159" y="39"/>
                </a:lnTo>
                <a:lnTo>
                  <a:pt x="158" y="38"/>
                </a:lnTo>
                <a:lnTo>
                  <a:pt x="159" y="34"/>
                </a:lnTo>
                <a:lnTo>
                  <a:pt x="157" y="27"/>
                </a:lnTo>
                <a:lnTo>
                  <a:pt x="156" y="22"/>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0" name="Freeform 176"/>
          <p:cNvSpPr>
            <a:spLocks/>
          </p:cNvSpPr>
          <p:nvPr/>
        </p:nvSpPr>
        <p:spPr bwMode="auto">
          <a:xfrm>
            <a:off x="5637213" y="3886125"/>
            <a:ext cx="442912" cy="593725"/>
          </a:xfrm>
          <a:custGeom>
            <a:avLst/>
            <a:gdLst/>
            <a:ahLst/>
            <a:cxnLst>
              <a:cxn ang="0">
                <a:pos x="164" y="147"/>
              </a:cxn>
              <a:cxn ang="0">
                <a:pos x="141" y="108"/>
              </a:cxn>
              <a:cxn ang="0">
                <a:pos x="169" y="97"/>
              </a:cxn>
              <a:cxn ang="0">
                <a:pos x="202" y="56"/>
              </a:cxn>
              <a:cxn ang="0">
                <a:pos x="217" y="13"/>
              </a:cxn>
              <a:cxn ang="0">
                <a:pos x="243" y="33"/>
              </a:cxn>
              <a:cxn ang="0">
                <a:pos x="279" y="59"/>
              </a:cxn>
              <a:cxn ang="0">
                <a:pos x="247" y="75"/>
              </a:cxn>
              <a:cxn ang="0">
                <a:pos x="241" y="121"/>
              </a:cxn>
              <a:cxn ang="0">
                <a:pos x="265" y="144"/>
              </a:cxn>
              <a:cxn ang="0">
                <a:pos x="288" y="139"/>
              </a:cxn>
              <a:cxn ang="0">
                <a:pos x="312" y="123"/>
              </a:cxn>
              <a:cxn ang="0">
                <a:pos x="353" y="148"/>
              </a:cxn>
              <a:cxn ang="0">
                <a:pos x="335" y="171"/>
              </a:cxn>
              <a:cxn ang="0">
                <a:pos x="309" y="231"/>
              </a:cxn>
              <a:cxn ang="0">
                <a:pos x="304" y="256"/>
              </a:cxn>
              <a:cxn ang="0">
                <a:pos x="321" y="283"/>
              </a:cxn>
              <a:cxn ang="0">
                <a:pos x="358" y="295"/>
              </a:cxn>
              <a:cxn ang="0">
                <a:pos x="373" y="307"/>
              </a:cxn>
              <a:cxn ang="0">
                <a:pos x="345" y="320"/>
              </a:cxn>
              <a:cxn ang="0">
                <a:pos x="323" y="330"/>
              </a:cxn>
              <a:cxn ang="0">
                <a:pos x="324" y="365"/>
              </a:cxn>
              <a:cxn ang="0">
                <a:pos x="305" y="407"/>
              </a:cxn>
              <a:cxn ang="0">
                <a:pos x="343" y="418"/>
              </a:cxn>
              <a:cxn ang="0">
                <a:pos x="353" y="451"/>
              </a:cxn>
              <a:cxn ang="0">
                <a:pos x="389" y="443"/>
              </a:cxn>
              <a:cxn ang="0">
                <a:pos x="418" y="465"/>
              </a:cxn>
              <a:cxn ang="0">
                <a:pos x="365" y="507"/>
              </a:cxn>
              <a:cxn ang="0">
                <a:pos x="316" y="517"/>
              </a:cxn>
              <a:cxn ang="0">
                <a:pos x="289" y="537"/>
              </a:cxn>
              <a:cxn ang="0">
                <a:pos x="269" y="514"/>
              </a:cxn>
              <a:cxn ang="0">
                <a:pos x="251" y="475"/>
              </a:cxn>
              <a:cxn ang="0">
                <a:pos x="215" y="517"/>
              </a:cxn>
              <a:cxn ang="0">
                <a:pos x="211" y="548"/>
              </a:cxn>
              <a:cxn ang="0">
                <a:pos x="169" y="537"/>
              </a:cxn>
              <a:cxn ang="0">
                <a:pos x="140" y="555"/>
              </a:cxn>
              <a:cxn ang="0">
                <a:pos x="121" y="555"/>
              </a:cxn>
              <a:cxn ang="0">
                <a:pos x="46" y="516"/>
              </a:cxn>
              <a:cxn ang="0">
                <a:pos x="17" y="498"/>
              </a:cxn>
              <a:cxn ang="0">
                <a:pos x="24" y="470"/>
              </a:cxn>
              <a:cxn ang="0">
                <a:pos x="43" y="449"/>
              </a:cxn>
              <a:cxn ang="0">
                <a:pos x="67" y="458"/>
              </a:cxn>
              <a:cxn ang="0">
                <a:pos x="67" y="426"/>
              </a:cxn>
              <a:cxn ang="0">
                <a:pos x="73" y="412"/>
              </a:cxn>
              <a:cxn ang="0">
                <a:pos x="73" y="391"/>
              </a:cxn>
              <a:cxn ang="0">
                <a:pos x="76" y="366"/>
              </a:cxn>
              <a:cxn ang="0">
                <a:pos x="73" y="327"/>
              </a:cxn>
              <a:cxn ang="0">
                <a:pos x="75" y="297"/>
              </a:cxn>
              <a:cxn ang="0">
                <a:pos x="98" y="263"/>
              </a:cxn>
              <a:cxn ang="0">
                <a:pos x="130" y="305"/>
              </a:cxn>
              <a:cxn ang="0">
                <a:pos x="167" y="323"/>
              </a:cxn>
              <a:cxn ang="0">
                <a:pos x="201" y="311"/>
              </a:cxn>
              <a:cxn ang="0">
                <a:pos x="216" y="299"/>
              </a:cxn>
              <a:cxn ang="0">
                <a:pos x="251" y="287"/>
              </a:cxn>
              <a:cxn ang="0">
                <a:pos x="229" y="260"/>
              </a:cxn>
              <a:cxn ang="0">
                <a:pos x="198" y="242"/>
              </a:cxn>
              <a:cxn ang="0">
                <a:pos x="167" y="227"/>
              </a:cxn>
            </a:cxnLst>
            <a:rect l="0" t="0" r="r" b="b"/>
            <a:pathLst>
              <a:path w="420" h="563">
                <a:moveTo>
                  <a:pt x="154" y="214"/>
                </a:moveTo>
                <a:lnTo>
                  <a:pt x="153" y="211"/>
                </a:lnTo>
                <a:lnTo>
                  <a:pt x="150" y="204"/>
                </a:lnTo>
                <a:lnTo>
                  <a:pt x="149" y="195"/>
                </a:lnTo>
                <a:lnTo>
                  <a:pt x="151" y="182"/>
                </a:lnTo>
                <a:lnTo>
                  <a:pt x="161" y="169"/>
                </a:lnTo>
                <a:lnTo>
                  <a:pt x="165" y="161"/>
                </a:lnTo>
                <a:lnTo>
                  <a:pt x="164" y="153"/>
                </a:lnTo>
                <a:lnTo>
                  <a:pt x="164" y="147"/>
                </a:lnTo>
                <a:lnTo>
                  <a:pt x="167" y="145"/>
                </a:lnTo>
                <a:lnTo>
                  <a:pt x="169" y="141"/>
                </a:lnTo>
                <a:lnTo>
                  <a:pt x="169" y="133"/>
                </a:lnTo>
                <a:lnTo>
                  <a:pt x="167" y="125"/>
                </a:lnTo>
                <a:lnTo>
                  <a:pt x="153" y="118"/>
                </a:lnTo>
                <a:lnTo>
                  <a:pt x="151" y="115"/>
                </a:lnTo>
                <a:lnTo>
                  <a:pt x="146" y="113"/>
                </a:lnTo>
                <a:lnTo>
                  <a:pt x="142" y="109"/>
                </a:lnTo>
                <a:lnTo>
                  <a:pt x="141" y="108"/>
                </a:lnTo>
                <a:lnTo>
                  <a:pt x="142" y="105"/>
                </a:lnTo>
                <a:lnTo>
                  <a:pt x="146" y="101"/>
                </a:lnTo>
                <a:lnTo>
                  <a:pt x="151" y="101"/>
                </a:lnTo>
                <a:lnTo>
                  <a:pt x="155" y="103"/>
                </a:lnTo>
                <a:lnTo>
                  <a:pt x="157" y="103"/>
                </a:lnTo>
                <a:lnTo>
                  <a:pt x="161" y="104"/>
                </a:lnTo>
                <a:lnTo>
                  <a:pt x="165" y="102"/>
                </a:lnTo>
                <a:lnTo>
                  <a:pt x="167" y="101"/>
                </a:lnTo>
                <a:lnTo>
                  <a:pt x="169" y="97"/>
                </a:lnTo>
                <a:lnTo>
                  <a:pt x="169" y="92"/>
                </a:lnTo>
                <a:lnTo>
                  <a:pt x="173" y="86"/>
                </a:lnTo>
                <a:lnTo>
                  <a:pt x="178" y="80"/>
                </a:lnTo>
                <a:lnTo>
                  <a:pt x="193" y="71"/>
                </a:lnTo>
                <a:lnTo>
                  <a:pt x="194" y="69"/>
                </a:lnTo>
                <a:lnTo>
                  <a:pt x="197" y="66"/>
                </a:lnTo>
                <a:lnTo>
                  <a:pt x="201" y="61"/>
                </a:lnTo>
                <a:lnTo>
                  <a:pt x="201" y="57"/>
                </a:lnTo>
                <a:lnTo>
                  <a:pt x="202" y="56"/>
                </a:lnTo>
                <a:lnTo>
                  <a:pt x="199" y="51"/>
                </a:lnTo>
                <a:lnTo>
                  <a:pt x="197" y="50"/>
                </a:lnTo>
                <a:lnTo>
                  <a:pt x="207" y="31"/>
                </a:lnTo>
                <a:lnTo>
                  <a:pt x="200" y="26"/>
                </a:lnTo>
                <a:lnTo>
                  <a:pt x="198" y="20"/>
                </a:lnTo>
                <a:lnTo>
                  <a:pt x="202" y="19"/>
                </a:lnTo>
                <a:lnTo>
                  <a:pt x="208" y="19"/>
                </a:lnTo>
                <a:lnTo>
                  <a:pt x="213" y="18"/>
                </a:lnTo>
                <a:lnTo>
                  <a:pt x="217" y="13"/>
                </a:lnTo>
                <a:lnTo>
                  <a:pt x="215" y="4"/>
                </a:lnTo>
                <a:lnTo>
                  <a:pt x="217" y="5"/>
                </a:lnTo>
                <a:lnTo>
                  <a:pt x="222" y="3"/>
                </a:lnTo>
                <a:lnTo>
                  <a:pt x="232" y="3"/>
                </a:lnTo>
                <a:lnTo>
                  <a:pt x="235" y="1"/>
                </a:lnTo>
                <a:lnTo>
                  <a:pt x="239" y="0"/>
                </a:lnTo>
                <a:lnTo>
                  <a:pt x="245" y="12"/>
                </a:lnTo>
                <a:lnTo>
                  <a:pt x="241" y="29"/>
                </a:lnTo>
                <a:lnTo>
                  <a:pt x="243" y="33"/>
                </a:lnTo>
                <a:lnTo>
                  <a:pt x="245" y="35"/>
                </a:lnTo>
                <a:lnTo>
                  <a:pt x="250" y="37"/>
                </a:lnTo>
                <a:lnTo>
                  <a:pt x="253" y="44"/>
                </a:lnTo>
                <a:lnTo>
                  <a:pt x="258" y="45"/>
                </a:lnTo>
                <a:lnTo>
                  <a:pt x="263" y="44"/>
                </a:lnTo>
                <a:lnTo>
                  <a:pt x="264" y="45"/>
                </a:lnTo>
                <a:lnTo>
                  <a:pt x="267" y="48"/>
                </a:lnTo>
                <a:lnTo>
                  <a:pt x="277" y="53"/>
                </a:lnTo>
                <a:lnTo>
                  <a:pt x="279" y="59"/>
                </a:lnTo>
                <a:lnTo>
                  <a:pt x="278" y="65"/>
                </a:lnTo>
                <a:lnTo>
                  <a:pt x="273" y="68"/>
                </a:lnTo>
                <a:lnTo>
                  <a:pt x="269" y="70"/>
                </a:lnTo>
                <a:lnTo>
                  <a:pt x="265" y="72"/>
                </a:lnTo>
                <a:lnTo>
                  <a:pt x="259" y="79"/>
                </a:lnTo>
                <a:lnTo>
                  <a:pt x="256" y="77"/>
                </a:lnTo>
                <a:lnTo>
                  <a:pt x="254" y="73"/>
                </a:lnTo>
                <a:lnTo>
                  <a:pt x="251" y="72"/>
                </a:lnTo>
                <a:lnTo>
                  <a:pt x="247" y="75"/>
                </a:lnTo>
                <a:lnTo>
                  <a:pt x="241" y="80"/>
                </a:lnTo>
                <a:lnTo>
                  <a:pt x="242" y="83"/>
                </a:lnTo>
                <a:lnTo>
                  <a:pt x="243" y="91"/>
                </a:lnTo>
                <a:lnTo>
                  <a:pt x="242" y="102"/>
                </a:lnTo>
                <a:lnTo>
                  <a:pt x="242" y="113"/>
                </a:lnTo>
                <a:lnTo>
                  <a:pt x="241" y="115"/>
                </a:lnTo>
                <a:lnTo>
                  <a:pt x="241" y="117"/>
                </a:lnTo>
                <a:lnTo>
                  <a:pt x="240" y="120"/>
                </a:lnTo>
                <a:lnTo>
                  <a:pt x="241" y="121"/>
                </a:lnTo>
                <a:lnTo>
                  <a:pt x="240" y="124"/>
                </a:lnTo>
                <a:lnTo>
                  <a:pt x="240" y="128"/>
                </a:lnTo>
                <a:lnTo>
                  <a:pt x="251" y="135"/>
                </a:lnTo>
                <a:lnTo>
                  <a:pt x="253" y="137"/>
                </a:lnTo>
                <a:lnTo>
                  <a:pt x="256" y="138"/>
                </a:lnTo>
                <a:lnTo>
                  <a:pt x="261" y="138"/>
                </a:lnTo>
                <a:lnTo>
                  <a:pt x="264" y="139"/>
                </a:lnTo>
                <a:lnTo>
                  <a:pt x="264" y="143"/>
                </a:lnTo>
                <a:lnTo>
                  <a:pt x="265" y="144"/>
                </a:lnTo>
                <a:lnTo>
                  <a:pt x="267" y="145"/>
                </a:lnTo>
                <a:lnTo>
                  <a:pt x="267" y="148"/>
                </a:lnTo>
                <a:lnTo>
                  <a:pt x="269" y="151"/>
                </a:lnTo>
                <a:lnTo>
                  <a:pt x="273" y="151"/>
                </a:lnTo>
                <a:lnTo>
                  <a:pt x="279" y="147"/>
                </a:lnTo>
                <a:lnTo>
                  <a:pt x="282" y="144"/>
                </a:lnTo>
                <a:lnTo>
                  <a:pt x="283" y="141"/>
                </a:lnTo>
                <a:lnTo>
                  <a:pt x="286" y="139"/>
                </a:lnTo>
                <a:lnTo>
                  <a:pt x="288" y="139"/>
                </a:lnTo>
                <a:lnTo>
                  <a:pt x="291" y="133"/>
                </a:lnTo>
                <a:lnTo>
                  <a:pt x="293" y="128"/>
                </a:lnTo>
                <a:lnTo>
                  <a:pt x="293" y="124"/>
                </a:lnTo>
                <a:lnTo>
                  <a:pt x="300" y="121"/>
                </a:lnTo>
                <a:lnTo>
                  <a:pt x="301" y="124"/>
                </a:lnTo>
                <a:lnTo>
                  <a:pt x="303" y="123"/>
                </a:lnTo>
                <a:lnTo>
                  <a:pt x="305" y="122"/>
                </a:lnTo>
                <a:lnTo>
                  <a:pt x="308" y="122"/>
                </a:lnTo>
                <a:lnTo>
                  <a:pt x="312" y="123"/>
                </a:lnTo>
                <a:lnTo>
                  <a:pt x="313" y="127"/>
                </a:lnTo>
                <a:lnTo>
                  <a:pt x="318" y="132"/>
                </a:lnTo>
                <a:lnTo>
                  <a:pt x="321" y="133"/>
                </a:lnTo>
                <a:lnTo>
                  <a:pt x="339" y="141"/>
                </a:lnTo>
                <a:lnTo>
                  <a:pt x="345" y="143"/>
                </a:lnTo>
                <a:lnTo>
                  <a:pt x="351" y="143"/>
                </a:lnTo>
                <a:lnTo>
                  <a:pt x="353" y="143"/>
                </a:lnTo>
                <a:lnTo>
                  <a:pt x="354" y="144"/>
                </a:lnTo>
                <a:lnTo>
                  <a:pt x="353" y="148"/>
                </a:lnTo>
                <a:lnTo>
                  <a:pt x="351" y="152"/>
                </a:lnTo>
                <a:lnTo>
                  <a:pt x="349" y="151"/>
                </a:lnTo>
                <a:lnTo>
                  <a:pt x="347" y="152"/>
                </a:lnTo>
                <a:lnTo>
                  <a:pt x="347" y="156"/>
                </a:lnTo>
                <a:lnTo>
                  <a:pt x="344" y="158"/>
                </a:lnTo>
                <a:lnTo>
                  <a:pt x="340" y="161"/>
                </a:lnTo>
                <a:lnTo>
                  <a:pt x="336" y="167"/>
                </a:lnTo>
                <a:lnTo>
                  <a:pt x="337" y="169"/>
                </a:lnTo>
                <a:lnTo>
                  <a:pt x="335" y="171"/>
                </a:lnTo>
                <a:lnTo>
                  <a:pt x="331" y="172"/>
                </a:lnTo>
                <a:lnTo>
                  <a:pt x="328" y="175"/>
                </a:lnTo>
                <a:lnTo>
                  <a:pt x="327" y="177"/>
                </a:lnTo>
                <a:lnTo>
                  <a:pt x="327" y="183"/>
                </a:lnTo>
                <a:lnTo>
                  <a:pt x="325" y="184"/>
                </a:lnTo>
                <a:lnTo>
                  <a:pt x="324" y="187"/>
                </a:lnTo>
                <a:lnTo>
                  <a:pt x="322" y="191"/>
                </a:lnTo>
                <a:lnTo>
                  <a:pt x="318" y="210"/>
                </a:lnTo>
                <a:lnTo>
                  <a:pt x="309" y="231"/>
                </a:lnTo>
                <a:lnTo>
                  <a:pt x="309" y="235"/>
                </a:lnTo>
                <a:lnTo>
                  <a:pt x="310" y="236"/>
                </a:lnTo>
                <a:lnTo>
                  <a:pt x="308" y="238"/>
                </a:lnTo>
                <a:lnTo>
                  <a:pt x="304" y="240"/>
                </a:lnTo>
                <a:lnTo>
                  <a:pt x="303" y="245"/>
                </a:lnTo>
                <a:lnTo>
                  <a:pt x="300" y="247"/>
                </a:lnTo>
                <a:lnTo>
                  <a:pt x="300" y="252"/>
                </a:lnTo>
                <a:lnTo>
                  <a:pt x="301" y="254"/>
                </a:lnTo>
                <a:lnTo>
                  <a:pt x="304" y="256"/>
                </a:lnTo>
                <a:lnTo>
                  <a:pt x="310" y="262"/>
                </a:lnTo>
                <a:lnTo>
                  <a:pt x="310" y="265"/>
                </a:lnTo>
                <a:lnTo>
                  <a:pt x="308" y="268"/>
                </a:lnTo>
                <a:lnTo>
                  <a:pt x="305" y="272"/>
                </a:lnTo>
                <a:lnTo>
                  <a:pt x="305" y="275"/>
                </a:lnTo>
                <a:lnTo>
                  <a:pt x="307" y="277"/>
                </a:lnTo>
                <a:lnTo>
                  <a:pt x="309" y="279"/>
                </a:lnTo>
                <a:lnTo>
                  <a:pt x="320" y="283"/>
                </a:lnTo>
                <a:lnTo>
                  <a:pt x="321" y="283"/>
                </a:lnTo>
                <a:lnTo>
                  <a:pt x="323" y="285"/>
                </a:lnTo>
                <a:lnTo>
                  <a:pt x="325" y="287"/>
                </a:lnTo>
                <a:lnTo>
                  <a:pt x="331" y="289"/>
                </a:lnTo>
                <a:lnTo>
                  <a:pt x="334" y="289"/>
                </a:lnTo>
                <a:lnTo>
                  <a:pt x="337" y="290"/>
                </a:lnTo>
                <a:lnTo>
                  <a:pt x="339" y="289"/>
                </a:lnTo>
                <a:lnTo>
                  <a:pt x="347" y="294"/>
                </a:lnTo>
                <a:lnTo>
                  <a:pt x="356" y="294"/>
                </a:lnTo>
                <a:lnTo>
                  <a:pt x="358" y="295"/>
                </a:lnTo>
                <a:lnTo>
                  <a:pt x="365" y="295"/>
                </a:lnTo>
                <a:lnTo>
                  <a:pt x="367" y="296"/>
                </a:lnTo>
                <a:lnTo>
                  <a:pt x="369" y="296"/>
                </a:lnTo>
                <a:lnTo>
                  <a:pt x="371" y="297"/>
                </a:lnTo>
                <a:lnTo>
                  <a:pt x="373" y="299"/>
                </a:lnTo>
                <a:lnTo>
                  <a:pt x="375" y="300"/>
                </a:lnTo>
                <a:lnTo>
                  <a:pt x="375" y="302"/>
                </a:lnTo>
                <a:lnTo>
                  <a:pt x="374" y="303"/>
                </a:lnTo>
                <a:lnTo>
                  <a:pt x="373" y="307"/>
                </a:lnTo>
                <a:lnTo>
                  <a:pt x="370" y="313"/>
                </a:lnTo>
                <a:lnTo>
                  <a:pt x="367" y="314"/>
                </a:lnTo>
                <a:lnTo>
                  <a:pt x="362" y="317"/>
                </a:lnTo>
                <a:lnTo>
                  <a:pt x="357" y="319"/>
                </a:lnTo>
                <a:lnTo>
                  <a:pt x="355" y="319"/>
                </a:lnTo>
                <a:lnTo>
                  <a:pt x="352" y="320"/>
                </a:lnTo>
                <a:lnTo>
                  <a:pt x="350" y="320"/>
                </a:lnTo>
                <a:lnTo>
                  <a:pt x="347" y="321"/>
                </a:lnTo>
                <a:lnTo>
                  <a:pt x="345" y="320"/>
                </a:lnTo>
                <a:lnTo>
                  <a:pt x="342" y="320"/>
                </a:lnTo>
                <a:lnTo>
                  <a:pt x="339" y="322"/>
                </a:lnTo>
                <a:lnTo>
                  <a:pt x="338" y="324"/>
                </a:lnTo>
                <a:lnTo>
                  <a:pt x="335" y="324"/>
                </a:lnTo>
                <a:lnTo>
                  <a:pt x="334" y="325"/>
                </a:lnTo>
                <a:lnTo>
                  <a:pt x="330" y="325"/>
                </a:lnTo>
                <a:lnTo>
                  <a:pt x="328" y="323"/>
                </a:lnTo>
                <a:lnTo>
                  <a:pt x="325" y="325"/>
                </a:lnTo>
                <a:lnTo>
                  <a:pt x="323" y="330"/>
                </a:lnTo>
                <a:lnTo>
                  <a:pt x="323" y="337"/>
                </a:lnTo>
                <a:lnTo>
                  <a:pt x="324" y="340"/>
                </a:lnTo>
                <a:lnTo>
                  <a:pt x="324" y="342"/>
                </a:lnTo>
                <a:lnTo>
                  <a:pt x="325" y="344"/>
                </a:lnTo>
                <a:lnTo>
                  <a:pt x="324" y="349"/>
                </a:lnTo>
                <a:lnTo>
                  <a:pt x="324" y="353"/>
                </a:lnTo>
                <a:lnTo>
                  <a:pt x="323" y="356"/>
                </a:lnTo>
                <a:lnTo>
                  <a:pt x="323" y="360"/>
                </a:lnTo>
                <a:lnTo>
                  <a:pt x="324" y="365"/>
                </a:lnTo>
                <a:lnTo>
                  <a:pt x="321" y="370"/>
                </a:lnTo>
                <a:lnTo>
                  <a:pt x="318" y="372"/>
                </a:lnTo>
                <a:lnTo>
                  <a:pt x="316" y="375"/>
                </a:lnTo>
                <a:lnTo>
                  <a:pt x="314" y="376"/>
                </a:lnTo>
                <a:lnTo>
                  <a:pt x="310" y="384"/>
                </a:lnTo>
                <a:lnTo>
                  <a:pt x="308" y="385"/>
                </a:lnTo>
                <a:lnTo>
                  <a:pt x="304" y="392"/>
                </a:lnTo>
                <a:lnTo>
                  <a:pt x="305" y="393"/>
                </a:lnTo>
                <a:lnTo>
                  <a:pt x="305" y="407"/>
                </a:lnTo>
                <a:lnTo>
                  <a:pt x="312" y="411"/>
                </a:lnTo>
                <a:lnTo>
                  <a:pt x="313" y="411"/>
                </a:lnTo>
                <a:lnTo>
                  <a:pt x="317" y="412"/>
                </a:lnTo>
                <a:lnTo>
                  <a:pt x="324" y="412"/>
                </a:lnTo>
                <a:lnTo>
                  <a:pt x="327" y="415"/>
                </a:lnTo>
                <a:lnTo>
                  <a:pt x="333" y="415"/>
                </a:lnTo>
                <a:lnTo>
                  <a:pt x="335" y="415"/>
                </a:lnTo>
                <a:lnTo>
                  <a:pt x="338" y="415"/>
                </a:lnTo>
                <a:lnTo>
                  <a:pt x="343" y="418"/>
                </a:lnTo>
                <a:lnTo>
                  <a:pt x="346" y="421"/>
                </a:lnTo>
                <a:lnTo>
                  <a:pt x="346" y="427"/>
                </a:lnTo>
                <a:lnTo>
                  <a:pt x="345" y="431"/>
                </a:lnTo>
                <a:lnTo>
                  <a:pt x="345" y="433"/>
                </a:lnTo>
                <a:lnTo>
                  <a:pt x="349" y="440"/>
                </a:lnTo>
                <a:lnTo>
                  <a:pt x="351" y="442"/>
                </a:lnTo>
                <a:lnTo>
                  <a:pt x="352" y="446"/>
                </a:lnTo>
                <a:lnTo>
                  <a:pt x="353" y="448"/>
                </a:lnTo>
                <a:lnTo>
                  <a:pt x="353" y="451"/>
                </a:lnTo>
                <a:lnTo>
                  <a:pt x="354" y="453"/>
                </a:lnTo>
                <a:lnTo>
                  <a:pt x="365" y="453"/>
                </a:lnTo>
                <a:lnTo>
                  <a:pt x="367" y="450"/>
                </a:lnTo>
                <a:lnTo>
                  <a:pt x="369" y="450"/>
                </a:lnTo>
                <a:lnTo>
                  <a:pt x="370" y="448"/>
                </a:lnTo>
                <a:lnTo>
                  <a:pt x="373" y="449"/>
                </a:lnTo>
                <a:lnTo>
                  <a:pt x="378" y="449"/>
                </a:lnTo>
                <a:lnTo>
                  <a:pt x="385" y="446"/>
                </a:lnTo>
                <a:lnTo>
                  <a:pt x="389" y="443"/>
                </a:lnTo>
                <a:lnTo>
                  <a:pt x="394" y="441"/>
                </a:lnTo>
                <a:lnTo>
                  <a:pt x="399" y="441"/>
                </a:lnTo>
                <a:lnTo>
                  <a:pt x="403" y="444"/>
                </a:lnTo>
                <a:lnTo>
                  <a:pt x="407" y="455"/>
                </a:lnTo>
                <a:lnTo>
                  <a:pt x="409" y="458"/>
                </a:lnTo>
                <a:lnTo>
                  <a:pt x="413" y="460"/>
                </a:lnTo>
                <a:lnTo>
                  <a:pt x="418" y="461"/>
                </a:lnTo>
                <a:lnTo>
                  <a:pt x="419" y="461"/>
                </a:lnTo>
                <a:lnTo>
                  <a:pt x="418" y="465"/>
                </a:lnTo>
                <a:lnTo>
                  <a:pt x="415" y="471"/>
                </a:lnTo>
                <a:lnTo>
                  <a:pt x="415" y="477"/>
                </a:lnTo>
                <a:lnTo>
                  <a:pt x="413" y="481"/>
                </a:lnTo>
                <a:lnTo>
                  <a:pt x="408" y="485"/>
                </a:lnTo>
                <a:lnTo>
                  <a:pt x="403" y="490"/>
                </a:lnTo>
                <a:lnTo>
                  <a:pt x="395" y="496"/>
                </a:lnTo>
                <a:lnTo>
                  <a:pt x="385" y="505"/>
                </a:lnTo>
                <a:lnTo>
                  <a:pt x="383" y="507"/>
                </a:lnTo>
                <a:lnTo>
                  <a:pt x="365" y="507"/>
                </a:lnTo>
                <a:lnTo>
                  <a:pt x="361" y="509"/>
                </a:lnTo>
                <a:lnTo>
                  <a:pt x="359" y="509"/>
                </a:lnTo>
                <a:lnTo>
                  <a:pt x="343" y="514"/>
                </a:lnTo>
                <a:lnTo>
                  <a:pt x="336" y="513"/>
                </a:lnTo>
                <a:lnTo>
                  <a:pt x="331" y="509"/>
                </a:lnTo>
                <a:lnTo>
                  <a:pt x="325" y="507"/>
                </a:lnTo>
                <a:lnTo>
                  <a:pt x="322" y="513"/>
                </a:lnTo>
                <a:lnTo>
                  <a:pt x="321" y="515"/>
                </a:lnTo>
                <a:lnTo>
                  <a:pt x="316" y="517"/>
                </a:lnTo>
                <a:lnTo>
                  <a:pt x="317" y="523"/>
                </a:lnTo>
                <a:lnTo>
                  <a:pt x="311" y="525"/>
                </a:lnTo>
                <a:lnTo>
                  <a:pt x="313" y="539"/>
                </a:lnTo>
                <a:lnTo>
                  <a:pt x="311" y="539"/>
                </a:lnTo>
                <a:lnTo>
                  <a:pt x="305" y="541"/>
                </a:lnTo>
                <a:lnTo>
                  <a:pt x="292" y="544"/>
                </a:lnTo>
                <a:lnTo>
                  <a:pt x="289" y="544"/>
                </a:lnTo>
                <a:lnTo>
                  <a:pt x="287" y="541"/>
                </a:lnTo>
                <a:lnTo>
                  <a:pt x="289" y="537"/>
                </a:lnTo>
                <a:lnTo>
                  <a:pt x="286" y="531"/>
                </a:lnTo>
                <a:lnTo>
                  <a:pt x="289" y="528"/>
                </a:lnTo>
                <a:lnTo>
                  <a:pt x="283" y="521"/>
                </a:lnTo>
                <a:lnTo>
                  <a:pt x="282" y="525"/>
                </a:lnTo>
                <a:lnTo>
                  <a:pt x="282" y="529"/>
                </a:lnTo>
                <a:lnTo>
                  <a:pt x="278" y="530"/>
                </a:lnTo>
                <a:lnTo>
                  <a:pt x="273" y="526"/>
                </a:lnTo>
                <a:lnTo>
                  <a:pt x="272" y="521"/>
                </a:lnTo>
                <a:lnTo>
                  <a:pt x="269" y="514"/>
                </a:lnTo>
                <a:lnTo>
                  <a:pt x="267" y="510"/>
                </a:lnTo>
                <a:lnTo>
                  <a:pt x="266" y="508"/>
                </a:lnTo>
                <a:lnTo>
                  <a:pt x="260" y="504"/>
                </a:lnTo>
                <a:lnTo>
                  <a:pt x="253" y="499"/>
                </a:lnTo>
                <a:lnTo>
                  <a:pt x="254" y="487"/>
                </a:lnTo>
                <a:lnTo>
                  <a:pt x="256" y="482"/>
                </a:lnTo>
                <a:lnTo>
                  <a:pt x="256" y="479"/>
                </a:lnTo>
                <a:lnTo>
                  <a:pt x="255" y="477"/>
                </a:lnTo>
                <a:lnTo>
                  <a:pt x="251" y="475"/>
                </a:lnTo>
                <a:lnTo>
                  <a:pt x="246" y="475"/>
                </a:lnTo>
                <a:lnTo>
                  <a:pt x="232" y="479"/>
                </a:lnTo>
                <a:lnTo>
                  <a:pt x="227" y="487"/>
                </a:lnTo>
                <a:lnTo>
                  <a:pt x="221" y="490"/>
                </a:lnTo>
                <a:lnTo>
                  <a:pt x="219" y="496"/>
                </a:lnTo>
                <a:lnTo>
                  <a:pt x="216" y="501"/>
                </a:lnTo>
                <a:lnTo>
                  <a:pt x="216" y="504"/>
                </a:lnTo>
                <a:lnTo>
                  <a:pt x="211" y="514"/>
                </a:lnTo>
                <a:lnTo>
                  <a:pt x="215" y="517"/>
                </a:lnTo>
                <a:lnTo>
                  <a:pt x="217" y="526"/>
                </a:lnTo>
                <a:lnTo>
                  <a:pt x="221" y="527"/>
                </a:lnTo>
                <a:lnTo>
                  <a:pt x="223" y="528"/>
                </a:lnTo>
                <a:lnTo>
                  <a:pt x="226" y="532"/>
                </a:lnTo>
                <a:lnTo>
                  <a:pt x="227" y="535"/>
                </a:lnTo>
                <a:lnTo>
                  <a:pt x="227" y="539"/>
                </a:lnTo>
                <a:lnTo>
                  <a:pt x="219" y="545"/>
                </a:lnTo>
                <a:lnTo>
                  <a:pt x="217" y="547"/>
                </a:lnTo>
                <a:lnTo>
                  <a:pt x="211" y="548"/>
                </a:lnTo>
                <a:lnTo>
                  <a:pt x="196" y="544"/>
                </a:lnTo>
                <a:lnTo>
                  <a:pt x="195" y="539"/>
                </a:lnTo>
                <a:lnTo>
                  <a:pt x="194" y="537"/>
                </a:lnTo>
                <a:lnTo>
                  <a:pt x="189" y="536"/>
                </a:lnTo>
                <a:lnTo>
                  <a:pt x="187" y="534"/>
                </a:lnTo>
                <a:lnTo>
                  <a:pt x="183" y="537"/>
                </a:lnTo>
                <a:lnTo>
                  <a:pt x="178" y="537"/>
                </a:lnTo>
                <a:lnTo>
                  <a:pt x="173" y="536"/>
                </a:lnTo>
                <a:lnTo>
                  <a:pt x="169" y="537"/>
                </a:lnTo>
                <a:lnTo>
                  <a:pt x="165" y="537"/>
                </a:lnTo>
                <a:lnTo>
                  <a:pt x="160" y="538"/>
                </a:lnTo>
                <a:lnTo>
                  <a:pt x="155" y="537"/>
                </a:lnTo>
                <a:lnTo>
                  <a:pt x="151" y="536"/>
                </a:lnTo>
                <a:lnTo>
                  <a:pt x="149" y="537"/>
                </a:lnTo>
                <a:lnTo>
                  <a:pt x="146" y="542"/>
                </a:lnTo>
                <a:lnTo>
                  <a:pt x="146" y="559"/>
                </a:lnTo>
                <a:lnTo>
                  <a:pt x="143" y="562"/>
                </a:lnTo>
                <a:lnTo>
                  <a:pt x="140" y="555"/>
                </a:lnTo>
                <a:lnTo>
                  <a:pt x="138" y="555"/>
                </a:lnTo>
                <a:lnTo>
                  <a:pt x="138" y="550"/>
                </a:lnTo>
                <a:lnTo>
                  <a:pt x="133" y="547"/>
                </a:lnTo>
                <a:lnTo>
                  <a:pt x="130" y="554"/>
                </a:lnTo>
                <a:lnTo>
                  <a:pt x="129" y="555"/>
                </a:lnTo>
                <a:lnTo>
                  <a:pt x="127" y="556"/>
                </a:lnTo>
                <a:lnTo>
                  <a:pt x="124" y="555"/>
                </a:lnTo>
                <a:lnTo>
                  <a:pt x="124" y="551"/>
                </a:lnTo>
                <a:lnTo>
                  <a:pt x="121" y="555"/>
                </a:lnTo>
                <a:lnTo>
                  <a:pt x="116" y="556"/>
                </a:lnTo>
                <a:lnTo>
                  <a:pt x="111" y="554"/>
                </a:lnTo>
                <a:lnTo>
                  <a:pt x="101" y="544"/>
                </a:lnTo>
                <a:lnTo>
                  <a:pt x="95" y="541"/>
                </a:lnTo>
                <a:lnTo>
                  <a:pt x="78" y="542"/>
                </a:lnTo>
                <a:lnTo>
                  <a:pt x="75" y="539"/>
                </a:lnTo>
                <a:lnTo>
                  <a:pt x="57" y="530"/>
                </a:lnTo>
                <a:lnTo>
                  <a:pt x="55" y="523"/>
                </a:lnTo>
                <a:lnTo>
                  <a:pt x="46" y="516"/>
                </a:lnTo>
                <a:lnTo>
                  <a:pt x="43" y="515"/>
                </a:lnTo>
                <a:lnTo>
                  <a:pt x="35" y="515"/>
                </a:lnTo>
                <a:lnTo>
                  <a:pt x="29" y="510"/>
                </a:lnTo>
                <a:lnTo>
                  <a:pt x="29" y="507"/>
                </a:lnTo>
                <a:lnTo>
                  <a:pt x="28" y="502"/>
                </a:lnTo>
                <a:lnTo>
                  <a:pt x="26" y="500"/>
                </a:lnTo>
                <a:lnTo>
                  <a:pt x="25" y="499"/>
                </a:lnTo>
                <a:lnTo>
                  <a:pt x="21" y="498"/>
                </a:lnTo>
                <a:lnTo>
                  <a:pt x="17" y="498"/>
                </a:lnTo>
                <a:lnTo>
                  <a:pt x="14" y="495"/>
                </a:lnTo>
                <a:lnTo>
                  <a:pt x="12" y="493"/>
                </a:lnTo>
                <a:lnTo>
                  <a:pt x="0" y="484"/>
                </a:lnTo>
                <a:lnTo>
                  <a:pt x="5" y="479"/>
                </a:lnTo>
                <a:lnTo>
                  <a:pt x="6" y="477"/>
                </a:lnTo>
                <a:lnTo>
                  <a:pt x="8" y="476"/>
                </a:lnTo>
                <a:lnTo>
                  <a:pt x="13" y="473"/>
                </a:lnTo>
                <a:lnTo>
                  <a:pt x="19" y="473"/>
                </a:lnTo>
                <a:lnTo>
                  <a:pt x="24" y="470"/>
                </a:lnTo>
                <a:lnTo>
                  <a:pt x="24" y="468"/>
                </a:lnTo>
                <a:lnTo>
                  <a:pt x="24" y="465"/>
                </a:lnTo>
                <a:lnTo>
                  <a:pt x="24" y="463"/>
                </a:lnTo>
                <a:lnTo>
                  <a:pt x="27" y="461"/>
                </a:lnTo>
                <a:lnTo>
                  <a:pt x="30" y="460"/>
                </a:lnTo>
                <a:lnTo>
                  <a:pt x="34" y="460"/>
                </a:lnTo>
                <a:lnTo>
                  <a:pt x="35" y="458"/>
                </a:lnTo>
                <a:lnTo>
                  <a:pt x="41" y="455"/>
                </a:lnTo>
                <a:lnTo>
                  <a:pt x="43" y="449"/>
                </a:lnTo>
                <a:lnTo>
                  <a:pt x="45" y="450"/>
                </a:lnTo>
                <a:lnTo>
                  <a:pt x="47" y="451"/>
                </a:lnTo>
                <a:lnTo>
                  <a:pt x="49" y="453"/>
                </a:lnTo>
                <a:lnTo>
                  <a:pt x="52" y="453"/>
                </a:lnTo>
                <a:lnTo>
                  <a:pt x="58" y="458"/>
                </a:lnTo>
                <a:lnTo>
                  <a:pt x="61" y="463"/>
                </a:lnTo>
                <a:lnTo>
                  <a:pt x="65" y="461"/>
                </a:lnTo>
                <a:lnTo>
                  <a:pt x="66" y="459"/>
                </a:lnTo>
                <a:lnTo>
                  <a:pt x="67" y="458"/>
                </a:lnTo>
                <a:lnTo>
                  <a:pt x="67" y="450"/>
                </a:lnTo>
                <a:lnTo>
                  <a:pt x="67" y="447"/>
                </a:lnTo>
                <a:lnTo>
                  <a:pt x="67" y="445"/>
                </a:lnTo>
                <a:lnTo>
                  <a:pt x="67" y="439"/>
                </a:lnTo>
                <a:lnTo>
                  <a:pt x="67" y="436"/>
                </a:lnTo>
                <a:lnTo>
                  <a:pt x="67" y="433"/>
                </a:lnTo>
                <a:lnTo>
                  <a:pt x="68" y="431"/>
                </a:lnTo>
                <a:lnTo>
                  <a:pt x="68" y="429"/>
                </a:lnTo>
                <a:lnTo>
                  <a:pt x="67" y="426"/>
                </a:lnTo>
                <a:lnTo>
                  <a:pt x="68" y="424"/>
                </a:lnTo>
                <a:lnTo>
                  <a:pt x="71" y="425"/>
                </a:lnTo>
                <a:lnTo>
                  <a:pt x="73" y="425"/>
                </a:lnTo>
                <a:lnTo>
                  <a:pt x="76" y="425"/>
                </a:lnTo>
                <a:lnTo>
                  <a:pt x="79" y="423"/>
                </a:lnTo>
                <a:lnTo>
                  <a:pt x="79" y="417"/>
                </a:lnTo>
                <a:lnTo>
                  <a:pt x="76" y="417"/>
                </a:lnTo>
                <a:lnTo>
                  <a:pt x="75" y="414"/>
                </a:lnTo>
                <a:lnTo>
                  <a:pt x="73" y="412"/>
                </a:lnTo>
                <a:lnTo>
                  <a:pt x="72" y="410"/>
                </a:lnTo>
                <a:lnTo>
                  <a:pt x="71" y="409"/>
                </a:lnTo>
                <a:lnTo>
                  <a:pt x="67" y="409"/>
                </a:lnTo>
                <a:lnTo>
                  <a:pt x="65" y="407"/>
                </a:lnTo>
                <a:lnTo>
                  <a:pt x="66" y="403"/>
                </a:lnTo>
                <a:lnTo>
                  <a:pt x="66" y="401"/>
                </a:lnTo>
                <a:lnTo>
                  <a:pt x="65" y="398"/>
                </a:lnTo>
                <a:lnTo>
                  <a:pt x="69" y="393"/>
                </a:lnTo>
                <a:lnTo>
                  <a:pt x="73" y="391"/>
                </a:lnTo>
                <a:lnTo>
                  <a:pt x="74" y="389"/>
                </a:lnTo>
                <a:lnTo>
                  <a:pt x="73" y="386"/>
                </a:lnTo>
                <a:lnTo>
                  <a:pt x="71" y="385"/>
                </a:lnTo>
                <a:lnTo>
                  <a:pt x="75" y="382"/>
                </a:lnTo>
                <a:lnTo>
                  <a:pt x="76" y="381"/>
                </a:lnTo>
                <a:lnTo>
                  <a:pt x="78" y="378"/>
                </a:lnTo>
                <a:lnTo>
                  <a:pt x="77" y="377"/>
                </a:lnTo>
                <a:lnTo>
                  <a:pt x="78" y="373"/>
                </a:lnTo>
                <a:lnTo>
                  <a:pt x="76" y="366"/>
                </a:lnTo>
                <a:lnTo>
                  <a:pt x="75" y="361"/>
                </a:lnTo>
                <a:lnTo>
                  <a:pt x="75" y="353"/>
                </a:lnTo>
                <a:lnTo>
                  <a:pt x="76" y="350"/>
                </a:lnTo>
                <a:lnTo>
                  <a:pt x="76" y="347"/>
                </a:lnTo>
                <a:lnTo>
                  <a:pt x="76" y="340"/>
                </a:lnTo>
                <a:lnTo>
                  <a:pt x="75" y="338"/>
                </a:lnTo>
                <a:lnTo>
                  <a:pt x="75" y="335"/>
                </a:lnTo>
                <a:lnTo>
                  <a:pt x="73" y="331"/>
                </a:lnTo>
                <a:lnTo>
                  <a:pt x="73" y="327"/>
                </a:lnTo>
                <a:lnTo>
                  <a:pt x="74" y="324"/>
                </a:lnTo>
                <a:lnTo>
                  <a:pt x="74" y="322"/>
                </a:lnTo>
                <a:lnTo>
                  <a:pt x="76" y="317"/>
                </a:lnTo>
                <a:lnTo>
                  <a:pt x="76" y="315"/>
                </a:lnTo>
                <a:lnTo>
                  <a:pt x="77" y="313"/>
                </a:lnTo>
                <a:lnTo>
                  <a:pt x="77" y="309"/>
                </a:lnTo>
                <a:lnTo>
                  <a:pt x="76" y="303"/>
                </a:lnTo>
                <a:lnTo>
                  <a:pt x="75" y="300"/>
                </a:lnTo>
                <a:lnTo>
                  <a:pt x="75" y="297"/>
                </a:lnTo>
                <a:lnTo>
                  <a:pt x="75" y="289"/>
                </a:lnTo>
                <a:lnTo>
                  <a:pt x="73" y="285"/>
                </a:lnTo>
                <a:lnTo>
                  <a:pt x="73" y="280"/>
                </a:lnTo>
                <a:lnTo>
                  <a:pt x="73" y="279"/>
                </a:lnTo>
                <a:lnTo>
                  <a:pt x="71" y="263"/>
                </a:lnTo>
                <a:lnTo>
                  <a:pt x="73" y="265"/>
                </a:lnTo>
                <a:lnTo>
                  <a:pt x="84" y="268"/>
                </a:lnTo>
                <a:lnTo>
                  <a:pt x="94" y="263"/>
                </a:lnTo>
                <a:lnTo>
                  <a:pt x="98" y="263"/>
                </a:lnTo>
                <a:lnTo>
                  <a:pt x="99" y="266"/>
                </a:lnTo>
                <a:lnTo>
                  <a:pt x="103" y="271"/>
                </a:lnTo>
                <a:lnTo>
                  <a:pt x="105" y="272"/>
                </a:lnTo>
                <a:lnTo>
                  <a:pt x="111" y="284"/>
                </a:lnTo>
                <a:lnTo>
                  <a:pt x="115" y="287"/>
                </a:lnTo>
                <a:lnTo>
                  <a:pt x="119" y="291"/>
                </a:lnTo>
                <a:lnTo>
                  <a:pt x="125" y="302"/>
                </a:lnTo>
                <a:lnTo>
                  <a:pt x="127" y="303"/>
                </a:lnTo>
                <a:lnTo>
                  <a:pt x="130" y="305"/>
                </a:lnTo>
                <a:lnTo>
                  <a:pt x="133" y="308"/>
                </a:lnTo>
                <a:lnTo>
                  <a:pt x="135" y="312"/>
                </a:lnTo>
                <a:lnTo>
                  <a:pt x="139" y="313"/>
                </a:lnTo>
                <a:lnTo>
                  <a:pt x="147" y="317"/>
                </a:lnTo>
                <a:lnTo>
                  <a:pt x="153" y="319"/>
                </a:lnTo>
                <a:lnTo>
                  <a:pt x="155" y="320"/>
                </a:lnTo>
                <a:lnTo>
                  <a:pt x="157" y="323"/>
                </a:lnTo>
                <a:lnTo>
                  <a:pt x="161" y="324"/>
                </a:lnTo>
                <a:lnTo>
                  <a:pt x="167" y="323"/>
                </a:lnTo>
                <a:lnTo>
                  <a:pt x="178" y="315"/>
                </a:lnTo>
                <a:lnTo>
                  <a:pt x="179" y="311"/>
                </a:lnTo>
                <a:lnTo>
                  <a:pt x="180" y="309"/>
                </a:lnTo>
                <a:lnTo>
                  <a:pt x="191" y="303"/>
                </a:lnTo>
                <a:lnTo>
                  <a:pt x="193" y="305"/>
                </a:lnTo>
                <a:lnTo>
                  <a:pt x="194" y="308"/>
                </a:lnTo>
                <a:lnTo>
                  <a:pt x="197" y="310"/>
                </a:lnTo>
                <a:lnTo>
                  <a:pt x="199" y="310"/>
                </a:lnTo>
                <a:lnTo>
                  <a:pt x="201" y="311"/>
                </a:lnTo>
                <a:lnTo>
                  <a:pt x="203" y="314"/>
                </a:lnTo>
                <a:lnTo>
                  <a:pt x="205" y="314"/>
                </a:lnTo>
                <a:lnTo>
                  <a:pt x="207" y="313"/>
                </a:lnTo>
                <a:lnTo>
                  <a:pt x="209" y="312"/>
                </a:lnTo>
                <a:lnTo>
                  <a:pt x="210" y="309"/>
                </a:lnTo>
                <a:lnTo>
                  <a:pt x="212" y="305"/>
                </a:lnTo>
                <a:lnTo>
                  <a:pt x="217" y="303"/>
                </a:lnTo>
                <a:lnTo>
                  <a:pt x="216" y="302"/>
                </a:lnTo>
                <a:lnTo>
                  <a:pt x="216" y="299"/>
                </a:lnTo>
                <a:lnTo>
                  <a:pt x="217" y="296"/>
                </a:lnTo>
                <a:lnTo>
                  <a:pt x="221" y="293"/>
                </a:lnTo>
                <a:lnTo>
                  <a:pt x="227" y="291"/>
                </a:lnTo>
                <a:lnTo>
                  <a:pt x="233" y="293"/>
                </a:lnTo>
                <a:lnTo>
                  <a:pt x="238" y="293"/>
                </a:lnTo>
                <a:lnTo>
                  <a:pt x="244" y="294"/>
                </a:lnTo>
                <a:lnTo>
                  <a:pt x="248" y="292"/>
                </a:lnTo>
                <a:lnTo>
                  <a:pt x="249" y="290"/>
                </a:lnTo>
                <a:lnTo>
                  <a:pt x="251" y="287"/>
                </a:lnTo>
                <a:lnTo>
                  <a:pt x="253" y="283"/>
                </a:lnTo>
                <a:lnTo>
                  <a:pt x="253" y="279"/>
                </a:lnTo>
                <a:lnTo>
                  <a:pt x="251" y="276"/>
                </a:lnTo>
                <a:lnTo>
                  <a:pt x="246" y="275"/>
                </a:lnTo>
                <a:lnTo>
                  <a:pt x="241" y="277"/>
                </a:lnTo>
                <a:lnTo>
                  <a:pt x="238" y="275"/>
                </a:lnTo>
                <a:lnTo>
                  <a:pt x="235" y="263"/>
                </a:lnTo>
                <a:lnTo>
                  <a:pt x="233" y="262"/>
                </a:lnTo>
                <a:lnTo>
                  <a:pt x="229" y="260"/>
                </a:lnTo>
                <a:lnTo>
                  <a:pt x="224" y="260"/>
                </a:lnTo>
                <a:lnTo>
                  <a:pt x="211" y="262"/>
                </a:lnTo>
                <a:lnTo>
                  <a:pt x="209" y="261"/>
                </a:lnTo>
                <a:lnTo>
                  <a:pt x="209" y="256"/>
                </a:lnTo>
                <a:lnTo>
                  <a:pt x="207" y="253"/>
                </a:lnTo>
                <a:lnTo>
                  <a:pt x="208" y="249"/>
                </a:lnTo>
                <a:lnTo>
                  <a:pt x="208" y="245"/>
                </a:lnTo>
                <a:lnTo>
                  <a:pt x="205" y="242"/>
                </a:lnTo>
                <a:lnTo>
                  <a:pt x="198" y="242"/>
                </a:lnTo>
                <a:lnTo>
                  <a:pt x="197" y="238"/>
                </a:lnTo>
                <a:lnTo>
                  <a:pt x="194" y="237"/>
                </a:lnTo>
                <a:lnTo>
                  <a:pt x="191" y="233"/>
                </a:lnTo>
                <a:lnTo>
                  <a:pt x="186" y="233"/>
                </a:lnTo>
                <a:lnTo>
                  <a:pt x="178" y="227"/>
                </a:lnTo>
                <a:lnTo>
                  <a:pt x="176" y="227"/>
                </a:lnTo>
                <a:lnTo>
                  <a:pt x="174" y="229"/>
                </a:lnTo>
                <a:lnTo>
                  <a:pt x="169" y="229"/>
                </a:lnTo>
                <a:lnTo>
                  <a:pt x="167" y="227"/>
                </a:lnTo>
                <a:lnTo>
                  <a:pt x="163" y="225"/>
                </a:lnTo>
                <a:lnTo>
                  <a:pt x="156" y="225"/>
                </a:lnTo>
                <a:lnTo>
                  <a:pt x="151" y="223"/>
                </a:lnTo>
                <a:lnTo>
                  <a:pt x="154" y="21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1" name="Freeform 177"/>
          <p:cNvSpPr>
            <a:spLocks/>
          </p:cNvSpPr>
          <p:nvPr/>
        </p:nvSpPr>
        <p:spPr bwMode="auto">
          <a:xfrm>
            <a:off x="7267575" y="3595613"/>
            <a:ext cx="565150" cy="417512"/>
          </a:xfrm>
          <a:custGeom>
            <a:avLst/>
            <a:gdLst/>
            <a:ahLst/>
            <a:cxnLst>
              <a:cxn ang="0">
                <a:pos x="12" y="183"/>
              </a:cxn>
              <a:cxn ang="0">
                <a:pos x="10" y="170"/>
              </a:cxn>
              <a:cxn ang="0">
                <a:pos x="6" y="181"/>
              </a:cxn>
              <a:cxn ang="0">
                <a:pos x="5" y="192"/>
              </a:cxn>
              <a:cxn ang="0">
                <a:pos x="3" y="202"/>
              </a:cxn>
              <a:cxn ang="0">
                <a:pos x="0" y="196"/>
              </a:cxn>
              <a:cxn ang="0">
                <a:pos x="3" y="176"/>
              </a:cxn>
              <a:cxn ang="0">
                <a:pos x="13" y="154"/>
              </a:cxn>
              <a:cxn ang="0">
                <a:pos x="43" y="129"/>
              </a:cxn>
              <a:cxn ang="0">
                <a:pos x="52" y="118"/>
              </a:cxn>
              <a:cxn ang="0">
                <a:pos x="67" y="111"/>
              </a:cxn>
              <a:cxn ang="0">
                <a:pos x="96" y="92"/>
              </a:cxn>
              <a:cxn ang="0">
                <a:pos x="128" y="82"/>
              </a:cxn>
              <a:cxn ang="0">
                <a:pos x="153" y="72"/>
              </a:cxn>
              <a:cxn ang="0">
                <a:pos x="166" y="67"/>
              </a:cxn>
              <a:cxn ang="0">
                <a:pos x="185" y="60"/>
              </a:cxn>
              <a:cxn ang="0">
                <a:pos x="195" y="59"/>
              </a:cxn>
              <a:cxn ang="0">
                <a:pos x="207" y="58"/>
              </a:cxn>
              <a:cxn ang="0">
                <a:pos x="226" y="53"/>
              </a:cxn>
              <a:cxn ang="0">
                <a:pos x="236" y="49"/>
              </a:cxn>
              <a:cxn ang="0">
                <a:pos x="251" y="48"/>
              </a:cxn>
              <a:cxn ang="0">
                <a:pos x="262" y="42"/>
              </a:cxn>
              <a:cxn ang="0">
                <a:pos x="286" y="32"/>
              </a:cxn>
              <a:cxn ang="0">
                <a:pos x="286" y="34"/>
              </a:cxn>
              <a:cxn ang="0">
                <a:pos x="288" y="29"/>
              </a:cxn>
              <a:cxn ang="0">
                <a:pos x="323" y="16"/>
              </a:cxn>
              <a:cxn ang="0">
                <a:pos x="336" y="11"/>
              </a:cxn>
              <a:cxn ang="0">
                <a:pos x="341" y="7"/>
              </a:cxn>
              <a:cxn ang="0">
                <a:pos x="363" y="6"/>
              </a:cxn>
              <a:cxn ang="0">
                <a:pos x="377" y="6"/>
              </a:cxn>
              <a:cxn ang="0">
                <a:pos x="386" y="6"/>
              </a:cxn>
              <a:cxn ang="0">
                <a:pos x="395" y="8"/>
              </a:cxn>
              <a:cxn ang="0">
                <a:pos x="417" y="8"/>
              </a:cxn>
              <a:cxn ang="0">
                <a:pos x="434" y="8"/>
              </a:cxn>
              <a:cxn ang="0">
                <a:pos x="420" y="6"/>
              </a:cxn>
              <a:cxn ang="0">
                <a:pos x="397" y="4"/>
              </a:cxn>
              <a:cxn ang="0">
                <a:pos x="385" y="2"/>
              </a:cxn>
              <a:cxn ang="0">
                <a:pos x="373" y="3"/>
              </a:cxn>
              <a:cxn ang="0">
                <a:pos x="363" y="2"/>
              </a:cxn>
              <a:cxn ang="0">
                <a:pos x="382" y="0"/>
              </a:cxn>
              <a:cxn ang="0">
                <a:pos x="396" y="1"/>
              </a:cxn>
              <a:cxn ang="0">
                <a:pos x="416" y="0"/>
              </a:cxn>
              <a:cxn ang="0">
                <a:pos x="441" y="7"/>
              </a:cxn>
              <a:cxn ang="0">
                <a:pos x="473" y="13"/>
              </a:cxn>
              <a:cxn ang="0">
                <a:pos x="513" y="24"/>
              </a:cxn>
              <a:cxn ang="0">
                <a:pos x="523" y="26"/>
              </a:cxn>
              <a:cxn ang="0">
                <a:pos x="495" y="25"/>
              </a:cxn>
              <a:cxn ang="0">
                <a:pos x="478" y="22"/>
              </a:cxn>
              <a:cxn ang="0">
                <a:pos x="466" y="18"/>
              </a:cxn>
              <a:cxn ang="0">
                <a:pos x="447" y="17"/>
              </a:cxn>
              <a:cxn ang="0">
                <a:pos x="439" y="13"/>
              </a:cxn>
              <a:cxn ang="0">
                <a:pos x="453" y="13"/>
              </a:cxn>
              <a:cxn ang="0">
                <a:pos x="470" y="16"/>
              </a:cxn>
              <a:cxn ang="0">
                <a:pos x="489" y="21"/>
              </a:cxn>
              <a:cxn ang="0">
                <a:pos x="495" y="25"/>
              </a:cxn>
              <a:cxn ang="0">
                <a:pos x="463" y="205"/>
              </a:cxn>
              <a:cxn ang="0">
                <a:pos x="360" y="284"/>
              </a:cxn>
              <a:cxn ang="0">
                <a:pos x="271" y="350"/>
              </a:cxn>
              <a:cxn ang="0">
                <a:pos x="142" y="320"/>
              </a:cxn>
              <a:cxn ang="0">
                <a:pos x="109" y="281"/>
              </a:cxn>
              <a:cxn ang="0">
                <a:pos x="24" y="266"/>
              </a:cxn>
            </a:cxnLst>
            <a:rect l="0" t="0" r="r" b="b"/>
            <a:pathLst>
              <a:path w="536" h="395">
                <a:moveTo>
                  <a:pt x="9" y="193"/>
                </a:moveTo>
                <a:lnTo>
                  <a:pt x="9" y="186"/>
                </a:lnTo>
                <a:lnTo>
                  <a:pt x="12" y="183"/>
                </a:lnTo>
                <a:lnTo>
                  <a:pt x="13" y="178"/>
                </a:lnTo>
                <a:lnTo>
                  <a:pt x="13" y="171"/>
                </a:lnTo>
                <a:lnTo>
                  <a:pt x="10" y="170"/>
                </a:lnTo>
                <a:lnTo>
                  <a:pt x="9" y="172"/>
                </a:lnTo>
                <a:lnTo>
                  <a:pt x="9" y="175"/>
                </a:lnTo>
                <a:lnTo>
                  <a:pt x="6" y="181"/>
                </a:lnTo>
                <a:lnTo>
                  <a:pt x="5" y="186"/>
                </a:lnTo>
                <a:lnTo>
                  <a:pt x="5" y="190"/>
                </a:lnTo>
                <a:lnTo>
                  <a:pt x="5" y="192"/>
                </a:lnTo>
                <a:lnTo>
                  <a:pt x="5" y="194"/>
                </a:lnTo>
                <a:lnTo>
                  <a:pt x="5" y="196"/>
                </a:lnTo>
                <a:lnTo>
                  <a:pt x="3" y="202"/>
                </a:lnTo>
                <a:lnTo>
                  <a:pt x="1" y="204"/>
                </a:lnTo>
                <a:lnTo>
                  <a:pt x="0" y="202"/>
                </a:lnTo>
                <a:lnTo>
                  <a:pt x="0" y="196"/>
                </a:lnTo>
                <a:lnTo>
                  <a:pt x="1" y="193"/>
                </a:lnTo>
                <a:lnTo>
                  <a:pt x="1" y="182"/>
                </a:lnTo>
                <a:lnTo>
                  <a:pt x="3" y="176"/>
                </a:lnTo>
                <a:lnTo>
                  <a:pt x="9" y="163"/>
                </a:lnTo>
                <a:lnTo>
                  <a:pt x="10" y="159"/>
                </a:lnTo>
                <a:lnTo>
                  <a:pt x="13" y="154"/>
                </a:lnTo>
                <a:lnTo>
                  <a:pt x="23" y="148"/>
                </a:lnTo>
                <a:lnTo>
                  <a:pt x="36" y="134"/>
                </a:lnTo>
                <a:lnTo>
                  <a:pt x="43" y="129"/>
                </a:lnTo>
                <a:lnTo>
                  <a:pt x="46" y="126"/>
                </a:lnTo>
                <a:lnTo>
                  <a:pt x="49" y="124"/>
                </a:lnTo>
                <a:lnTo>
                  <a:pt x="52" y="118"/>
                </a:lnTo>
                <a:lnTo>
                  <a:pt x="61" y="115"/>
                </a:lnTo>
                <a:lnTo>
                  <a:pt x="64" y="112"/>
                </a:lnTo>
                <a:lnTo>
                  <a:pt x="67" y="111"/>
                </a:lnTo>
                <a:lnTo>
                  <a:pt x="70" y="110"/>
                </a:lnTo>
                <a:lnTo>
                  <a:pt x="79" y="102"/>
                </a:lnTo>
                <a:lnTo>
                  <a:pt x="96" y="92"/>
                </a:lnTo>
                <a:lnTo>
                  <a:pt x="105" y="87"/>
                </a:lnTo>
                <a:lnTo>
                  <a:pt x="109" y="86"/>
                </a:lnTo>
                <a:lnTo>
                  <a:pt x="128" y="82"/>
                </a:lnTo>
                <a:lnTo>
                  <a:pt x="145" y="73"/>
                </a:lnTo>
                <a:lnTo>
                  <a:pt x="148" y="72"/>
                </a:lnTo>
                <a:lnTo>
                  <a:pt x="153" y="72"/>
                </a:lnTo>
                <a:lnTo>
                  <a:pt x="160" y="70"/>
                </a:lnTo>
                <a:lnTo>
                  <a:pt x="163" y="68"/>
                </a:lnTo>
                <a:lnTo>
                  <a:pt x="166" y="67"/>
                </a:lnTo>
                <a:lnTo>
                  <a:pt x="176" y="63"/>
                </a:lnTo>
                <a:lnTo>
                  <a:pt x="178" y="63"/>
                </a:lnTo>
                <a:lnTo>
                  <a:pt x="185" y="60"/>
                </a:lnTo>
                <a:lnTo>
                  <a:pt x="190" y="60"/>
                </a:lnTo>
                <a:lnTo>
                  <a:pt x="192" y="59"/>
                </a:lnTo>
                <a:lnTo>
                  <a:pt x="195" y="59"/>
                </a:lnTo>
                <a:lnTo>
                  <a:pt x="198" y="59"/>
                </a:lnTo>
                <a:lnTo>
                  <a:pt x="201" y="59"/>
                </a:lnTo>
                <a:lnTo>
                  <a:pt x="207" y="58"/>
                </a:lnTo>
                <a:lnTo>
                  <a:pt x="211" y="56"/>
                </a:lnTo>
                <a:lnTo>
                  <a:pt x="214" y="56"/>
                </a:lnTo>
                <a:lnTo>
                  <a:pt x="226" y="53"/>
                </a:lnTo>
                <a:lnTo>
                  <a:pt x="229" y="51"/>
                </a:lnTo>
                <a:lnTo>
                  <a:pt x="234" y="51"/>
                </a:lnTo>
                <a:lnTo>
                  <a:pt x="236" y="49"/>
                </a:lnTo>
                <a:lnTo>
                  <a:pt x="243" y="49"/>
                </a:lnTo>
                <a:lnTo>
                  <a:pt x="248" y="48"/>
                </a:lnTo>
                <a:lnTo>
                  <a:pt x="251" y="48"/>
                </a:lnTo>
                <a:lnTo>
                  <a:pt x="255" y="46"/>
                </a:lnTo>
                <a:lnTo>
                  <a:pt x="257" y="44"/>
                </a:lnTo>
                <a:lnTo>
                  <a:pt x="262" y="42"/>
                </a:lnTo>
                <a:lnTo>
                  <a:pt x="273" y="39"/>
                </a:lnTo>
                <a:lnTo>
                  <a:pt x="282" y="34"/>
                </a:lnTo>
                <a:lnTo>
                  <a:pt x="286" y="32"/>
                </a:lnTo>
                <a:lnTo>
                  <a:pt x="282" y="35"/>
                </a:lnTo>
                <a:lnTo>
                  <a:pt x="283" y="37"/>
                </a:lnTo>
                <a:lnTo>
                  <a:pt x="286" y="34"/>
                </a:lnTo>
                <a:lnTo>
                  <a:pt x="290" y="33"/>
                </a:lnTo>
                <a:lnTo>
                  <a:pt x="290" y="31"/>
                </a:lnTo>
                <a:lnTo>
                  <a:pt x="288" y="29"/>
                </a:lnTo>
                <a:lnTo>
                  <a:pt x="295" y="29"/>
                </a:lnTo>
                <a:lnTo>
                  <a:pt x="318" y="18"/>
                </a:lnTo>
                <a:lnTo>
                  <a:pt x="323" y="16"/>
                </a:lnTo>
                <a:lnTo>
                  <a:pt x="329" y="14"/>
                </a:lnTo>
                <a:lnTo>
                  <a:pt x="330" y="14"/>
                </a:lnTo>
                <a:lnTo>
                  <a:pt x="336" y="11"/>
                </a:lnTo>
                <a:lnTo>
                  <a:pt x="338" y="10"/>
                </a:lnTo>
                <a:lnTo>
                  <a:pt x="340" y="10"/>
                </a:lnTo>
                <a:lnTo>
                  <a:pt x="341" y="7"/>
                </a:lnTo>
                <a:lnTo>
                  <a:pt x="344" y="9"/>
                </a:lnTo>
                <a:lnTo>
                  <a:pt x="347" y="10"/>
                </a:lnTo>
                <a:lnTo>
                  <a:pt x="363" y="6"/>
                </a:lnTo>
                <a:lnTo>
                  <a:pt x="371" y="6"/>
                </a:lnTo>
                <a:lnTo>
                  <a:pt x="373" y="6"/>
                </a:lnTo>
                <a:lnTo>
                  <a:pt x="377" y="6"/>
                </a:lnTo>
                <a:lnTo>
                  <a:pt x="379" y="6"/>
                </a:lnTo>
                <a:lnTo>
                  <a:pt x="383" y="6"/>
                </a:lnTo>
                <a:lnTo>
                  <a:pt x="386" y="6"/>
                </a:lnTo>
                <a:lnTo>
                  <a:pt x="389" y="6"/>
                </a:lnTo>
                <a:lnTo>
                  <a:pt x="393" y="6"/>
                </a:lnTo>
                <a:lnTo>
                  <a:pt x="395" y="8"/>
                </a:lnTo>
                <a:lnTo>
                  <a:pt x="399" y="8"/>
                </a:lnTo>
                <a:lnTo>
                  <a:pt x="415" y="10"/>
                </a:lnTo>
                <a:lnTo>
                  <a:pt x="417" y="8"/>
                </a:lnTo>
                <a:lnTo>
                  <a:pt x="433" y="11"/>
                </a:lnTo>
                <a:lnTo>
                  <a:pt x="435" y="11"/>
                </a:lnTo>
                <a:lnTo>
                  <a:pt x="434" y="8"/>
                </a:lnTo>
                <a:lnTo>
                  <a:pt x="430" y="8"/>
                </a:lnTo>
                <a:lnTo>
                  <a:pt x="424" y="6"/>
                </a:lnTo>
                <a:lnTo>
                  <a:pt x="420" y="6"/>
                </a:lnTo>
                <a:lnTo>
                  <a:pt x="409" y="2"/>
                </a:lnTo>
                <a:lnTo>
                  <a:pt x="401" y="4"/>
                </a:lnTo>
                <a:lnTo>
                  <a:pt x="397" y="4"/>
                </a:lnTo>
                <a:lnTo>
                  <a:pt x="393" y="3"/>
                </a:lnTo>
                <a:lnTo>
                  <a:pt x="388" y="3"/>
                </a:lnTo>
                <a:lnTo>
                  <a:pt x="385" y="2"/>
                </a:lnTo>
                <a:lnTo>
                  <a:pt x="378" y="2"/>
                </a:lnTo>
                <a:lnTo>
                  <a:pt x="375" y="3"/>
                </a:lnTo>
                <a:lnTo>
                  <a:pt x="373" y="3"/>
                </a:lnTo>
                <a:lnTo>
                  <a:pt x="371" y="4"/>
                </a:lnTo>
                <a:lnTo>
                  <a:pt x="363" y="4"/>
                </a:lnTo>
                <a:lnTo>
                  <a:pt x="363" y="2"/>
                </a:lnTo>
                <a:lnTo>
                  <a:pt x="367" y="2"/>
                </a:lnTo>
                <a:lnTo>
                  <a:pt x="374" y="0"/>
                </a:lnTo>
                <a:lnTo>
                  <a:pt x="382" y="0"/>
                </a:lnTo>
                <a:lnTo>
                  <a:pt x="385" y="0"/>
                </a:lnTo>
                <a:lnTo>
                  <a:pt x="392" y="1"/>
                </a:lnTo>
                <a:lnTo>
                  <a:pt x="396" y="1"/>
                </a:lnTo>
                <a:lnTo>
                  <a:pt x="409" y="0"/>
                </a:lnTo>
                <a:lnTo>
                  <a:pt x="412" y="1"/>
                </a:lnTo>
                <a:lnTo>
                  <a:pt x="416" y="0"/>
                </a:lnTo>
                <a:lnTo>
                  <a:pt x="425" y="1"/>
                </a:lnTo>
                <a:lnTo>
                  <a:pt x="427" y="2"/>
                </a:lnTo>
                <a:lnTo>
                  <a:pt x="441" y="7"/>
                </a:lnTo>
                <a:lnTo>
                  <a:pt x="448" y="7"/>
                </a:lnTo>
                <a:lnTo>
                  <a:pt x="469" y="13"/>
                </a:lnTo>
                <a:lnTo>
                  <a:pt x="473" y="13"/>
                </a:lnTo>
                <a:lnTo>
                  <a:pt x="501" y="20"/>
                </a:lnTo>
                <a:lnTo>
                  <a:pt x="504" y="20"/>
                </a:lnTo>
                <a:lnTo>
                  <a:pt x="513" y="24"/>
                </a:lnTo>
                <a:lnTo>
                  <a:pt x="515" y="26"/>
                </a:lnTo>
                <a:lnTo>
                  <a:pt x="519" y="26"/>
                </a:lnTo>
                <a:lnTo>
                  <a:pt x="523" y="26"/>
                </a:lnTo>
                <a:lnTo>
                  <a:pt x="525" y="27"/>
                </a:lnTo>
                <a:lnTo>
                  <a:pt x="527" y="26"/>
                </a:lnTo>
                <a:lnTo>
                  <a:pt x="495" y="25"/>
                </a:lnTo>
                <a:lnTo>
                  <a:pt x="490" y="25"/>
                </a:lnTo>
                <a:lnTo>
                  <a:pt x="481" y="23"/>
                </a:lnTo>
                <a:lnTo>
                  <a:pt x="478" y="22"/>
                </a:lnTo>
                <a:lnTo>
                  <a:pt x="471" y="19"/>
                </a:lnTo>
                <a:lnTo>
                  <a:pt x="467" y="19"/>
                </a:lnTo>
                <a:lnTo>
                  <a:pt x="466" y="18"/>
                </a:lnTo>
                <a:lnTo>
                  <a:pt x="461" y="18"/>
                </a:lnTo>
                <a:lnTo>
                  <a:pt x="457" y="19"/>
                </a:lnTo>
                <a:lnTo>
                  <a:pt x="447" y="17"/>
                </a:lnTo>
                <a:lnTo>
                  <a:pt x="446" y="16"/>
                </a:lnTo>
                <a:lnTo>
                  <a:pt x="443" y="16"/>
                </a:lnTo>
                <a:lnTo>
                  <a:pt x="439" y="13"/>
                </a:lnTo>
                <a:lnTo>
                  <a:pt x="440" y="11"/>
                </a:lnTo>
                <a:lnTo>
                  <a:pt x="443" y="13"/>
                </a:lnTo>
                <a:lnTo>
                  <a:pt x="453" y="13"/>
                </a:lnTo>
                <a:lnTo>
                  <a:pt x="457" y="14"/>
                </a:lnTo>
                <a:lnTo>
                  <a:pt x="464" y="14"/>
                </a:lnTo>
                <a:lnTo>
                  <a:pt x="470" y="16"/>
                </a:lnTo>
                <a:lnTo>
                  <a:pt x="471" y="17"/>
                </a:lnTo>
                <a:lnTo>
                  <a:pt x="486" y="21"/>
                </a:lnTo>
                <a:lnTo>
                  <a:pt x="489" y="21"/>
                </a:lnTo>
                <a:lnTo>
                  <a:pt x="491" y="22"/>
                </a:lnTo>
                <a:lnTo>
                  <a:pt x="494" y="24"/>
                </a:lnTo>
                <a:lnTo>
                  <a:pt x="495" y="25"/>
                </a:lnTo>
                <a:lnTo>
                  <a:pt x="527" y="26"/>
                </a:lnTo>
                <a:lnTo>
                  <a:pt x="535" y="88"/>
                </a:lnTo>
                <a:lnTo>
                  <a:pt x="463" y="205"/>
                </a:lnTo>
                <a:lnTo>
                  <a:pt x="367" y="280"/>
                </a:lnTo>
                <a:lnTo>
                  <a:pt x="362" y="283"/>
                </a:lnTo>
                <a:lnTo>
                  <a:pt x="360" y="284"/>
                </a:lnTo>
                <a:lnTo>
                  <a:pt x="328" y="310"/>
                </a:lnTo>
                <a:lnTo>
                  <a:pt x="289" y="339"/>
                </a:lnTo>
                <a:lnTo>
                  <a:pt x="271" y="350"/>
                </a:lnTo>
                <a:lnTo>
                  <a:pt x="264" y="356"/>
                </a:lnTo>
                <a:lnTo>
                  <a:pt x="213" y="394"/>
                </a:lnTo>
                <a:lnTo>
                  <a:pt x="142" y="320"/>
                </a:lnTo>
                <a:lnTo>
                  <a:pt x="136" y="312"/>
                </a:lnTo>
                <a:lnTo>
                  <a:pt x="131" y="308"/>
                </a:lnTo>
                <a:lnTo>
                  <a:pt x="109" y="281"/>
                </a:lnTo>
                <a:lnTo>
                  <a:pt x="80" y="250"/>
                </a:lnTo>
                <a:lnTo>
                  <a:pt x="73" y="263"/>
                </a:lnTo>
                <a:lnTo>
                  <a:pt x="24" y="266"/>
                </a:lnTo>
                <a:lnTo>
                  <a:pt x="17" y="191"/>
                </a:lnTo>
                <a:lnTo>
                  <a:pt x="9" y="193"/>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2" name="Freeform 178"/>
          <p:cNvSpPr>
            <a:spLocks/>
          </p:cNvSpPr>
          <p:nvPr/>
        </p:nvSpPr>
        <p:spPr bwMode="auto">
          <a:xfrm>
            <a:off x="6913563" y="3797225"/>
            <a:ext cx="660400" cy="611188"/>
          </a:xfrm>
          <a:custGeom>
            <a:avLst/>
            <a:gdLst/>
            <a:ahLst/>
            <a:cxnLst>
              <a:cxn ang="0">
                <a:pos x="311" y="277"/>
              </a:cxn>
              <a:cxn ang="0">
                <a:pos x="316" y="227"/>
              </a:cxn>
              <a:cxn ang="0">
                <a:pos x="334" y="188"/>
              </a:cxn>
              <a:cxn ang="0">
                <a:pos x="342" y="146"/>
              </a:cxn>
              <a:cxn ang="0">
                <a:pos x="341" y="115"/>
              </a:cxn>
              <a:cxn ang="0">
                <a:pos x="335" y="69"/>
              </a:cxn>
              <a:cxn ang="0">
                <a:pos x="336" y="29"/>
              </a:cxn>
              <a:cxn ang="0">
                <a:pos x="342" y="7"/>
              </a:cxn>
              <a:cxn ang="0">
                <a:pos x="466" y="117"/>
              </a:cxn>
              <a:cxn ang="0">
                <a:pos x="590" y="275"/>
              </a:cxn>
              <a:cxn ang="0">
                <a:pos x="293" y="578"/>
              </a:cxn>
              <a:cxn ang="0">
                <a:pos x="240" y="549"/>
              </a:cxn>
              <a:cxn ang="0">
                <a:pos x="192" y="529"/>
              </a:cxn>
              <a:cxn ang="0">
                <a:pos x="171" y="530"/>
              </a:cxn>
              <a:cxn ang="0">
                <a:pos x="166" y="558"/>
              </a:cxn>
              <a:cxn ang="0">
                <a:pos x="122" y="567"/>
              </a:cxn>
              <a:cxn ang="0">
                <a:pos x="90" y="545"/>
              </a:cxn>
              <a:cxn ang="0">
                <a:pos x="58" y="467"/>
              </a:cxn>
              <a:cxn ang="0">
                <a:pos x="13" y="463"/>
              </a:cxn>
              <a:cxn ang="0">
                <a:pos x="2" y="448"/>
              </a:cxn>
              <a:cxn ang="0">
                <a:pos x="14" y="423"/>
              </a:cxn>
              <a:cxn ang="0">
                <a:pos x="49" y="419"/>
              </a:cxn>
              <a:cxn ang="0">
                <a:pos x="80" y="416"/>
              </a:cxn>
              <a:cxn ang="0">
                <a:pos x="106" y="444"/>
              </a:cxn>
              <a:cxn ang="0">
                <a:pos x="90" y="442"/>
              </a:cxn>
              <a:cxn ang="0">
                <a:pos x="72" y="435"/>
              </a:cxn>
              <a:cxn ang="0">
                <a:pos x="62" y="436"/>
              </a:cxn>
              <a:cxn ang="0">
                <a:pos x="42" y="440"/>
              </a:cxn>
              <a:cxn ang="0">
                <a:pos x="42" y="456"/>
              </a:cxn>
              <a:cxn ang="0">
                <a:pos x="58" y="445"/>
              </a:cxn>
              <a:cxn ang="0">
                <a:pos x="54" y="459"/>
              </a:cxn>
              <a:cxn ang="0">
                <a:pos x="66" y="456"/>
              </a:cxn>
              <a:cxn ang="0">
                <a:pos x="76" y="460"/>
              </a:cxn>
              <a:cxn ang="0">
                <a:pos x="87" y="457"/>
              </a:cxn>
              <a:cxn ang="0">
                <a:pos x="72" y="444"/>
              </a:cxn>
              <a:cxn ang="0">
                <a:pos x="88" y="448"/>
              </a:cxn>
              <a:cxn ang="0">
                <a:pos x="101" y="460"/>
              </a:cxn>
              <a:cxn ang="0">
                <a:pos x="124" y="461"/>
              </a:cxn>
              <a:cxn ang="0">
                <a:pos x="115" y="477"/>
              </a:cxn>
              <a:cxn ang="0">
                <a:pos x="122" y="482"/>
              </a:cxn>
              <a:cxn ang="0">
                <a:pos x="125" y="487"/>
              </a:cxn>
              <a:cxn ang="0">
                <a:pos x="133" y="467"/>
              </a:cxn>
              <a:cxn ang="0">
                <a:pos x="138" y="465"/>
              </a:cxn>
              <a:cxn ang="0">
                <a:pos x="152" y="463"/>
              </a:cxn>
              <a:cxn ang="0">
                <a:pos x="179" y="461"/>
              </a:cxn>
              <a:cxn ang="0">
                <a:pos x="182" y="461"/>
              </a:cxn>
              <a:cxn ang="0">
                <a:pos x="192" y="444"/>
              </a:cxn>
              <a:cxn ang="0">
                <a:pos x="223" y="425"/>
              </a:cxn>
              <a:cxn ang="0">
                <a:pos x="235" y="424"/>
              </a:cxn>
              <a:cxn ang="0">
                <a:pos x="249" y="426"/>
              </a:cxn>
              <a:cxn ang="0">
                <a:pos x="235" y="416"/>
              </a:cxn>
              <a:cxn ang="0">
                <a:pos x="230" y="408"/>
              </a:cxn>
              <a:cxn ang="0">
                <a:pos x="220" y="393"/>
              </a:cxn>
              <a:cxn ang="0">
                <a:pos x="207" y="394"/>
              </a:cxn>
              <a:cxn ang="0">
                <a:pos x="208" y="380"/>
              </a:cxn>
              <a:cxn ang="0">
                <a:pos x="201" y="380"/>
              </a:cxn>
              <a:cxn ang="0">
                <a:pos x="188" y="391"/>
              </a:cxn>
              <a:cxn ang="0">
                <a:pos x="190" y="376"/>
              </a:cxn>
              <a:cxn ang="0">
                <a:pos x="290" y="308"/>
              </a:cxn>
            </a:cxnLst>
            <a:rect l="0" t="0" r="r" b="b"/>
            <a:pathLst>
              <a:path w="626" h="579">
                <a:moveTo>
                  <a:pt x="302" y="297"/>
                </a:moveTo>
                <a:lnTo>
                  <a:pt x="305" y="286"/>
                </a:lnTo>
                <a:lnTo>
                  <a:pt x="308" y="285"/>
                </a:lnTo>
                <a:lnTo>
                  <a:pt x="308" y="283"/>
                </a:lnTo>
                <a:lnTo>
                  <a:pt x="310" y="280"/>
                </a:lnTo>
                <a:lnTo>
                  <a:pt x="313" y="278"/>
                </a:lnTo>
                <a:lnTo>
                  <a:pt x="311" y="277"/>
                </a:lnTo>
                <a:lnTo>
                  <a:pt x="314" y="269"/>
                </a:lnTo>
                <a:lnTo>
                  <a:pt x="314" y="264"/>
                </a:lnTo>
                <a:lnTo>
                  <a:pt x="314" y="246"/>
                </a:lnTo>
                <a:lnTo>
                  <a:pt x="314" y="242"/>
                </a:lnTo>
                <a:lnTo>
                  <a:pt x="315" y="239"/>
                </a:lnTo>
                <a:lnTo>
                  <a:pt x="314" y="237"/>
                </a:lnTo>
                <a:lnTo>
                  <a:pt x="316" y="227"/>
                </a:lnTo>
                <a:lnTo>
                  <a:pt x="316" y="222"/>
                </a:lnTo>
                <a:lnTo>
                  <a:pt x="314" y="220"/>
                </a:lnTo>
                <a:lnTo>
                  <a:pt x="313" y="213"/>
                </a:lnTo>
                <a:lnTo>
                  <a:pt x="318" y="199"/>
                </a:lnTo>
                <a:lnTo>
                  <a:pt x="326" y="191"/>
                </a:lnTo>
                <a:lnTo>
                  <a:pt x="330" y="189"/>
                </a:lnTo>
                <a:lnTo>
                  <a:pt x="334" y="188"/>
                </a:lnTo>
                <a:lnTo>
                  <a:pt x="341" y="183"/>
                </a:lnTo>
                <a:lnTo>
                  <a:pt x="347" y="174"/>
                </a:lnTo>
                <a:lnTo>
                  <a:pt x="348" y="168"/>
                </a:lnTo>
                <a:lnTo>
                  <a:pt x="347" y="167"/>
                </a:lnTo>
                <a:lnTo>
                  <a:pt x="345" y="162"/>
                </a:lnTo>
                <a:lnTo>
                  <a:pt x="344" y="150"/>
                </a:lnTo>
                <a:lnTo>
                  <a:pt x="342" y="146"/>
                </a:lnTo>
                <a:lnTo>
                  <a:pt x="340" y="144"/>
                </a:lnTo>
                <a:lnTo>
                  <a:pt x="342" y="142"/>
                </a:lnTo>
                <a:lnTo>
                  <a:pt x="342" y="137"/>
                </a:lnTo>
                <a:lnTo>
                  <a:pt x="341" y="131"/>
                </a:lnTo>
                <a:lnTo>
                  <a:pt x="343" y="120"/>
                </a:lnTo>
                <a:lnTo>
                  <a:pt x="341" y="119"/>
                </a:lnTo>
                <a:lnTo>
                  <a:pt x="341" y="115"/>
                </a:lnTo>
                <a:lnTo>
                  <a:pt x="344" y="99"/>
                </a:lnTo>
                <a:lnTo>
                  <a:pt x="345" y="97"/>
                </a:lnTo>
                <a:lnTo>
                  <a:pt x="345" y="94"/>
                </a:lnTo>
                <a:lnTo>
                  <a:pt x="340" y="82"/>
                </a:lnTo>
                <a:lnTo>
                  <a:pt x="338" y="76"/>
                </a:lnTo>
                <a:lnTo>
                  <a:pt x="337" y="72"/>
                </a:lnTo>
                <a:lnTo>
                  <a:pt x="335" y="69"/>
                </a:lnTo>
                <a:lnTo>
                  <a:pt x="335" y="65"/>
                </a:lnTo>
                <a:lnTo>
                  <a:pt x="338" y="49"/>
                </a:lnTo>
                <a:lnTo>
                  <a:pt x="338" y="43"/>
                </a:lnTo>
                <a:lnTo>
                  <a:pt x="340" y="39"/>
                </a:lnTo>
                <a:lnTo>
                  <a:pt x="336" y="34"/>
                </a:lnTo>
                <a:lnTo>
                  <a:pt x="336" y="32"/>
                </a:lnTo>
                <a:lnTo>
                  <a:pt x="336" y="29"/>
                </a:lnTo>
                <a:lnTo>
                  <a:pt x="336" y="27"/>
                </a:lnTo>
                <a:lnTo>
                  <a:pt x="336" y="25"/>
                </a:lnTo>
                <a:lnTo>
                  <a:pt x="336" y="23"/>
                </a:lnTo>
                <a:lnTo>
                  <a:pt x="337" y="20"/>
                </a:lnTo>
                <a:lnTo>
                  <a:pt x="340" y="13"/>
                </a:lnTo>
                <a:lnTo>
                  <a:pt x="341" y="11"/>
                </a:lnTo>
                <a:lnTo>
                  <a:pt x="342" y="7"/>
                </a:lnTo>
                <a:lnTo>
                  <a:pt x="344" y="2"/>
                </a:lnTo>
                <a:lnTo>
                  <a:pt x="352" y="0"/>
                </a:lnTo>
                <a:lnTo>
                  <a:pt x="359" y="75"/>
                </a:lnTo>
                <a:lnTo>
                  <a:pt x="408" y="72"/>
                </a:lnTo>
                <a:lnTo>
                  <a:pt x="415" y="59"/>
                </a:lnTo>
                <a:lnTo>
                  <a:pt x="444" y="90"/>
                </a:lnTo>
                <a:lnTo>
                  <a:pt x="466" y="117"/>
                </a:lnTo>
                <a:lnTo>
                  <a:pt x="471" y="121"/>
                </a:lnTo>
                <a:lnTo>
                  <a:pt x="477" y="129"/>
                </a:lnTo>
                <a:lnTo>
                  <a:pt x="548" y="203"/>
                </a:lnTo>
                <a:lnTo>
                  <a:pt x="554" y="215"/>
                </a:lnTo>
                <a:lnTo>
                  <a:pt x="571" y="238"/>
                </a:lnTo>
                <a:lnTo>
                  <a:pt x="582" y="255"/>
                </a:lnTo>
                <a:lnTo>
                  <a:pt x="590" y="275"/>
                </a:lnTo>
                <a:lnTo>
                  <a:pt x="598" y="299"/>
                </a:lnTo>
                <a:lnTo>
                  <a:pt x="604" y="324"/>
                </a:lnTo>
                <a:lnTo>
                  <a:pt x="625" y="527"/>
                </a:lnTo>
                <a:lnTo>
                  <a:pt x="624" y="527"/>
                </a:lnTo>
                <a:lnTo>
                  <a:pt x="624" y="578"/>
                </a:lnTo>
                <a:lnTo>
                  <a:pt x="408" y="578"/>
                </a:lnTo>
                <a:lnTo>
                  <a:pt x="293" y="578"/>
                </a:lnTo>
                <a:lnTo>
                  <a:pt x="292" y="578"/>
                </a:lnTo>
                <a:lnTo>
                  <a:pt x="290" y="554"/>
                </a:lnTo>
                <a:lnTo>
                  <a:pt x="288" y="551"/>
                </a:lnTo>
                <a:lnTo>
                  <a:pt x="286" y="553"/>
                </a:lnTo>
                <a:lnTo>
                  <a:pt x="282" y="554"/>
                </a:lnTo>
                <a:lnTo>
                  <a:pt x="264" y="554"/>
                </a:lnTo>
                <a:lnTo>
                  <a:pt x="240" y="549"/>
                </a:lnTo>
                <a:lnTo>
                  <a:pt x="216" y="533"/>
                </a:lnTo>
                <a:lnTo>
                  <a:pt x="214" y="532"/>
                </a:lnTo>
                <a:lnTo>
                  <a:pt x="212" y="534"/>
                </a:lnTo>
                <a:lnTo>
                  <a:pt x="207" y="533"/>
                </a:lnTo>
                <a:lnTo>
                  <a:pt x="204" y="530"/>
                </a:lnTo>
                <a:lnTo>
                  <a:pt x="195" y="528"/>
                </a:lnTo>
                <a:lnTo>
                  <a:pt x="192" y="529"/>
                </a:lnTo>
                <a:lnTo>
                  <a:pt x="190" y="530"/>
                </a:lnTo>
                <a:lnTo>
                  <a:pt x="184" y="530"/>
                </a:lnTo>
                <a:lnTo>
                  <a:pt x="181" y="529"/>
                </a:lnTo>
                <a:lnTo>
                  <a:pt x="176" y="530"/>
                </a:lnTo>
                <a:lnTo>
                  <a:pt x="175" y="529"/>
                </a:lnTo>
                <a:lnTo>
                  <a:pt x="172" y="529"/>
                </a:lnTo>
                <a:lnTo>
                  <a:pt x="171" y="530"/>
                </a:lnTo>
                <a:lnTo>
                  <a:pt x="171" y="537"/>
                </a:lnTo>
                <a:lnTo>
                  <a:pt x="168" y="539"/>
                </a:lnTo>
                <a:lnTo>
                  <a:pt x="166" y="542"/>
                </a:lnTo>
                <a:lnTo>
                  <a:pt x="166" y="544"/>
                </a:lnTo>
                <a:lnTo>
                  <a:pt x="168" y="545"/>
                </a:lnTo>
                <a:lnTo>
                  <a:pt x="168" y="548"/>
                </a:lnTo>
                <a:lnTo>
                  <a:pt x="166" y="558"/>
                </a:lnTo>
                <a:lnTo>
                  <a:pt x="167" y="561"/>
                </a:lnTo>
                <a:lnTo>
                  <a:pt x="168" y="567"/>
                </a:lnTo>
                <a:lnTo>
                  <a:pt x="164" y="567"/>
                </a:lnTo>
                <a:lnTo>
                  <a:pt x="160" y="566"/>
                </a:lnTo>
                <a:lnTo>
                  <a:pt x="128" y="567"/>
                </a:lnTo>
                <a:lnTo>
                  <a:pt x="123" y="568"/>
                </a:lnTo>
                <a:lnTo>
                  <a:pt x="122" y="567"/>
                </a:lnTo>
                <a:lnTo>
                  <a:pt x="120" y="565"/>
                </a:lnTo>
                <a:lnTo>
                  <a:pt x="118" y="562"/>
                </a:lnTo>
                <a:lnTo>
                  <a:pt x="105" y="553"/>
                </a:lnTo>
                <a:lnTo>
                  <a:pt x="103" y="548"/>
                </a:lnTo>
                <a:lnTo>
                  <a:pt x="99" y="546"/>
                </a:lnTo>
                <a:lnTo>
                  <a:pt x="93" y="546"/>
                </a:lnTo>
                <a:lnTo>
                  <a:pt x="90" y="545"/>
                </a:lnTo>
                <a:lnTo>
                  <a:pt x="85" y="540"/>
                </a:lnTo>
                <a:lnTo>
                  <a:pt x="79" y="541"/>
                </a:lnTo>
                <a:lnTo>
                  <a:pt x="74" y="539"/>
                </a:lnTo>
                <a:lnTo>
                  <a:pt x="70" y="529"/>
                </a:lnTo>
                <a:lnTo>
                  <a:pt x="65" y="529"/>
                </a:lnTo>
                <a:lnTo>
                  <a:pt x="62" y="521"/>
                </a:lnTo>
                <a:lnTo>
                  <a:pt x="58" y="467"/>
                </a:lnTo>
                <a:lnTo>
                  <a:pt x="47" y="467"/>
                </a:lnTo>
                <a:lnTo>
                  <a:pt x="41" y="469"/>
                </a:lnTo>
                <a:lnTo>
                  <a:pt x="32" y="469"/>
                </a:lnTo>
                <a:lnTo>
                  <a:pt x="26" y="467"/>
                </a:lnTo>
                <a:lnTo>
                  <a:pt x="24" y="467"/>
                </a:lnTo>
                <a:lnTo>
                  <a:pt x="19" y="464"/>
                </a:lnTo>
                <a:lnTo>
                  <a:pt x="13" y="463"/>
                </a:lnTo>
                <a:lnTo>
                  <a:pt x="10" y="461"/>
                </a:lnTo>
                <a:lnTo>
                  <a:pt x="6" y="461"/>
                </a:lnTo>
                <a:lnTo>
                  <a:pt x="6" y="458"/>
                </a:lnTo>
                <a:lnTo>
                  <a:pt x="5" y="455"/>
                </a:lnTo>
                <a:lnTo>
                  <a:pt x="5" y="452"/>
                </a:lnTo>
                <a:lnTo>
                  <a:pt x="4" y="450"/>
                </a:lnTo>
                <a:lnTo>
                  <a:pt x="2" y="448"/>
                </a:lnTo>
                <a:lnTo>
                  <a:pt x="3" y="446"/>
                </a:lnTo>
                <a:lnTo>
                  <a:pt x="4" y="440"/>
                </a:lnTo>
                <a:lnTo>
                  <a:pt x="1" y="433"/>
                </a:lnTo>
                <a:lnTo>
                  <a:pt x="0" y="428"/>
                </a:lnTo>
                <a:lnTo>
                  <a:pt x="4" y="426"/>
                </a:lnTo>
                <a:lnTo>
                  <a:pt x="7" y="426"/>
                </a:lnTo>
                <a:lnTo>
                  <a:pt x="14" y="423"/>
                </a:lnTo>
                <a:lnTo>
                  <a:pt x="22" y="421"/>
                </a:lnTo>
                <a:lnTo>
                  <a:pt x="31" y="420"/>
                </a:lnTo>
                <a:lnTo>
                  <a:pt x="33" y="421"/>
                </a:lnTo>
                <a:lnTo>
                  <a:pt x="36" y="422"/>
                </a:lnTo>
                <a:lnTo>
                  <a:pt x="39" y="421"/>
                </a:lnTo>
                <a:lnTo>
                  <a:pt x="45" y="419"/>
                </a:lnTo>
                <a:lnTo>
                  <a:pt x="49" y="419"/>
                </a:lnTo>
                <a:lnTo>
                  <a:pt x="52" y="420"/>
                </a:lnTo>
                <a:lnTo>
                  <a:pt x="58" y="418"/>
                </a:lnTo>
                <a:lnTo>
                  <a:pt x="62" y="418"/>
                </a:lnTo>
                <a:lnTo>
                  <a:pt x="66" y="417"/>
                </a:lnTo>
                <a:lnTo>
                  <a:pt x="70" y="417"/>
                </a:lnTo>
                <a:lnTo>
                  <a:pt x="74" y="416"/>
                </a:lnTo>
                <a:lnTo>
                  <a:pt x="80" y="416"/>
                </a:lnTo>
                <a:lnTo>
                  <a:pt x="94" y="419"/>
                </a:lnTo>
                <a:lnTo>
                  <a:pt x="98" y="426"/>
                </a:lnTo>
                <a:lnTo>
                  <a:pt x="101" y="429"/>
                </a:lnTo>
                <a:lnTo>
                  <a:pt x="102" y="433"/>
                </a:lnTo>
                <a:lnTo>
                  <a:pt x="108" y="435"/>
                </a:lnTo>
                <a:lnTo>
                  <a:pt x="108" y="443"/>
                </a:lnTo>
                <a:lnTo>
                  <a:pt x="106" y="444"/>
                </a:lnTo>
                <a:lnTo>
                  <a:pt x="105" y="445"/>
                </a:lnTo>
                <a:lnTo>
                  <a:pt x="103" y="444"/>
                </a:lnTo>
                <a:lnTo>
                  <a:pt x="101" y="440"/>
                </a:lnTo>
                <a:lnTo>
                  <a:pt x="99" y="436"/>
                </a:lnTo>
                <a:lnTo>
                  <a:pt x="96" y="437"/>
                </a:lnTo>
                <a:lnTo>
                  <a:pt x="92" y="440"/>
                </a:lnTo>
                <a:lnTo>
                  <a:pt x="90" y="442"/>
                </a:lnTo>
                <a:lnTo>
                  <a:pt x="88" y="441"/>
                </a:lnTo>
                <a:lnTo>
                  <a:pt x="84" y="443"/>
                </a:lnTo>
                <a:lnTo>
                  <a:pt x="82" y="436"/>
                </a:lnTo>
                <a:lnTo>
                  <a:pt x="79" y="434"/>
                </a:lnTo>
                <a:lnTo>
                  <a:pt x="76" y="433"/>
                </a:lnTo>
                <a:lnTo>
                  <a:pt x="73" y="433"/>
                </a:lnTo>
                <a:lnTo>
                  <a:pt x="72" y="435"/>
                </a:lnTo>
                <a:lnTo>
                  <a:pt x="70" y="437"/>
                </a:lnTo>
                <a:lnTo>
                  <a:pt x="69" y="437"/>
                </a:lnTo>
                <a:lnTo>
                  <a:pt x="68" y="439"/>
                </a:lnTo>
                <a:lnTo>
                  <a:pt x="66" y="440"/>
                </a:lnTo>
                <a:lnTo>
                  <a:pt x="64" y="439"/>
                </a:lnTo>
                <a:lnTo>
                  <a:pt x="61" y="437"/>
                </a:lnTo>
                <a:lnTo>
                  <a:pt x="62" y="436"/>
                </a:lnTo>
                <a:lnTo>
                  <a:pt x="59" y="436"/>
                </a:lnTo>
                <a:lnTo>
                  <a:pt x="58" y="434"/>
                </a:lnTo>
                <a:lnTo>
                  <a:pt x="54" y="433"/>
                </a:lnTo>
                <a:lnTo>
                  <a:pt x="50" y="436"/>
                </a:lnTo>
                <a:lnTo>
                  <a:pt x="49" y="439"/>
                </a:lnTo>
                <a:lnTo>
                  <a:pt x="45" y="441"/>
                </a:lnTo>
                <a:lnTo>
                  <a:pt x="42" y="440"/>
                </a:lnTo>
                <a:lnTo>
                  <a:pt x="34" y="442"/>
                </a:lnTo>
                <a:lnTo>
                  <a:pt x="29" y="444"/>
                </a:lnTo>
                <a:lnTo>
                  <a:pt x="29" y="448"/>
                </a:lnTo>
                <a:lnTo>
                  <a:pt x="28" y="451"/>
                </a:lnTo>
                <a:lnTo>
                  <a:pt x="37" y="456"/>
                </a:lnTo>
                <a:lnTo>
                  <a:pt x="39" y="456"/>
                </a:lnTo>
                <a:lnTo>
                  <a:pt x="42" y="456"/>
                </a:lnTo>
                <a:lnTo>
                  <a:pt x="45" y="454"/>
                </a:lnTo>
                <a:lnTo>
                  <a:pt x="49" y="453"/>
                </a:lnTo>
                <a:lnTo>
                  <a:pt x="52" y="451"/>
                </a:lnTo>
                <a:lnTo>
                  <a:pt x="54" y="450"/>
                </a:lnTo>
                <a:lnTo>
                  <a:pt x="55" y="448"/>
                </a:lnTo>
                <a:lnTo>
                  <a:pt x="56" y="447"/>
                </a:lnTo>
                <a:lnTo>
                  <a:pt x="58" y="445"/>
                </a:lnTo>
                <a:lnTo>
                  <a:pt x="61" y="446"/>
                </a:lnTo>
                <a:lnTo>
                  <a:pt x="61" y="448"/>
                </a:lnTo>
                <a:lnTo>
                  <a:pt x="58" y="449"/>
                </a:lnTo>
                <a:lnTo>
                  <a:pt x="57" y="451"/>
                </a:lnTo>
                <a:lnTo>
                  <a:pt x="58" y="453"/>
                </a:lnTo>
                <a:lnTo>
                  <a:pt x="55" y="456"/>
                </a:lnTo>
                <a:lnTo>
                  <a:pt x="54" y="459"/>
                </a:lnTo>
                <a:lnTo>
                  <a:pt x="55" y="461"/>
                </a:lnTo>
                <a:lnTo>
                  <a:pt x="58" y="461"/>
                </a:lnTo>
                <a:lnTo>
                  <a:pt x="59" y="458"/>
                </a:lnTo>
                <a:lnTo>
                  <a:pt x="61" y="453"/>
                </a:lnTo>
                <a:lnTo>
                  <a:pt x="63" y="450"/>
                </a:lnTo>
                <a:lnTo>
                  <a:pt x="65" y="453"/>
                </a:lnTo>
                <a:lnTo>
                  <a:pt x="66" y="456"/>
                </a:lnTo>
                <a:lnTo>
                  <a:pt x="66" y="458"/>
                </a:lnTo>
                <a:lnTo>
                  <a:pt x="66" y="461"/>
                </a:lnTo>
                <a:lnTo>
                  <a:pt x="67" y="462"/>
                </a:lnTo>
                <a:lnTo>
                  <a:pt x="70" y="463"/>
                </a:lnTo>
                <a:lnTo>
                  <a:pt x="72" y="461"/>
                </a:lnTo>
                <a:lnTo>
                  <a:pt x="74" y="460"/>
                </a:lnTo>
                <a:lnTo>
                  <a:pt x="76" y="460"/>
                </a:lnTo>
                <a:lnTo>
                  <a:pt x="79" y="457"/>
                </a:lnTo>
                <a:lnTo>
                  <a:pt x="85" y="461"/>
                </a:lnTo>
                <a:lnTo>
                  <a:pt x="96" y="461"/>
                </a:lnTo>
                <a:lnTo>
                  <a:pt x="94" y="460"/>
                </a:lnTo>
                <a:lnTo>
                  <a:pt x="92" y="458"/>
                </a:lnTo>
                <a:lnTo>
                  <a:pt x="90" y="457"/>
                </a:lnTo>
                <a:lnTo>
                  <a:pt x="87" y="457"/>
                </a:lnTo>
                <a:lnTo>
                  <a:pt x="84" y="458"/>
                </a:lnTo>
                <a:lnTo>
                  <a:pt x="82" y="457"/>
                </a:lnTo>
                <a:lnTo>
                  <a:pt x="79" y="457"/>
                </a:lnTo>
                <a:lnTo>
                  <a:pt x="78" y="456"/>
                </a:lnTo>
                <a:lnTo>
                  <a:pt x="75" y="454"/>
                </a:lnTo>
                <a:lnTo>
                  <a:pt x="72" y="450"/>
                </a:lnTo>
                <a:lnTo>
                  <a:pt x="72" y="444"/>
                </a:lnTo>
                <a:lnTo>
                  <a:pt x="78" y="448"/>
                </a:lnTo>
                <a:lnTo>
                  <a:pt x="80" y="448"/>
                </a:lnTo>
                <a:lnTo>
                  <a:pt x="82" y="447"/>
                </a:lnTo>
                <a:lnTo>
                  <a:pt x="83" y="450"/>
                </a:lnTo>
                <a:lnTo>
                  <a:pt x="85" y="450"/>
                </a:lnTo>
                <a:lnTo>
                  <a:pt x="87" y="450"/>
                </a:lnTo>
                <a:lnTo>
                  <a:pt x="88" y="448"/>
                </a:lnTo>
                <a:lnTo>
                  <a:pt x="92" y="447"/>
                </a:lnTo>
                <a:lnTo>
                  <a:pt x="91" y="448"/>
                </a:lnTo>
                <a:lnTo>
                  <a:pt x="92" y="450"/>
                </a:lnTo>
                <a:lnTo>
                  <a:pt x="103" y="454"/>
                </a:lnTo>
                <a:lnTo>
                  <a:pt x="102" y="456"/>
                </a:lnTo>
                <a:lnTo>
                  <a:pt x="100" y="458"/>
                </a:lnTo>
                <a:lnTo>
                  <a:pt x="101" y="460"/>
                </a:lnTo>
                <a:lnTo>
                  <a:pt x="104" y="460"/>
                </a:lnTo>
                <a:lnTo>
                  <a:pt x="110" y="457"/>
                </a:lnTo>
                <a:lnTo>
                  <a:pt x="111" y="458"/>
                </a:lnTo>
                <a:lnTo>
                  <a:pt x="113" y="460"/>
                </a:lnTo>
                <a:lnTo>
                  <a:pt x="114" y="460"/>
                </a:lnTo>
                <a:lnTo>
                  <a:pt x="116" y="461"/>
                </a:lnTo>
                <a:lnTo>
                  <a:pt x="124" y="461"/>
                </a:lnTo>
                <a:lnTo>
                  <a:pt x="126" y="463"/>
                </a:lnTo>
                <a:lnTo>
                  <a:pt x="125" y="466"/>
                </a:lnTo>
                <a:lnTo>
                  <a:pt x="125" y="470"/>
                </a:lnTo>
                <a:lnTo>
                  <a:pt x="120" y="470"/>
                </a:lnTo>
                <a:lnTo>
                  <a:pt x="118" y="471"/>
                </a:lnTo>
                <a:lnTo>
                  <a:pt x="116" y="475"/>
                </a:lnTo>
                <a:lnTo>
                  <a:pt x="115" y="477"/>
                </a:lnTo>
                <a:lnTo>
                  <a:pt x="115" y="482"/>
                </a:lnTo>
                <a:lnTo>
                  <a:pt x="115" y="483"/>
                </a:lnTo>
                <a:lnTo>
                  <a:pt x="118" y="485"/>
                </a:lnTo>
                <a:lnTo>
                  <a:pt x="118" y="486"/>
                </a:lnTo>
                <a:lnTo>
                  <a:pt x="120" y="485"/>
                </a:lnTo>
                <a:lnTo>
                  <a:pt x="122" y="483"/>
                </a:lnTo>
                <a:lnTo>
                  <a:pt x="122" y="482"/>
                </a:lnTo>
                <a:lnTo>
                  <a:pt x="119" y="480"/>
                </a:lnTo>
                <a:lnTo>
                  <a:pt x="120" y="478"/>
                </a:lnTo>
                <a:lnTo>
                  <a:pt x="120" y="474"/>
                </a:lnTo>
                <a:lnTo>
                  <a:pt x="122" y="476"/>
                </a:lnTo>
                <a:lnTo>
                  <a:pt x="122" y="479"/>
                </a:lnTo>
                <a:lnTo>
                  <a:pt x="125" y="479"/>
                </a:lnTo>
                <a:lnTo>
                  <a:pt x="125" y="487"/>
                </a:lnTo>
                <a:lnTo>
                  <a:pt x="128" y="485"/>
                </a:lnTo>
                <a:lnTo>
                  <a:pt x="136" y="485"/>
                </a:lnTo>
                <a:lnTo>
                  <a:pt x="136" y="475"/>
                </a:lnTo>
                <a:lnTo>
                  <a:pt x="134" y="473"/>
                </a:lnTo>
                <a:lnTo>
                  <a:pt x="132" y="469"/>
                </a:lnTo>
                <a:lnTo>
                  <a:pt x="130" y="467"/>
                </a:lnTo>
                <a:lnTo>
                  <a:pt x="133" y="467"/>
                </a:lnTo>
                <a:lnTo>
                  <a:pt x="134" y="468"/>
                </a:lnTo>
                <a:lnTo>
                  <a:pt x="136" y="469"/>
                </a:lnTo>
                <a:lnTo>
                  <a:pt x="139" y="471"/>
                </a:lnTo>
                <a:lnTo>
                  <a:pt x="145" y="469"/>
                </a:lnTo>
                <a:lnTo>
                  <a:pt x="143" y="467"/>
                </a:lnTo>
                <a:lnTo>
                  <a:pt x="141" y="465"/>
                </a:lnTo>
                <a:lnTo>
                  <a:pt x="138" y="465"/>
                </a:lnTo>
                <a:lnTo>
                  <a:pt x="136" y="464"/>
                </a:lnTo>
                <a:lnTo>
                  <a:pt x="134" y="463"/>
                </a:lnTo>
                <a:lnTo>
                  <a:pt x="133" y="461"/>
                </a:lnTo>
                <a:lnTo>
                  <a:pt x="138" y="457"/>
                </a:lnTo>
                <a:lnTo>
                  <a:pt x="141" y="460"/>
                </a:lnTo>
                <a:lnTo>
                  <a:pt x="149" y="461"/>
                </a:lnTo>
                <a:lnTo>
                  <a:pt x="152" y="463"/>
                </a:lnTo>
                <a:lnTo>
                  <a:pt x="157" y="463"/>
                </a:lnTo>
                <a:lnTo>
                  <a:pt x="161" y="465"/>
                </a:lnTo>
                <a:lnTo>
                  <a:pt x="167" y="465"/>
                </a:lnTo>
                <a:lnTo>
                  <a:pt x="170" y="466"/>
                </a:lnTo>
                <a:lnTo>
                  <a:pt x="172" y="465"/>
                </a:lnTo>
                <a:lnTo>
                  <a:pt x="176" y="461"/>
                </a:lnTo>
                <a:lnTo>
                  <a:pt x="179" y="461"/>
                </a:lnTo>
                <a:lnTo>
                  <a:pt x="180" y="462"/>
                </a:lnTo>
                <a:lnTo>
                  <a:pt x="180" y="466"/>
                </a:lnTo>
                <a:lnTo>
                  <a:pt x="183" y="465"/>
                </a:lnTo>
                <a:lnTo>
                  <a:pt x="184" y="467"/>
                </a:lnTo>
                <a:lnTo>
                  <a:pt x="186" y="466"/>
                </a:lnTo>
                <a:lnTo>
                  <a:pt x="184" y="461"/>
                </a:lnTo>
                <a:lnTo>
                  <a:pt x="182" y="461"/>
                </a:lnTo>
                <a:lnTo>
                  <a:pt x="178" y="457"/>
                </a:lnTo>
                <a:lnTo>
                  <a:pt x="178" y="456"/>
                </a:lnTo>
                <a:lnTo>
                  <a:pt x="179" y="454"/>
                </a:lnTo>
                <a:lnTo>
                  <a:pt x="178" y="451"/>
                </a:lnTo>
                <a:lnTo>
                  <a:pt x="179" y="450"/>
                </a:lnTo>
                <a:lnTo>
                  <a:pt x="183" y="450"/>
                </a:lnTo>
                <a:lnTo>
                  <a:pt x="192" y="444"/>
                </a:lnTo>
                <a:lnTo>
                  <a:pt x="205" y="440"/>
                </a:lnTo>
                <a:lnTo>
                  <a:pt x="212" y="439"/>
                </a:lnTo>
                <a:lnTo>
                  <a:pt x="221" y="437"/>
                </a:lnTo>
                <a:lnTo>
                  <a:pt x="222" y="431"/>
                </a:lnTo>
                <a:lnTo>
                  <a:pt x="224" y="429"/>
                </a:lnTo>
                <a:lnTo>
                  <a:pt x="222" y="426"/>
                </a:lnTo>
                <a:lnTo>
                  <a:pt x="223" y="425"/>
                </a:lnTo>
                <a:lnTo>
                  <a:pt x="229" y="423"/>
                </a:lnTo>
                <a:lnTo>
                  <a:pt x="231" y="423"/>
                </a:lnTo>
                <a:lnTo>
                  <a:pt x="231" y="428"/>
                </a:lnTo>
                <a:lnTo>
                  <a:pt x="233" y="431"/>
                </a:lnTo>
                <a:lnTo>
                  <a:pt x="234" y="428"/>
                </a:lnTo>
                <a:lnTo>
                  <a:pt x="233" y="425"/>
                </a:lnTo>
                <a:lnTo>
                  <a:pt x="235" y="424"/>
                </a:lnTo>
                <a:lnTo>
                  <a:pt x="236" y="426"/>
                </a:lnTo>
                <a:lnTo>
                  <a:pt x="238" y="428"/>
                </a:lnTo>
                <a:lnTo>
                  <a:pt x="240" y="426"/>
                </a:lnTo>
                <a:lnTo>
                  <a:pt x="241" y="428"/>
                </a:lnTo>
                <a:lnTo>
                  <a:pt x="244" y="428"/>
                </a:lnTo>
                <a:lnTo>
                  <a:pt x="248" y="426"/>
                </a:lnTo>
                <a:lnTo>
                  <a:pt x="249" y="426"/>
                </a:lnTo>
                <a:lnTo>
                  <a:pt x="247" y="425"/>
                </a:lnTo>
                <a:lnTo>
                  <a:pt x="244" y="425"/>
                </a:lnTo>
                <a:lnTo>
                  <a:pt x="243" y="423"/>
                </a:lnTo>
                <a:lnTo>
                  <a:pt x="241" y="422"/>
                </a:lnTo>
                <a:lnTo>
                  <a:pt x="236" y="422"/>
                </a:lnTo>
                <a:lnTo>
                  <a:pt x="236" y="420"/>
                </a:lnTo>
                <a:lnTo>
                  <a:pt x="235" y="416"/>
                </a:lnTo>
                <a:lnTo>
                  <a:pt x="233" y="417"/>
                </a:lnTo>
                <a:lnTo>
                  <a:pt x="230" y="417"/>
                </a:lnTo>
                <a:lnTo>
                  <a:pt x="228" y="419"/>
                </a:lnTo>
                <a:lnTo>
                  <a:pt x="227" y="416"/>
                </a:lnTo>
                <a:lnTo>
                  <a:pt x="228" y="413"/>
                </a:lnTo>
                <a:lnTo>
                  <a:pt x="230" y="411"/>
                </a:lnTo>
                <a:lnTo>
                  <a:pt x="230" y="408"/>
                </a:lnTo>
                <a:lnTo>
                  <a:pt x="230" y="405"/>
                </a:lnTo>
                <a:lnTo>
                  <a:pt x="230" y="404"/>
                </a:lnTo>
                <a:lnTo>
                  <a:pt x="228" y="401"/>
                </a:lnTo>
                <a:lnTo>
                  <a:pt x="230" y="400"/>
                </a:lnTo>
                <a:lnTo>
                  <a:pt x="228" y="399"/>
                </a:lnTo>
                <a:lnTo>
                  <a:pt x="223" y="393"/>
                </a:lnTo>
                <a:lnTo>
                  <a:pt x="220" y="393"/>
                </a:lnTo>
                <a:lnTo>
                  <a:pt x="219" y="396"/>
                </a:lnTo>
                <a:lnTo>
                  <a:pt x="218" y="399"/>
                </a:lnTo>
                <a:lnTo>
                  <a:pt x="216" y="399"/>
                </a:lnTo>
                <a:lnTo>
                  <a:pt x="214" y="398"/>
                </a:lnTo>
                <a:lnTo>
                  <a:pt x="213" y="399"/>
                </a:lnTo>
                <a:lnTo>
                  <a:pt x="210" y="396"/>
                </a:lnTo>
                <a:lnTo>
                  <a:pt x="207" y="394"/>
                </a:lnTo>
                <a:lnTo>
                  <a:pt x="206" y="393"/>
                </a:lnTo>
                <a:lnTo>
                  <a:pt x="204" y="391"/>
                </a:lnTo>
                <a:lnTo>
                  <a:pt x="202" y="391"/>
                </a:lnTo>
                <a:lnTo>
                  <a:pt x="201" y="390"/>
                </a:lnTo>
                <a:lnTo>
                  <a:pt x="204" y="382"/>
                </a:lnTo>
                <a:lnTo>
                  <a:pt x="206" y="381"/>
                </a:lnTo>
                <a:lnTo>
                  <a:pt x="208" y="380"/>
                </a:lnTo>
                <a:lnTo>
                  <a:pt x="209" y="378"/>
                </a:lnTo>
                <a:lnTo>
                  <a:pt x="208" y="375"/>
                </a:lnTo>
                <a:lnTo>
                  <a:pt x="207" y="371"/>
                </a:lnTo>
                <a:lnTo>
                  <a:pt x="206" y="373"/>
                </a:lnTo>
                <a:lnTo>
                  <a:pt x="204" y="375"/>
                </a:lnTo>
                <a:lnTo>
                  <a:pt x="204" y="378"/>
                </a:lnTo>
                <a:lnTo>
                  <a:pt x="201" y="380"/>
                </a:lnTo>
                <a:lnTo>
                  <a:pt x="197" y="380"/>
                </a:lnTo>
                <a:lnTo>
                  <a:pt x="198" y="386"/>
                </a:lnTo>
                <a:lnTo>
                  <a:pt x="192" y="386"/>
                </a:lnTo>
                <a:lnTo>
                  <a:pt x="192" y="387"/>
                </a:lnTo>
                <a:lnTo>
                  <a:pt x="191" y="391"/>
                </a:lnTo>
                <a:lnTo>
                  <a:pt x="189" y="393"/>
                </a:lnTo>
                <a:lnTo>
                  <a:pt x="188" y="391"/>
                </a:lnTo>
                <a:lnTo>
                  <a:pt x="185" y="391"/>
                </a:lnTo>
                <a:lnTo>
                  <a:pt x="182" y="392"/>
                </a:lnTo>
                <a:lnTo>
                  <a:pt x="182" y="389"/>
                </a:lnTo>
                <a:lnTo>
                  <a:pt x="184" y="386"/>
                </a:lnTo>
                <a:lnTo>
                  <a:pt x="185" y="383"/>
                </a:lnTo>
                <a:lnTo>
                  <a:pt x="188" y="380"/>
                </a:lnTo>
                <a:lnTo>
                  <a:pt x="190" y="376"/>
                </a:lnTo>
                <a:lnTo>
                  <a:pt x="195" y="375"/>
                </a:lnTo>
                <a:lnTo>
                  <a:pt x="213" y="363"/>
                </a:lnTo>
                <a:lnTo>
                  <a:pt x="216" y="359"/>
                </a:lnTo>
                <a:lnTo>
                  <a:pt x="228" y="351"/>
                </a:lnTo>
                <a:lnTo>
                  <a:pt x="231" y="347"/>
                </a:lnTo>
                <a:lnTo>
                  <a:pt x="258" y="334"/>
                </a:lnTo>
                <a:lnTo>
                  <a:pt x="290" y="308"/>
                </a:lnTo>
                <a:lnTo>
                  <a:pt x="298" y="300"/>
                </a:lnTo>
                <a:lnTo>
                  <a:pt x="302" y="297"/>
                </a:lnTo>
              </a:path>
            </a:pathLst>
          </a:custGeom>
          <a:solidFill>
            <a:srgbClr val="EFF4E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3" name="Freeform 179"/>
          <p:cNvSpPr>
            <a:spLocks/>
          </p:cNvSpPr>
          <p:nvPr/>
        </p:nvSpPr>
        <p:spPr bwMode="auto">
          <a:xfrm>
            <a:off x="6602413" y="4251250"/>
            <a:ext cx="623887" cy="303213"/>
          </a:xfrm>
          <a:custGeom>
            <a:avLst/>
            <a:gdLst/>
            <a:ahLst/>
            <a:cxnLst>
              <a:cxn ang="0">
                <a:pos x="289" y="0"/>
              </a:cxn>
              <a:cxn ang="0">
                <a:pos x="262" y="18"/>
              </a:cxn>
              <a:cxn ang="0">
                <a:pos x="259" y="23"/>
              </a:cxn>
              <a:cxn ang="0">
                <a:pos x="218" y="49"/>
              </a:cxn>
              <a:cxn ang="0">
                <a:pos x="186" y="61"/>
              </a:cxn>
              <a:cxn ang="0">
                <a:pos x="179" y="61"/>
              </a:cxn>
              <a:cxn ang="0">
                <a:pos x="181" y="69"/>
              </a:cxn>
              <a:cxn ang="0">
                <a:pos x="167" y="71"/>
              </a:cxn>
              <a:cxn ang="0">
                <a:pos x="164" y="63"/>
              </a:cxn>
              <a:cxn ang="0">
                <a:pos x="111" y="63"/>
              </a:cxn>
              <a:cxn ang="0">
                <a:pos x="104" y="63"/>
              </a:cxn>
              <a:cxn ang="0">
                <a:pos x="47" y="89"/>
              </a:cxn>
              <a:cxn ang="0">
                <a:pos x="56" y="86"/>
              </a:cxn>
              <a:cxn ang="0">
                <a:pos x="100" y="78"/>
              </a:cxn>
              <a:cxn ang="0">
                <a:pos x="78" y="88"/>
              </a:cxn>
              <a:cxn ang="0">
                <a:pos x="72" y="85"/>
              </a:cxn>
              <a:cxn ang="0">
                <a:pos x="63" y="97"/>
              </a:cxn>
              <a:cxn ang="0">
                <a:pos x="43" y="103"/>
              </a:cxn>
              <a:cxn ang="0">
                <a:pos x="40" y="92"/>
              </a:cxn>
              <a:cxn ang="0">
                <a:pos x="12" y="109"/>
              </a:cxn>
              <a:cxn ang="0">
                <a:pos x="5" y="127"/>
              </a:cxn>
              <a:cxn ang="0">
                <a:pos x="13" y="147"/>
              </a:cxn>
              <a:cxn ang="0">
                <a:pos x="13" y="161"/>
              </a:cxn>
              <a:cxn ang="0">
                <a:pos x="22" y="181"/>
              </a:cxn>
              <a:cxn ang="0">
                <a:pos x="36" y="192"/>
              </a:cxn>
              <a:cxn ang="0">
                <a:pos x="54" y="209"/>
              </a:cxn>
              <a:cxn ang="0">
                <a:pos x="74" y="217"/>
              </a:cxn>
              <a:cxn ang="0">
                <a:pos x="88" y="240"/>
              </a:cxn>
              <a:cxn ang="0">
                <a:pos x="95" y="263"/>
              </a:cxn>
              <a:cxn ang="0">
                <a:pos x="116" y="254"/>
              </a:cxn>
              <a:cxn ang="0">
                <a:pos x="132" y="228"/>
              </a:cxn>
              <a:cxn ang="0">
                <a:pos x="142" y="190"/>
              </a:cxn>
              <a:cxn ang="0">
                <a:pos x="151" y="158"/>
              </a:cxn>
              <a:cxn ang="0">
                <a:pos x="181" y="155"/>
              </a:cxn>
              <a:cxn ang="0">
                <a:pos x="204" y="176"/>
              </a:cxn>
              <a:cxn ang="0">
                <a:pos x="204" y="207"/>
              </a:cxn>
              <a:cxn ang="0">
                <a:pos x="214" y="237"/>
              </a:cxn>
              <a:cxn ang="0">
                <a:pos x="248" y="247"/>
              </a:cxn>
              <a:cxn ang="0">
                <a:pos x="273" y="263"/>
              </a:cxn>
              <a:cxn ang="0">
                <a:pos x="303" y="223"/>
              </a:cxn>
              <a:cxn ang="0">
                <a:pos x="352" y="172"/>
              </a:cxn>
              <a:cxn ang="0">
                <a:pos x="377" y="163"/>
              </a:cxn>
              <a:cxn ang="0">
                <a:pos x="394" y="146"/>
              </a:cxn>
              <a:cxn ang="0">
                <a:pos x="414" y="159"/>
              </a:cxn>
              <a:cxn ang="0">
                <a:pos x="433" y="163"/>
              </a:cxn>
              <a:cxn ang="0">
                <a:pos x="438" y="185"/>
              </a:cxn>
              <a:cxn ang="0">
                <a:pos x="461" y="193"/>
              </a:cxn>
              <a:cxn ang="0">
                <a:pos x="463" y="217"/>
              </a:cxn>
              <a:cxn ang="0">
                <a:pos x="471" y="232"/>
              </a:cxn>
              <a:cxn ang="0">
                <a:pos x="496" y="241"/>
              </a:cxn>
              <a:cxn ang="0">
                <a:pos x="518" y="249"/>
              </a:cxn>
              <a:cxn ang="0">
                <a:pos x="514" y="261"/>
              </a:cxn>
              <a:cxn ang="0">
                <a:pos x="587" y="155"/>
              </a:cxn>
              <a:cxn ang="0">
                <a:pos x="534" y="119"/>
              </a:cxn>
              <a:cxn ang="0">
                <a:pos x="489" y="98"/>
              </a:cxn>
              <a:cxn ang="0">
                <a:pos x="469" y="99"/>
              </a:cxn>
              <a:cxn ang="0">
                <a:pos x="460" y="114"/>
              </a:cxn>
              <a:cxn ang="0">
                <a:pos x="458" y="137"/>
              </a:cxn>
              <a:cxn ang="0">
                <a:pos x="412" y="132"/>
              </a:cxn>
              <a:cxn ang="0">
                <a:pos x="379" y="110"/>
              </a:cxn>
              <a:cxn ang="0">
                <a:pos x="352" y="37"/>
              </a:cxn>
              <a:cxn ang="0">
                <a:pos x="313" y="34"/>
              </a:cxn>
              <a:cxn ang="0">
                <a:pos x="299" y="22"/>
              </a:cxn>
            </a:cxnLst>
            <a:rect l="0" t="0" r="r" b="b"/>
            <a:pathLst>
              <a:path w="591" h="288">
                <a:moveTo>
                  <a:pt x="298" y="10"/>
                </a:moveTo>
                <a:lnTo>
                  <a:pt x="296" y="10"/>
                </a:lnTo>
                <a:lnTo>
                  <a:pt x="294" y="7"/>
                </a:lnTo>
                <a:lnTo>
                  <a:pt x="293" y="1"/>
                </a:lnTo>
                <a:lnTo>
                  <a:pt x="290" y="0"/>
                </a:lnTo>
                <a:lnTo>
                  <a:pt x="289" y="0"/>
                </a:lnTo>
                <a:lnTo>
                  <a:pt x="285" y="1"/>
                </a:lnTo>
                <a:lnTo>
                  <a:pt x="283" y="3"/>
                </a:lnTo>
                <a:lnTo>
                  <a:pt x="275" y="9"/>
                </a:lnTo>
                <a:lnTo>
                  <a:pt x="268" y="12"/>
                </a:lnTo>
                <a:lnTo>
                  <a:pt x="263" y="15"/>
                </a:lnTo>
                <a:lnTo>
                  <a:pt x="262" y="18"/>
                </a:lnTo>
                <a:lnTo>
                  <a:pt x="263" y="20"/>
                </a:lnTo>
                <a:lnTo>
                  <a:pt x="265" y="22"/>
                </a:lnTo>
                <a:lnTo>
                  <a:pt x="265" y="25"/>
                </a:lnTo>
                <a:lnTo>
                  <a:pt x="266" y="27"/>
                </a:lnTo>
                <a:lnTo>
                  <a:pt x="263" y="28"/>
                </a:lnTo>
                <a:lnTo>
                  <a:pt x="259" y="23"/>
                </a:lnTo>
                <a:lnTo>
                  <a:pt x="256" y="23"/>
                </a:lnTo>
                <a:lnTo>
                  <a:pt x="252" y="24"/>
                </a:lnTo>
                <a:lnTo>
                  <a:pt x="251" y="27"/>
                </a:lnTo>
                <a:lnTo>
                  <a:pt x="238" y="36"/>
                </a:lnTo>
                <a:lnTo>
                  <a:pt x="235" y="39"/>
                </a:lnTo>
                <a:lnTo>
                  <a:pt x="218" y="49"/>
                </a:lnTo>
                <a:lnTo>
                  <a:pt x="212" y="50"/>
                </a:lnTo>
                <a:lnTo>
                  <a:pt x="189" y="59"/>
                </a:lnTo>
                <a:lnTo>
                  <a:pt x="181" y="59"/>
                </a:lnTo>
                <a:lnTo>
                  <a:pt x="182" y="60"/>
                </a:lnTo>
                <a:lnTo>
                  <a:pt x="183" y="61"/>
                </a:lnTo>
                <a:lnTo>
                  <a:pt x="186" y="61"/>
                </a:lnTo>
                <a:lnTo>
                  <a:pt x="188" y="63"/>
                </a:lnTo>
                <a:lnTo>
                  <a:pt x="188" y="65"/>
                </a:lnTo>
                <a:lnTo>
                  <a:pt x="185" y="65"/>
                </a:lnTo>
                <a:lnTo>
                  <a:pt x="185" y="63"/>
                </a:lnTo>
                <a:lnTo>
                  <a:pt x="182" y="63"/>
                </a:lnTo>
                <a:lnTo>
                  <a:pt x="179" y="61"/>
                </a:lnTo>
                <a:lnTo>
                  <a:pt x="176" y="60"/>
                </a:lnTo>
                <a:lnTo>
                  <a:pt x="172" y="61"/>
                </a:lnTo>
                <a:lnTo>
                  <a:pt x="175" y="63"/>
                </a:lnTo>
                <a:lnTo>
                  <a:pt x="181" y="64"/>
                </a:lnTo>
                <a:lnTo>
                  <a:pt x="182" y="66"/>
                </a:lnTo>
                <a:lnTo>
                  <a:pt x="181" y="69"/>
                </a:lnTo>
                <a:lnTo>
                  <a:pt x="175" y="71"/>
                </a:lnTo>
                <a:lnTo>
                  <a:pt x="174" y="71"/>
                </a:lnTo>
                <a:lnTo>
                  <a:pt x="170" y="74"/>
                </a:lnTo>
                <a:lnTo>
                  <a:pt x="170" y="71"/>
                </a:lnTo>
                <a:lnTo>
                  <a:pt x="169" y="69"/>
                </a:lnTo>
                <a:lnTo>
                  <a:pt x="167" y="71"/>
                </a:lnTo>
                <a:lnTo>
                  <a:pt x="164" y="71"/>
                </a:lnTo>
                <a:lnTo>
                  <a:pt x="161" y="71"/>
                </a:lnTo>
                <a:lnTo>
                  <a:pt x="161" y="68"/>
                </a:lnTo>
                <a:lnTo>
                  <a:pt x="162" y="66"/>
                </a:lnTo>
                <a:lnTo>
                  <a:pt x="162" y="63"/>
                </a:lnTo>
                <a:lnTo>
                  <a:pt x="164" y="63"/>
                </a:lnTo>
                <a:lnTo>
                  <a:pt x="168" y="61"/>
                </a:lnTo>
                <a:lnTo>
                  <a:pt x="168" y="60"/>
                </a:lnTo>
                <a:lnTo>
                  <a:pt x="170" y="57"/>
                </a:lnTo>
                <a:lnTo>
                  <a:pt x="128" y="59"/>
                </a:lnTo>
                <a:lnTo>
                  <a:pt x="116" y="62"/>
                </a:lnTo>
                <a:lnTo>
                  <a:pt x="111" y="63"/>
                </a:lnTo>
                <a:lnTo>
                  <a:pt x="109" y="64"/>
                </a:lnTo>
                <a:lnTo>
                  <a:pt x="112" y="65"/>
                </a:lnTo>
                <a:lnTo>
                  <a:pt x="112" y="68"/>
                </a:lnTo>
                <a:lnTo>
                  <a:pt x="110" y="68"/>
                </a:lnTo>
                <a:lnTo>
                  <a:pt x="105" y="66"/>
                </a:lnTo>
                <a:lnTo>
                  <a:pt x="104" y="63"/>
                </a:lnTo>
                <a:lnTo>
                  <a:pt x="93" y="66"/>
                </a:lnTo>
                <a:lnTo>
                  <a:pt x="90" y="68"/>
                </a:lnTo>
                <a:lnTo>
                  <a:pt x="89" y="70"/>
                </a:lnTo>
                <a:lnTo>
                  <a:pt x="75" y="74"/>
                </a:lnTo>
                <a:lnTo>
                  <a:pt x="49" y="86"/>
                </a:lnTo>
                <a:lnTo>
                  <a:pt x="47" y="89"/>
                </a:lnTo>
                <a:lnTo>
                  <a:pt x="47" y="92"/>
                </a:lnTo>
                <a:lnTo>
                  <a:pt x="49" y="92"/>
                </a:lnTo>
                <a:lnTo>
                  <a:pt x="52" y="91"/>
                </a:lnTo>
                <a:lnTo>
                  <a:pt x="54" y="91"/>
                </a:lnTo>
                <a:lnTo>
                  <a:pt x="54" y="87"/>
                </a:lnTo>
                <a:lnTo>
                  <a:pt x="56" y="86"/>
                </a:lnTo>
                <a:lnTo>
                  <a:pt x="60" y="85"/>
                </a:lnTo>
                <a:lnTo>
                  <a:pt x="66" y="82"/>
                </a:lnTo>
                <a:lnTo>
                  <a:pt x="98" y="69"/>
                </a:lnTo>
                <a:lnTo>
                  <a:pt x="100" y="72"/>
                </a:lnTo>
                <a:lnTo>
                  <a:pt x="100" y="75"/>
                </a:lnTo>
                <a:lnTo>
                  <a:pt x="100" y="78"/>
                </a:lnTo>
                <a:lnTo>
                  <a:pt x="99" y="79"/>
                </a:lnTo>
                <a:lnTo>
                  <a:pt x="97" y="81"/>
                </a:lnTo>
                <a:lnTo>
                  <a:pt x="93" y="83"/>
                </a:lnTo>
                <a:lnTo>
                  <a:pt x="89" y="85"/>
                </a:lnTo>
                <a:lnTo>
                  <a:pt x="83" y="87"/>
                </a:lnTo>
                <a:lnTo>
                  <a:pt x="78" y="88"/>
                </a:lnTo>
                <a:lnTo>
                  <a:pt x="76" y="87"/>
                </a:lnTo>
                <a:lnTo>
                  <a:pt x="76" y="85"/>
                </a:lnTo>
                <a:lnTo>
                  <a:pt x="77" y="83"/>
                </a:lnTo>
                <a:lnTo>
                  <a:pt x="76" y="82"/>
                </a:lnTo>
                <a:lnTo>
                  <a:pt x="74" y="84"/>
                </a:lnTo>
                <a:lnTo>
                  <a:pt x="72" y="85"/>
                </a:lnTo>
                <a:lnTo>
                  <a:pt x="71" y="87"/>
                </a:lnTo>
                <a:lnTo>
                  <a:pt x="68" y="85"/>
                </a:lnTo>
                <a:lnTo>
                  <a:pt x="61" y="90"/>
                </a:lnTo>
                <a:lnTo>
                  <a:pt x="61" y="92"/>
                </a:lnTo>
                <a:lnTo>
                  <a:pt x="62" y="94"/>
                </a:lnTo>
                <a:lnTo>
                  <a:pt x="63" y="97"/>
                </a:lnTo>
                <a:lnTo>
                  <a:pt x="56" y="100"/>
                </a:lnTo>
                <a:lnTo>
                  <a:pt x="52" y="103"/>
                </a:lnTo>
                <a:lnTo>
                  <a:pt x="49" y="104"/>
                </a:lnTo>
                <a:lnTo>
                  <a:pt x="47" y="104"/>
                </a:lnTo>
                <a:lnTo>
                  <a:pt x="46" y="104"/>
                </a:lnTo>
                <a:lnTo>
                  <a:pt x="43" y="103"/>
                </a:lnTo>
                <a:lnTo>
                  <a:pt x="38" y="103"/>
                </a:lnTo>
                <a:lnTo>
                  <a:pt x="36" y="97"/>
                </a:lnTo>
                <a:lnTo>
                  <a:pt x="38" y="96"/>
                </a:lnTo>
                <a:lnTo>
                  <a:pt x="41" y="95"/>
                </a:lnTo>
                <a:lnTo>
                  <a:pt x="43" y="92"/>
                </a:lnTo>
                <a:lnTo>
                  <a:pt x="40" y="92"/>
                </a:lnTo>
                <a:lnTo>
                  <a:pt x="34" y="95"/>
                </a:lnTo>
                <a:lnTo>
                  <a:pt x="31" y="96"/>
                </a:lnTo>
                <a:lnTo>
                  <a:pt x="23" y="102"/>
                </a:lnTo>
                <a:lnTo>
                  <a:pt x="18" y="104"/>
                </a:lnTo>
                <a:lnTo>
                  <a:pt x="15" y="107"/>
                </a:lnTo>
                <a:lnTo>
                  <a:pt x="12" y="109"/>
                </a:lnTo>
                <a:lnTo>
                  <a:pt x="5" y="112"/>
                </a:lnTo>
                <a:lnTo>
                  <a:pt x="0" y="114"/>
                </a:lnTo>
                <a:lnTo>
                  <a:pt x="1" y="115"/>
                </a:lnTo>
                <a:lnTo>
                  <a:pt x="1" y="123"/>
                </a:lnTo>
                <a:lnTo>
                  <a:pt x="3" y="125"/>
                </a:lnTo>
                <a:lnTo>
                  <a:pt x="5" y="127"/>
                </a:lnTo>
                <a:lnTo>
                  <a:pt x="7" y="127"/>
                </a:lnTo>
                <a:lnTo>
                  <a:pt x="7" y="131"/>
                </a:lnTo>
                <a:lnTo>
                  <a:pt x="9" y="133"/>
                </a:lnTo>
                <a:lnTo>
                  <a:pt x="12" y="143"/>
                </a:lnTo>
                <a:lnTo>
                  <a:pt x="12" y="144"/>
                </a:lnTo>
                <a:lnTo>
                  <a:pt x="13" y="147"/>
                </a:lnTo>
                <a:lnTo>
                  <a:pt x="15" y="149"/>
                </a:lnTo>
                <a:lnTo>
                  <a:pt x="18" y="150"/>
                </a:lnTo>
                <a:lnTo>
                  <a:pt x="16" y="153"/>
                </a:lnTo>
                <a:lnTo>
                  <a:pt x="14" y="157"/>
                </a:lnTo>
                <a:lnTo>
                  <a:pt x="12" y="158"/>
                </a:lnTo>
                <a:lnTo>
                  <a:pt x="13" y="161"/>
                </a:lnTo>
                <a:lnTo>
                  <a:pt x="13" y="165"/>
                </a:lnTo>
                <a:lnTo>
                  <a:pt x="14" y="166"/>
                </a:lnTo>
                <a:lnTo>
                  <a:pt x="14" y="175"/>
                </a:lnTo>
                <a:lnTo>
                  <a:pt x="16" y="179"/>
                </a:lnTo>
                <a:lnTo>
                  <a:pt x="19" y="181"/>
                </a:lnTo>
                <a:lnTo>
                  <a:pt x="22" y="181"/>
                </a:lnTo>
                <a:lnTo>
                  <a:pt x="24" y="181"/>
                </a:lnTo>
                <a:lnTo>
                  <a:pt x="26" y="179"/>
                </a:lnTo>
                <a:lnTo>
                  <a:pt x="29" y="179"/>
                </a:lnTo>
                <a:lnTo>
                  <a:pt x="31" y="181"/>
                </a:lnTo>
                <a:lnTo>
                  <a:pt x="35" y="187"/>
                </a:lnTo>
                <a:lnTo>
                  <a:pt x="36" y="192"/>
                </a:lnTo>
                <a:lnTo>
                  <a:pt x="38" y="195"/>
                </a:lnTo>
                <a:lnTo>
                  <a:pt x="40" y="196"/>
                </a:lnTo>
                <a:lnTo>
                  <a:pt x="42" y="196"/>
                </a:lnTo>
                <a:lnTo>
                  <a:pt x="45" y="198"/>
                </a:lnTo>
                <a:lnTo>
                  <a:pt x="46" y="201"/>
                </a:lnTo>
                <a:lnTo>
                  <a:pt x="54" y="209"/>
                </a:lnTo>
                <a:lnTo>
                  <a:pt x="59" y="212"/>
                </a:lnTo>
                <a:lnTo>
                  <a:pt x="63" y="210"/>
                </a:lnTo>
                <a:lnTo>
                  <a:pt x="65" y="211"/>
                </a:lnTo>
                <a:lnTo>
                  <a:pt x="67" y="214"/>
                </a:lnTo>
                <a:lnTo>
                  <a:pt x="70" y="214"/>
                </a:lnTo>
                <a:lnTo>
                  <a:pt x="74" y="217"/>
                </a:lnTo>
                <a:lnTo>
                  <a:pt x="75" y="220"/>
                </a:lnTo>
                <a:lnTo>
                  <a:pt x="75" y="223"/>
                </a:lnTo>
                <a:lnTo>
                  <a:pt x="77" y="225"/>
                </a:lnTo>
                <a:lnTo>
                  <a:pt x="80" y="226"/>
                </a:lnTo>
                <a:lnTo>
                  <a:pt x="82" y="231"/>
                </a:lnTo>
                <a:lnTo>
                  <a:pt x="88" y="240"/>
                </a:lnTo>
                <a:lnTo>
                  <a:pt x="94" y="242"/>
                </a:lnTo>
                <a:lnTo>
                  <a:pt x="96" y="248"/>
                </a:lnTo>
                <a:lnTo>
                  <a:pt x="95" y="251"/>
                </a:lnTo>
                <a:lnTo>
                  <a:pt x="96" y="253"/>
                </a:lnTo>
                <a:lnTo>
                  <a:pt x="97" y="258"/>
                </a:lnTo>
                <a:lnTo>
                  <a:pt x="95" y="263"/>
                </a:lnTo>
                <a:lnTo>
                  <a:pt x="94" y="269"/>
                </a:lnTo>
                <a:lnTo>
                  <a:pt x="98" y="277"/>
                </a:lnTo>
                <a:lnTo>
                  <a:pt x="107" y="287"/>
                </a:lnTo>
                <a:lnTo>
                  <a:pt x="106" y="284"/>
                </a:lnTo>
                <a:lnTo>
                  <a:pt x="111" y="274"/>
                </a:lnTo>
                <a:lnTo>
                  <a:pt x="116" y="254"/>
                </a:lnTo>
                <a:lnTo>
                  <a:pt x="116" y="253"/>
                </a:lnTo>
                <a:lnTo>
                  <a:pt x="122" y="236"/>
                </a:lnTo>
                <a:lnTo>
                  <a:pt x="126" y="236"/>
                </a:lnTo>
                <a:lnTo>
                  <a:pt x="130" y="233"/>
                </a:lnTo>
                <a:lnTo>
                  <a:pt x="130" y="230"/>
                </a:lnTo>
                <a:lnTo>
                  <a:pt x="132" y="228"/>
                </a:lnTo>
                <a:lnTo>
                  <a:pt x="134" y="225"/>
                </a:lnTo>
                <a:lnTo>
                  <a:pt x="135" y="222"/>
                </a:lnTo>
                <a:lnTo>
                  <a:pt x="141" y="215"/>
                </a:lnTo>
                <a:lnTo>
                  <a:pt x="141" y="208"/>
                </a:lnTo>
                <a:lnTo>
                  <a:pt x="141" y="198"/>
                </a:lnTo>
                <a:lnTo>
                  <a:pt x="142" y="190"/>
                </a:lnTo>
                <a:lnTo>
                  <a:pt x="142" y="184"/>
                </a:lnTo>
                <a:lnTo>
                  <a:pt x="142" y="171"/>
                </a:lnTo>
                <a:lnTo>
                  <a:pt x="145" y="169"/>
                </a:lnTo>
                <a:lnTo>
                  <a:pt x="149" y="161"/>
                </a:lnTo>
                <a:lnTo>
                  <a:pt x="149" y="158"/>
                </a:lnTo>
                <a:lnTo>
                  <a:pt x="151" y="158"/>
                </a:lnTo>
                <a:lnTo>
                  <a:pt x="153" y="155"/>
                </a:lnTo>
                <a:lnTo>
                  <a:pt x="157" y="153"/>
                </a:lnTo>
                <a:lnTo>
                  <a:pt x="160" y="155"/>
                </a:lnTo>
                <a:lnTo>
                  <a:pt x="171" y="155"/>
                </a:lnTo>
                <a:lnTo>
                  <a:pt x="174" y="154"/>
                </a:lnTo>
                <a:lnTo>
                  <a:pt x="181" y="155"/>
                </a:lnTo>
                <a:lnTo>
                  <a:pt x="185" y="158"/>
                </a:lnTo>
                <a:lnTo>
                  <a:pt x="185" y="159"/>
                </a:lnTo>
                <a:lnTo>
                  <a:pt x="189" y="164"/>
                </a:lnTo>
                <a:lnTo>
                  <a:pt x="193" y="169"/>
                </a:lnTo>
                <a:lnTo>
                  <a:pt x="198" y="171"/>
                </a:lnTo>
                <a:lnTo>
                  <a:pt x="204" y="176"/>
                </a:lnTo>
                <a:lnTo>
                  <a:pt x="204" y="182"/>
                </a:lnTo>
                <a:lnTo>
                  <a:pt x="206" y="185"/>
                </a:lnTo>
                <a:lnTo>
                  <a:pt x="203" y="194"/>
                </a:lnTo>
                <a:lnTo>
                  <a:pt x="205" y="199"/>
                </a:lnTo>
                <a:lnTo>
                  <a:pt x="206" y="204"/>
                </a:lnTo>
                <a:lnTo>
                  <a:pt x="204" y="207"/>
                </a:lnTo>
                <a:lnTo>
                  <a:pt x="204" y="209"/>
                </a:lnTo>
                <a:lnTo>
                  <a:pt x="207" y="216"/>
                </a:lnTo>
                <a:lnTo>
                  <a:pt x="208" y="217"/>
                </a:lnTo>
                <a:lnTo>
                  <a:pt x="210" y="223"/>
                </a:lnTo>
                <a:lnTo>
                  <a:pt x="211" y="228"/>
                </a:lnTo>
                <a:lnTo>
                  <a:pt x="214" y="237"/>
                </a:lnTo>
                <a:lnTo>
                  <a:pt x="219" y="241"/>
                </a:lnTo>
                <a:lnTo>
                  <a:pt x="233" y="241"/>
                </a:lnTo>
                <a:lnTo>
                  <a:pt x="237" y="241"/>
                </a:lnTo>
                <a:lnTo>
                  <a:pt x="241" y="242"/>
                </a:lnTo>
                <a:lnTo>
                  <a:pt x="246" y="245"/>
                </a:lnTo>
                <a:lnTo>
                  <a:pt x="248" y="247"/>
                </a:lnTo>
                <a:lnTo>
                  <a:pt x="249" y="251"/>
                </a:lnTo>
                <a:lnTo>
                  <a:pt x="251" y="253"/>
                </a:lnTo>
                <a:lnTo>
                  <a:pt x="255" y="259"/>
                </a:lnTo>
                <a:lnTo>
                  <a:pt x="258" y="261"/>
                </a:lnTo>
                <a:lnTo>
                  <a:pt x="266" y="263"/>
                </a:lnTo>
                <a:lnTo>
                  <a:pt x="273" y="263"/>
                </a:lnTo>
                <a:lnTo>
                  <a:pt x="276" y="261"/>
                </a:lnTo>
                <a:lnTo>
                  <a:pt x="286" y="246"/>
                </a:lnTo>
                <a:lnTo>
                  <a:pt x="288" y="243"/>
                </a:lnTo>
                <a:lnTo>
                  <a:pt x="299" y="229"/>
                </a:lnTo>
                <a:lnTo>
                  <a:pt x="300" y="225"/>
                </a:lnTo>
                <a:lnTo>
                  <a:pt x="303" y="223"/>
                </a:lnTo>
                <a:lnTo>
                  <a:pt x="325" y="198"/>
                </a:lnTo>
                <a:lnTo>
                  <a:pt x="327" y="196"/>
                </a:lnTo>
                <a:lnTo>
                  <a:pt x="329" y="193"/>
                </a:lnTo>
                <a:lnTo>
                  <a:pt x="329" y="188"/>
                </a:lnTo>
                <a:lnTo>
                  <a:pt x="331" y="187"/>
                </a:lnTo>
                <a:lnTo>
                  <a:pt x="352" y="172"/>
                </a:lnTo>
                <a:lnTo>
                  <a:pt x="357" y="170"/>
                </a:lnTo>
                <a:lnTo>
                  <a:pt x="359" y="167"/>
                </a:lnTo>
                <a:lnTo>
                  <a:pt x="369" y="167"/>
                </a:lnTo>
                <a:lnTo>
                  <a:pt x="372" y="169"/>
                </a:lnTo>
                <a:lnTo>
                  <a:pt x="375" y="168"/>
                </a:lnTo>
                <a:lnTo>
                  <a:pt x="377" y="163"/>
                </a:lnTo>
                <a:lnTo>
                  <a:pt x="377" y="158"/>
                </a:lnTo>
                <a:lnTo>
                  <a:pt x="378" y="151"/>
                </a:lnTo>
                <a:lnTo>
                  <a:pt x="381" y="152"/>
                </a:lnTo>
                <a:lnTo>
                  <a:pt x="389" y="149"/>
                </a:lnTo>
                <a:lnTo>
                  <a:pt x="391" y="147"/>
                </a:lnTo>
                <a:lnTo>
                  <a:pt x="394" y="146"/>
                </a:lnTo>
                <a:lnTo>
                  <a:pt x="396" y="148"/>
                </a:lnTo>
                <a:lnTo>
                  <a:pt x="398" y="155"/>
                </a:lnTo>
                <a:lnTo>
                  <a:pt x="400" y="156"/>
                </a:lnTo>
                <a:lnTo>
                  <a:pt x="406" y="153"/>
                </a:lnTo>
                <a:lnTo>
                  <a:pt x="410" y="156"/>
                </a:lnTo>
                <a:lnTo>
                  <a:pt x="414" y="159"/>
                </a:lnTo>
                <a:lnTo>
                  <a:pt x="414" y="161"/>
                </a:lnTo>
                <a:lnTo>
                  <a:pt x="420" y="161"/>
                </a:lnTo>
                <a:lnTo>
                  <a:pt x="423" y="161"/>
                </a:lnTo>
                <a:lnTo>
                  <a:pt x="426" y="158"/>
                </a:lnTo>
                <a:lnTo>
                  <a:pt x="430" y="158"/>
                </a:lnTo>
                <a:lnTo>
                  <a:pt x="433" y="163"/>
                </a:lnTo>
                <a:lnTo>
                  <a:pt x="434" y="173"/>
                </a:lnTo>
                <a:lnTo>
                  <a:pt x="435" y="177"/>
                </a:lnTo>
                <a:lnTo>
                  <a:pt x="435" y="179"/>
                </a:lnTo>
                <a:lnTo>
                  <a:pt x="437" y="181"/>
                </a:lnTo>
                <a:lnTo>
                  <a:pt x="438" y="184"/>
                </a:lnTo>
                <a:lnTo>
                  <a:pt x="438" y="185"/>
                </a:lnTo>
                <a:lnTo>
                  <a:pt x="440" y="187"/>
                </a:lnTo>
                <a:lnTo>
                  <a:pt x="442" y="187"/>
                </a:lnTo>
                <a:lnTo>
                  <a:pt x="446" y="188"/>
                </a:lnTo>
                <a:lnTo>
                  <a:pt x="454" y="188"/>
                </a:lnTo>
                <a:lnTo>
                  <a:pt x="458" y="190"/>
                </a:lnTo>
                <a:lnTo>
                  <a:pt x="461" y="193"/>
                </a:lnTo>
                <a:lnTo>
                  <a:pt x="465" y="201"/>
                </a:lnTo>
                <a:lnTo>
                  <a:pt x="466" y="204"/>
                </a:lnTo>
                <a:lnTo>
                  <a:pt x="468" y="205"/>
                </a:lnTo>
                <a:lnTo>
                  <a:pt x="466" y="209"/>
                </a:lnTo>
                <a:lnTo>
                  <a:pt x="466" y="211"/>
                </a:lnTo>
                <a:lnTo>
                  <a:pt x="463" y="217"/>
                </a:lnTo>
                <a:lnTo>
                  <a:pt x="461" y="225"/>
                </a:lnTo>
                <a:lnTo>
                  <a:pt x="462" y="227"/>
                </a:lnTo>
                <a:lnTo>
                  <a:pt x="463" y="229"/>
                </a:lnTo>
                <a:lnTo>
                  <a:pt x="465" y="231"/>
                </a:lnTo>
                <a:lnTo>
                  <a:pt x="468" y="231"/>
                </a:lnTo>
                <a:lnTo>
                  <a:pt x="471" y="232"/>
                </a:lnTo>
                <a:lnTo>
                  <a:pt x="475" y="232"/>
                </a:lnTo>
                <a:lnTo>
                  <a:pt x="478" y="233"/>
                </a:lnTo>
                <a:lnTo>
                  <a:pt x="486" y="233"/>
                </a:lnTo>
                <a:lnTo>
                  <a:pt x="498" y="237"/>
                </a:lnTo>
                <a:lnTo>
                  <a:pt x="495" y="240"/>
                </a:lnTo>
                <a:lnTo>
                  <a:pt x="496" y="241"/>
                </a:lnTo>
                <a:lnTo>
                  <a:pt x="500" y="242"/>
                </a:lnTo>
                <a:lnTo>
                  <a:pt x="505" y="241"/>
                </a:lnTo>
                <a:lnTo>
                  <a:pt x="512" y="241"/>
                </a:lnTo>
                <a:lnTo>
                  <a:pt x="514" y="242"/>
                </a:lnTo>
                <a:lnTo>
                  <a:pt x="515" y="248"/>
                </a:lnTo>
                <a:lnTo>
                  <a:pt x="518" y="249"/>
                </a:lnTo>
                <a:lnTo>
                  <a:pt x="520" y="250"/>
                </a:lnTo>
                <a:lnTo>
                  <a:pt x="521" y="251"/>
                </a:lnTo>
                <a:lnTo>
                  <a:pt x="520" y="254"/>
                </a:lnTo>
                <a:lnTo>
                  <a:pt x="518" y="255"/>
                </a:lnTo>
                <a:lnTo>
                  <a:pt x="516" y="255"/>
                </a:lnTo>
                <a:lnTo>
                  <a:pt x="514" y="261"/>
                </a:lnTo>
                <a:lnTo>
                  <a:pt x="514" y="262"/>
                </a:lnTo>
                <a:lnTo>
                  <a:pt x="512" y="265"/>
                </a:lnTo>
                <a:lnTo>
                  <a:pt x="512" y="268"/>
                </a:lnTo>
                <a:lnTo>
                  <a:pt x="590" y="268"/>
                </a:lnTo>
                <a:lnTo>
                  <a:pt x="587" y="155"/>
                </a:lnTo>
                <a:lnTo>
                  <a:pt x="587" y="155"/>
                </a:lnTo>
                <a:lnTo>
                  <a:pt x="584" y="124"/>
                </a:lnTo>
                <a:lnTo>
                  <a:pt x="582" y="121"/>
                </a:lnTo>
                <a:lnTo>
                  <a:pt x="580" y="123"/>
                </a:lnTo>
                <a:lnTo>
                  <a:pt x="576" y="124"/>
                </a:lnTo>
                <a:lnTo>
                  <a:pt x="558" y="124"/>
                </a:lnTo>
                <a:lnTo>
                  <a:pt x="534" y="119"/>
                </a:lnTo>
                <a:lnTo>
                  <a:pt x="510" y="103"/>
                </a:lnTo>
                <a:lnTo>
                  <a:pt x="508" y="102"/>
                </a:lnTo>
                <a:lnTo>
                  <a:pt x="506" y="104"/>
                </a:lnTo>
                <a:lnTo>
                  <a:pt x="501" y="103"/>
                </a:lnTo>
                <a:lnTo>
                  <a:pt x="498" y="100"/>
                </a:lnTo>
                <a:lnTo>
                  <a:pt x="489" y="98"/>
                </a:lnTo>
                <a:lnTo>
                  <a:pt x="486" y="99"/>
                </a:lnTo>
                <a:lnTo>
                  <a:pt x="484" y="100"/>
                </a:lnTo>
                <a:lnTo>
                  <a:pt x="478" y="100"/>
                </a:lnTo>
                <a:lnTo>
                  <a:pt x="475" y="99"/>
                </a:lnTo>
                <a:lnTo>
                  <a:pt x="470" y="100"/>
                </a:lnTo>
                <a:lnTo>
                  <a:pt x="469" y="99"/>
                </a:lnTo>
                <a:lnTo>
                  <a:pt x="466" y="99"/>
                </a:lnTo>
                <a:lnTo>
                  <a:pt x="465" y="100"/>
                </a:lnTo>
                <a:lnTo>
                  <a:pt x="465" y="107"/>
                </a:lnTo>
                <a:lnTo>
                  <a:pt x="462" y="109"/>
                </a:lnTo>
                <a:lnTo>
                  <a:pt x="460" y="112"/>
                </a:lnTo>
                <a:lnTo>
                  <a:pt x="460" y="114"/>
                </a:lnTo>
                <a:lnTo>
                  <a:pt x="462" y="115"/>
                </a:lnTo>
                <a:lnTo>
                  <a:pt x="462" y="118"/>
                </a:lnTo>
                <a:lnTo>
                  <a:pt x="460" y="128"/>
                </a:lnTo>
                <a:lnTo>
                  <a:pt x="461" y="131"/>
                </a:lnTo>
                <a:lnTo>
                  <a:pt x="462" y="137"/>
                </a:lnTo>
                <a:lnTo>
                  <a:pt x="458" y="137"/>
                </a:lnTo>
                <a:lnTo>
                  <a:pt x="454" y="136"/>
                </a:lnTo>
                <a:lnTo>
                  <a:pt x="422" y="137"/>
                </a:lnTo>
                <a:lnTo>
                  <a:pt x="417" y="138"/>
                </a:lnTo>
                <a:lnTo>
                  <a:pt x="416" y="137"/>
                </a:lnTo>
                <a:lnTo>
                  <a:pt x="414" y="135"/>
                </a:lnTo>
                <a:lnTo>
                  <a:pt x="412" y="132"/>
                </a:lnTo>
                <a:lnTo>
                  <a:pt x="399" y="123"/>
                </a:lnTo>
                <a:lnTo>
                  <a:pt x="397" y="118"/>
                </a:lnTo>
                <a:lnTo>
                  <a:pt x="393" y="116"/>
                </a:lnTo>
                <a:lnTo>
                  <a:pt x="387" y="116"/>
                </a:lnTo>
                <a:lnTo>
                  <a:pt x="384" y="115"/>
                </a:lnTo>
                <a:lnTo>
                  <a:pt x="379" y="110"/>
                </a:lnTo>
                <a:lnTo>
                  <a:pt x="373" y="111"/>
                </a:lnTo>
                <a:lnTo>
                  <a:pt x="368" y="109"/>
                </a:lnTo>
                <a:lnTo>
                  <a:pt x="364" y="99"/>
                </a:lnTo>
                <a:lnTo>
                  <a:pt x="359" y="99"/>
                </a:lnTo>
                <a:lnTo>
                  <a:pt x="356" y="91"/>
                </a:lnTo>
                <a:lnTo>
                  <a:pt x="352" y="37"/>
                </a:lnTo>
                <a:lnTo>
                  <a:pt x="341" y="37"/>
                </a:lnTo>
                <a:lnTo>
                  <a:pt x="335" y="39"/>
                </a:lnTo>
                <a:lnTo>
                  <a:pt x="326" y="39"/>
                </a:lnTo>
                <a:lnTo>
                  <a:pt x="320" y="37"/>
                </a:lnTo>
                <a:lnTo>
                  <a:pt x="318" y="37"/>
                </a:lnTo>
                <a:lnTo>
                  <a:pt x="313" y="34"/>
                </a:lnTo>
                <a:lnTo>
                  <a:pt x="307" y="33"/>
                </a:lnTo>
                <a:lnTo>
                  <a:pt x="304" y="31"/>
                </a:lnTo>
                <a:lnTo>
                  <a:pt x="300" y="31"/>
                </a:lnTo>
                <a:lnTo>
                  <a:pt x="300" y="28"/>
                </a:lnTo>
                <a:lnTo>
                  <a:pt x="299" y="25"/>
                </a:lnTo>
                <a:lnTo>
                  <a:pt x="299" y="22"/>
                </a:lnTo>
                <a:lnTo>
                  <a:pt x="298" y="20"/>
                </a:lnTo>
                <a:lnTo>
                  <a:pt x="296" y="18"/>
                </a:lnTo>
                <a:lnTo>
                  <a:pt x="297" y="16"/>
                </a:lnTo>
                <a:lnTo>
                  <a:pt x="298" y="10"/>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754" name="Freeform 180"/>
          <p:cNvSpPr>
            <a:spLocks/>
          </p:cNvSpPr>
          <p:nvPr/>
        </p:nvSpPr>
        <p:spPr bwMode="auto">
          <a:xfrm>
            <a:off x="7491413" y="3571800"/>
            <a:ext cx="488950" cy="800100"/>
          </a:xfrm>
          <a:custGeom>
            <a:avLst/>
            <a:gdLst/>
            <a:ahLst/>
            <a:cxnLst>
              <a:cxn ang="0">
                <a:pos x="358" y="394"/>
              </a:cxn>
              <a:cxn ang="0">
                <a:pos x="337" y="396"/>
              </a:cxn>
              <a:cxn ang="0">
                <a:pos x="317" y="397"/>
              </a:cxn>
              <a:cxn ang="0">
                <a:pos x="328" y="384"/>
              </a:cxn>
              <a:cxn ang="0">
                <a:pos x="337" y="367"/>
              </a:cxn>
              <a:cxn ang="0">
                <a:pos x="346" y="342"/>
              </a:cxn>
              <a:cxn ang="0">
                <a:pos x="351" y="371"/>
              </a:cxn>
              <a:cxn ang="0">
                <a:pos x="351" y="303"/>
              </a:cxn>
              <a:cxn ang="0">
                <a:pos x="379" y="232"/>
              </a:cxn>
              <a:cxn ang="0">
                <a:pos x="438" y="154"/>
              </a:cxn>
              <a:cxn ang="0">
                <a:pos x="455" y="103"/>
              </a:cxn>
              <a:cxn ang="0">
                <a:pos x="455" y="79"/>
              </a:cxn>
              <a:cxn ang="0">
                <a:pos x="458" y="70"/>
              </a:cxn>
              <a:cxn ang="0">
                <a:pos x="449" y="58"/>
              </a:cxn>
              <a:cxn ang="0">
                <a:pos x="431" y="36"/>
              </a:cxn>
              <a:cxn ang="0">
                <a:pos x="399" y="5"/>
              </a:cxn>
              <a:cxn ang="0">
                <a:pos x="318" y="24"/>
              </a:cxn>
              <a:cxn ang="0">
                <a:pos x="351" y="26"/>
              </a:cxn>
              <a:cxn ang="0">
                <a:pos x="369" y="14"/>
              </a:cxn>
              <a:cxn ang="0">
                <a:pos x="364" y="40"/>
              </a:cxn>
              <a:cxn ang="0">
                <a:pos x="332" y="44"/>
              </a:cxn>
              <a:cxn ang="0">
                <a:pos x="149" y="305"/>
              </a:cxn>
              <a:cxn ang="0">
                <a:pos x="34" y="468"/>
              </a:cxn>
              <a:cxn ang="0">
                <a:pos x="106" y="742"/>
              </a:cxn>
              <a:cxn ang="0">
                <a:pos x="164" y="712"/>
              </a:cxn>
              <a:cxn ang="0">
                <a:pos x="240" y="621"/>
              </a:cxn>
              <a:cxn ang="0">
                <a:pos x="257" y="576"/>
              </a:cxn>
              <a:cxn ang="0">
                <a:pos x="250" y="579"/>
              </a:cxn>
              <a:cxn ang="0">
                <a:pos x="237" y="576"/>
              </a:cxn>
              <a:cxn ang="0">
                <a:pos x="237" y="560"/>
              </a:cxn>
              <a:cxn ang="0">
                <a:pos x="252" y="535"/>
              </a:cxn>
              <a:cxn ang="0">
                <a:pos x="239" y="573"/>
              </a:cxn>
              <a:cxn ang="0">
                <a:pos x="259" y="562"/>
              </a:cxn>
              <a:cxn ang="0">
                <a:pos x="266" y="546"/>
              </a:cxn>
              <a:cxn ang="0">
                <a:pos x="284" y="538"/>
              </a:cxn>
              <a:cxn ang="0">
                <a:pos x="280" y="572"/>
              </a:cxn>
              <a:cxn ang="0">
                <a:pos x="273" y="602"/>
              </a:cxn>
              <a:cxn ang="0">
                <a:pos x="276" y="617"/>
              </a:cxn>
              <a:cxn ang="0">
                <a:pos x="301" y="629"/>
              </a:cxn>
              <a:cxn ang="0">
                <a:pos x="314" y="646"/>
              </a:cxn>
              <a:cxn ang="0">
                <a:pos x="317" y="657"/>
              </a:cxn>
              <a:cxn ang="0">
                <a:pos x="320" y="671"/>
              </a:cxn>
              <a:cxn ang="0">
                <a:pos x="324" y="676"/>
              </a:cxn>
              <a:cxn ang="0">
                <a:pos x="338" y="621"/>
              </a:cxn>
              <a:cxn ang="0">
                <a:pos x="348" y="552"/>
              </a:cxn>
              <a:cxn ang="0">
                <a:pos x="347" y="508"/>
              </a:cxn>
              <a:cxn ang="0">
                <a:pos x="371" y="460"/>
              </a:cxn>
              <a:cxn ang="0">
                <a:pos x="363" y="456"/>
              </a:cxn>
              <a:cxn ang="0">
                <a:pos x="352" y="450"/>
              </a:cxn>
              <a:cxn ang="0">
                <a:pos x="334" y="466"/>
              </a:cxn>
              <a:cxn ang="0">
                <a:pos x="349" y="450"/>
              </a:cxn>
              <a:cxn ang="0">
                <a:pos x="341" y="470"/>
              </a:cxn>
              <a:cxn ang="0">
                <a:pos x="331" y="456"/>
              </a:cxn>
              <a:cxn ang="0">
                <a:pos x="334" y="437"/>
              </a:cxn>
              <a:cxn ang="0">
                <a:pos x="350" y="430"/>
              </a:cxn>
              <a:cxn ang="0">
                <a:pos x="375" y="396"/>
              </a:cxn>
              <a:cxn ang="0">
                <a:pos x="370" y="382"/>
              </a:cxn>
            </a:cxnLst>
            <a:rect l="0" t="0" r="r" b="b"/>
            <a:pathLst>
              <a:path w="463" h="758">
                <a:moveTo>
                  <a:pt x="372" y="392"/>
                </a:moveTo>
                <a:lnTo>
                  <a:pt x="370" y="392"/>
                </a:lnTo>
                <a:lnTo>
                  <a:pt x="368" y="388"/>
                </a:lnTo>
                <a:lnTo>
                  <a:pt x="366" y="390"/>
                </a:lnTo>
                <a:lnTo>
                  <a:pt x="363" y="388"/>
                </a:lnTo>
                <a:lnTo>
                  <a:pt x="363" y="392"/>
                </a:lnTo>
                <a:lnTo>
                  <a:pt x="362" y="394"/>
                </a:lnTo>
                <a:lnTo>
                  <a:pt x="360" y="395"/>
                </a:lnTo>
                <a:lnTo>
                  <a:pt x="358" y="394"/>
                </a:lnTo>
                <a:lnTo>
                  <a:pt x="359" y="392"/>
                </a:lnTo>
                <a:lnTo>
                  <a:pt x="358" y="389"/>
                </a:lnTo>
                <a:lnTo>
                  <a:pt x="355" y="390"/>
                </a:lnTo>
                <a:lnTo>
                  <a:pt x="352" y="390"/>
                </a:lnTo>
                <a:lnTo>
                  <a:pt x="350" y="388"/>
                </a:lnTo>
                <a:lnTo>
                  <a:pt x="349" y="388"/>
                </a:lnTo>
                <a:lnTo>
                  <a:pt x="347" y="392"/>
                </a:lnTo>
                <a:lnTo>
                  <a:pt x="344" y="393"/>
                </a:lnTo>
                <a:lnTo>
                  <a:pt x="337" y="396"/>
                </a:lnTo>
                <a:lnTo>
                  <a:pt x="334" y="398"/>
                </a:lnTo>
                <a:lnTo>
                  <a:pt x="334" y="400"/>
                </a:lnTo>
                <a:lnTo>
                  <a:pt x="331" y="404"/>
                </a:lnTo>
                <a:lnTo>
                  <a:pt x="330" y="410"/>
                </a:lnTo>
                <a:lnTo>
                  <a:pt x="327" y="409"/>
                </a:lnTo>
                <a:lnTo>
                  <a:pt x="326" y="407"/>
                </a:lnTo>
                <a:lnTo>
                  <a:pt x="326" y="404"/>
                </a:lnTo>
                <a:lnTo>
                  <a:pt x="327" y="401"/>
                </a:lnTo>
                <a:lnTo>
                  <a:pt x="317" y="397"/>
                </a:lnTo>
                <a:lnTo>
                  <a:pt x="317" y="394"/>
                </a:lnTo>
                <a:lnTo>
                  <a:pt x="317" y="390"/>
                </a:lnTo>
                <a:lnTo>
                  <a:pt x="317" y="387"/>
                </a:lnTo>
                <a:lnTo>
                  <a:pt x="318" y="384"/>
                </a:lnTo>
                <a:lnTo>
                  <a:pt x="320" y="382"/>
                </a:lnTo>
                <a:lnTo>
                  <a:pt x="325" y="380"/>
                </a:lnTo>
                <a:lnTo>
                  <a:pt x="328" y="380"/>
                </a:lnTo>
                <a:lnTo>
                  <a:pt x="329" y="382"/>
                </a:lnTo>
                <a:lnTo>
                  <a:pt x="328" y="384"/>
                </a:lnTo>
                <a:lnTo>
                  <a:pt x="326" y="388"/>
                </a:lnTo>
                <a:lnTo>
                  <a:pt x="326" y="392"/>
                </a:lnTo>
                <a:lnTo>
                  <a:pt x="328" y="393"/>
                </a:lnTo>
                <a:lnTo>
                  <a:pt x="331" y="390"/>
                </a:lnTo>
                <a:lnTo>
                  <a:pt x="332" y="387"/>
                </a:lnTo>
                <a:lnTo>
                  <a:pt x="332" y="379"/>
                </a:lnTo>
                <a:lnTo>
                  <a:pt x="334" y="376"/>
                </a:lnTo>
                <a:lnTo>
                  <a:pt x="334" y="372"/>
                </a:lnTo>
                <a:lnTo>
                  <a:pt x="337" y="367"/>
                </a:lnTo>
                <a:lnTo>
                  <a:pt x="338" y="359"/>
                </a:lnTo>
                <a:lnTo>
                  <a:pt x="341" y="358"/>
                </a:lnTo>
                <a:lnTo>
                  <a:pt x="344" y="358"/>
                </a:lnTo>
                <a:lnTo>
                  <a:pt x="345" y="356"/>
                </a:lnTo>
                <a:lnTo>
                  <a:pt x="347" y="350"/>
                </a:lnTo>
                <a:lnTo>
                  <a:pt x="349" y="349"/>
                </a:lnTo>
                <a:lnTo>
                  <a:pt x="347" y="347"/>
                </a:lnTo>
                <a:lnTo>
                  <a:pt x="346" y="345"/>
                </a:lnTo>
                <a:lnTo>
                  <a:pt x="346" y="342"/>
                </a:lnTo>
                <a:lnTo>
                  <a:pt x="345" y="338"/>
                </a:lnTo>
                <a:lnTo>
                  <a:pt x="343" y="335"/>
                </a:lnTo>
                <a:lnTo>
                  <a:pt x="346" y="332"/>
                </a:lnTo>
                <a:lnTo>
                  <a:pt x="352" y="344"/>
                </a:lnTo>
                <a:lnTo>
                  <a:pt x="354" y="349"/>
                </a:lnTo>
                <a:lnTo>
                  <a:pt x="354" y="351"/>
                </a:lnTo>
                <a:lnTo>
                  <a:pt x="351" y="358"/>
                </a:lnTo>
                <a:lnTo>
                  <a:pt x="349" y="370"/>
                </a:lnTo>
                <a:lnTo>
                  <a:pt x="351" y="371"/>
                </a:lnTo>
                <a:lnTo>
                  <a:pt x="352" y="366"/>
                </a:lnTo>
                <a:lnTo>
                  <a:pt x="354" y="363"/>
                </a:lnTo>
                <a:lnTo>
                  <a:pt x="358" y="356"/>
                </a:lnTo>
                <a:lnTo>
                  <a:pt x="359" y="351"/>
                </a:lnTo>
                <a:lnTo>
                  <a:pt x="358" y="347"/>
                </a:lnTo>
                <a:lnTo>
                  <a:pt x="355" y="340"/>
                </a:lnTo>
                <a:lnTo>
                  <a:pt x="352" y="335"/>
                </a:lnTo>
                <a:lnTo>
                  <a:pt x="350" y="328"/>
                </a:lnTo>
                <a:lnTo>
                  <a:pt x="351" y="303"/>
                </a:lnTo>
                <a:lnTo>
                  <a:pt x="352" y="298"/>
                </a:lnTo>
                <a:lnTo>
                  <a:pt x="353" y="285"/>
                </a:lnTo>
                <a:lnTo>
                  <a:pt x="354" y="284"/>
                </a:lnTo>
                <a:lnTo>
                  <a:pt x="358" y="281"/>
                </a:lnTo>
                <a:lnTo>
                  <a:pt x="361" y="278"/>
                </a:lnTo>
                <a:lnTo>
                  <a:pt x="367" y="267"/>
                </a:lnTo>
                <a:lnTo>
                  <a:pt x="371" y="262"/>
                </a:lnTo>
                <a:lnTo>
                  <a:pt x="375" y="242"/>
                </a:lnTo>
                <a:lnTo>
                  <a:pt x="379" y="232"/>
                </a:lnTo>
                <a:lnTo>
                  <a:pt x="389" y="216"/>
                </a:lnTo>
                <a:lnTo>
                  <a:pt x="391" y="211"/>
                </a:lnTo>
                <a:lnTo>
                  <a:pt x="414" y="190"/>
                </a:lnTo>
                <a:lnTo>
                  <a:pt x="422" y="178"/>
                </a:lnTo>
                <a:lnTo>
                  <a:pt x="423" y="173"/>
                </a:lnTo>
                <a:lnTo>
                  <a:pt x="427" y="166"/>
                </a:lnTo>
                <a:lnTo>
                  <a:pt x="431" y="161"/>
                </a:lnTo>
                <a:lnTo>
                  <a:pt x="434" y="157"/>
                </a:lnTo>
                <a:lnTo>
                  <a:pt x="438" y="154"/>
                </a:lnTo>
                <a:lnTo>
                  <a:pt x="441" y="144"/>
                </a:lnTo>
                <a:lnTo>
                  <a:pt x="454" y="128"/>
                </a:lnTo>
                <a:lnTo>
                  <a:pt x="454" y="124"/>
                </a:lnTo>
                <a:lnTo>
                  <a:pt x="453" y="124"/>
                </a:lnTo>
                <a:lnTo>
                  <a:pt x="453" y="117"/>
                </a:lnTo>
                <a:lnTo>
                  <a:pt x="453" y="113"/>
                </a:lnTo>
                <a:lnTo>
                  <a:pt x="456" y="109"/>
                </a:lnTo>
                <a:lnTo>
                  <a:pt x="455" y="107"/>
                </a:lnTo>
                <a:lnTo>
                  <a:pt x="455" y="103"/>
                </a:lnTo>
                <a:lnTo>
                  <a:pt x="456" y="100"/>
                </a:lnTo>
                <a:lnTo>
                  <a:pt x="454" y="97"/>
                </a:lnTo>
                <a:lnTo>
                  <a:pt x="454" y="92"/>
                </a:lnTo>
                <a:lnTo>
                  <a:pt x="453" y="89"/>
                </a:lnTo>
                <a:lnTo>
                  <a:pt x="453" y="85"/>
                </a:lnTo>
                <a:lnTo>
                  <a:pt x="454" y="86"/>
                </a:lnTo>
                <a:lnTo>
                  <a:pt x="457" y="85"/>
                </a:lnTo>
                <a:lnTo>
                  <a:pt x="457" y="82"/>
                </a:lnTo>
                <a:lnTo>
                  <a:pt x="455" y="79"/>
                </a:lnTo>
                <a:lnTo>
                  <a:pt x="454" y="81"/>
                </a:lnTo>
                <a:lnTo>
                  <a:pt x="451" y="82"/>
                </a:lnTo>
                <a:lnTo>
                  <a:pt x="449" y="81"/>
                </a:lnTo>
                <a:lnTo>
                  <a:pt x="453" y="74"/>
                </a:lnTo>
                <a:lnTo>
                  <a:pt x="449" y="73"/>
                </a:lnTo>
                <a:lnTo>
                  <a:pt x="448" y="71"/>
                </a:lnTo>
                <a:lnTo>
                  <a:pt x="449" y="68"/>
                </a:lnTo>
                <a:lnTo>
                  <a:pt x="455" y="68"/>
                </a:lnTo>
                <a:lnTo>
                  <a:pt x="458" y="70"/>
                </a:lnTo>
                <a:lnTo>
                  <a:pt x="458" y="73"/>
                </a:lnTo>
                <a:lnTo>
                  <a:pt x="458" y="75"/>
                </a:lnTo>
                <a:lnTo>
                  <a:pt x="458" y="78"/>
                </a:lnTo>
                <a:lnTo>
                  <a:pt x="460" y="76"/>
                </a:lnTo>
                <a:lnTo>
                  <a:pt x="460" y="74"/>
                </a:lnTo>
                <a:lnTo>
                  <a:pt x="462" y="70"/>
                </a:lnTo>
                <a:lnTo>
                  <a:pt x="462" y="64"/>
                </a:lnTo>
                <a:lnTo>
                  <a:pt x="449" y="64"/>
                </a:lnTo>
                <a:lnTo>
                  <a:pt x="449" y="58"/>
                </a:lnTo>
                <a:lnTo>
                  <a:pt x="446" y="56"/>
                </a:lnTo>
                <a:lnTo>
                  <a:pt x="448" y="51"/>
                </a:lnTo>
                <a:lnTo>
                  <a:pt x="445" y="50"/>
                </a:lnTo>
                <a:lnTo>
                  <a:pt x="444" y="49"/>
                </a:lnTo>
                <a:lnTo>
                  <a:pt x="442" y="46"/>
                </a:lnTo>
                <a:lnTo>
                  <a:pt x="441" y="43"/>
                </a:lnTo>
                <a:lnTo>
                  <a:pt x="438" y="40"/>
                </a:lnTo>
                <a:lnTo>
                  <a:pt x="432" y="38"/>
                </a:lnTo>
                <a:lnTo>
                  <a:pt x="431" y="36"/>
                </a:lnTo>
                <a:lnTo>
                  <a:pt x="429" y="35"/>
                </a:lnTo>
                <a:lnTo>
                  <a:pt x="428" y="32"/>
                </a:lnTo>
                <a:lnTo>
                  <a:pt x="428" y="29"/>
                </a:lnTo>
                <a:lnTo>
                  <a:pt x="426" y="22"/>
                </a:lnTo>
                <a:lnTo>
                  <a:pt x="423" y="20"/>
                </a:lnTo>
                <a:lnTo>
                  <a:pt x="418" y="18"/>
                </a:lnTo>
                <a:lnTo>
                  <a:pt x="406" y="12"/>
                </a:lnTo>
                <a:lnTo>
                  <a:pt x="399" y="7"/>
                </a:lnTo>
                <a:lnTo>
                  <a:pt x="399" y="5"/>
                </a:lnTo>
                <a:lnTo>
                  <a:pt x="369" y="0"/>
                </a:lnTo>
                <a:lnTo>
                  <a:pt x="363" y="2"/>
                </a:lnTo>
                <a:lnTo>
                  <a:pt x="359" y="6"/>
                </a:lnTo>
                <a:lnTo>
                  <a:pt x="357" y="8"/>
                </a:lnTo>
                <a:lnTo>
                  <a:pt x="353" y="11"/>
                </a:lnTo>
                <a:lnTo>
                  <a:pt x="344" y="18"/>
                </a:lnTo>
                <a:lnTo>
                  <a:pt x="331" y="22"/>
                </a:lnTo>
                <a:lnTo>
                  <a:pt x="322" y="21"/>
                </a:lnTo>
                <a:lnTo>
                  <a:pt x="318" y="24"/>
                </a:lnTo>
                <a:lnTo>
                  <a:pt x="315" y="26"/>
                </a:lnTo>
                <a:lnTo>
                  <a:pt x="315" y="28"/>
                </a:lnTo>
                <a:lnTo>
                  <a:pt x="314" y="30"/>
                </a:lnTo>
                <a:lnTo>
                  <a:pt x="317" y="32"/>
                </a:lnTo>
                <a:lnTo>
                  <a:pt x="319" y="30"/>
                </a:lnTo>
                <a:lnTo>
                  <a:pt x="323" y="25"/>
                </a:lnTo>
                <a:lnTo>
                  <a:pt x="330" y="28"/>
                </a:lnTo>
                <a:lnTo>
                  <a:pt x="344" y="28"/>
                </a:lnTo>
                <a:lnTo>
                  <a:pt x="351" y="26"/>
                </a:lnTo>
                <a:lnTo>
                  <a:pt x="352" y="24"/>
                </a:lnTo>
                <a:lnTo>
                  <a:pt x="355" y="23"/>
                </a:lnTo>
                <a:lnTo>
                  <a:pt x="354" y="22"/>
                </a:lnTo>
                <a:lnTo>
                  <a:pt x="356" y="16"/>
                </a:lnTo>
                <a:lnTo>
                  <a:pt x="361" y="18"/>
                </a:lnTo>
                <a:lnTo>
                  <a:pt x="363" y="17"/>
                </a:lnTo>
                <a:lnTo>
                  <a:pt x="366" y="16"/>
                </a:lnTo>
                <a:lnTo>
                  <a:pt x="367" y="15"/>
                </a:lnTo>
                <a:lnTo>
                  <a:pt x="369" y="14"/>
                </a:lnTo>
                <a:lnTo>
                  <a:pt x="373" y="14"/>
                </a:lnTo>
                <a:lnTo>
                  <a:pt x="375" y="21"/>
                </a:lnTo>
                <a:lnTo>
                  <a:pt x="373" y="23"/>
                </a:lnTo>
                <a:lnTo>
                  <a:pt x="372" y="26"/>
                </a:lnTo>
                <a:lnTo>
                  <a:pt x="370" y="33"/>
                </a:lnTo>
                <a:lnTo>
                  <a:pt x="372" y="35"/>
                </a:lnTo>
                <a:lnTo>
                  <a:pt x="371" y="38"/>
                </a:lnTo>
                <a:lnTo>
                  <a:pt x="368" y="40"/>
                </a:lnTo>
                <a:lnTo>
                  <a:pt x="364" y="40"/>
                </a:lnTo>
                <a:lnTo>
                  <a:pt x="357" y="39"/>
                </a:lnTo>
                <a:lnTo>
                  <a:pt x="355" y="40"/>
                </a:lnTo>
                <a:lnTo>
                  <a:pt x="352" y="42"/>
                </a:lnTo>
                <a:lnTo>
                  <a:pt x="346" y="42"/>
                </a:lnTo>
                <a:lnTo>
                  <a:pt x="344" y="46"/>
                </a:lnTo>
                <a:lnTo>
                  <a:pt x="341" y="46"/>
                </a:lnTo>
                <a:lnTo>
                  <a:pt x="339" y="46"/>
                </a:lnTo>
                <a:lnTo>
                  <a:pt x="334" y="43"/>
                </a:lnTo>
                <a:lnTo>
                  <a:pt x="332" y="44"/>
                </a:lnTo>
                <a:lnTo>
                  <a:pt x="329" y="46"/>
                </a:lnTo>
                <a:lnTo>
                  <a:pt x="323" y="47"/>
                </a:lnTo>
                <a:lnTo>
                  <a:pt x="320" y="46"/>
                </a:lnTo>
                <a:lnTo>
                  <a:pt x="318" y="48"/>
                </a:lnTo>
                <a:lnTo>
                  <a:pt x="314" y="48"/>
                </a:lnTo>
                <a:lnTo>
                  <a:pt x="322" y="110"/>
                </a:lnTo>
                <a:lnTo>
                  <a:pt x="250" y="227"/>
                </a:lnTo>
                <a:lnTo>
                  <a:pt x="154" y="302"/>
                </a:lnTo>
                <a:lnTo>
                  <a:pt x="149" y="305"/>
                </a:lnTo>
                <a:lnTo>
                  <a:pt x="147" y="306"/>
                </a:lnTo>
                <a:lnTo>
                  <a:pt x="115" y="332"/>
                </a:lnTo>
                <a:lnTo>
                  <a:pt x="76" y="361"/>
                </a:lnTo>
                <a:lnTo>
                  <a:pt x="58" y="372"/>
                </a:lnTo>
                <a:lnTo>
                  <a:pt x="51" y="378"/>
                </a:lnTo>
                <a:lnTo>
                  <a:pt x="0" y="416"/>
                </a:lnTo>
                <a:lnTo>
                  <a:pt x="6" y="428"/>
                </a:lnTo>
                <a:lnTo>
                  <a:pt x="23" y="451"/>
                </a:lnTo>
                <a:lnTo>
                  <a:pt x="34" y="468"/>
                </a:lnTo>
                <a:lnTo>
                  <a:pt x="42" y="488"/>
                </a:lnTo>
                <a:lnTo>
                  <a:pt x="50" y="512"/>
                </a:lnTo>
                <a:lnTo>
                  <a:pt x="56" y="537"/>
                </a:lnTo>
                <a:lnTo>
                  <a:pt x="77" y="740"/>
                </a:lnTo>
                <a:lnTo>
                  <a:pt x="76" y="750"/>
                </a:lnTo>
                <a:lnTo>
                  <a:pt x="101" y="747"/>
                </a:lnTo>
                <a:lnTo>
                  <a:pt x="95" y="744"/>
                </a:lnTo>
                <a:lnTo>
                  <a:pt x="96" y="742"/>
                </a:lnTo>
                <a:lnTo>
                  <a:pt x="106" y="742"/>
                </a:lnTo>
                <a:lnTo>
                  <a:pt x="123" y="747"/>
                </a:lnTo>
                <a:lnTo>
                  <a:pt x="131" y="755"/>
                </a:lnTo>
                <a:lnTo>
                  <a:pt x="131" y="757"/>
                </a:lnTo>
                <a:lnTo>
                  <a:pt x="141" y="757"/>
                </a:lnTo>
                <a:lnTo>
                  <a:pt x="141" y="749"/>
                </a:lnTo>
                <a:lnTo>
                  <a:pt x="150" y="744"/>
                </a:lnTo>
                <a:lnTo>
                  <a:pt x="157" y="732"/>
                </a:lnTo>
                <a:lnTo>
                  <a:pt x="156" y="722"/>
                </a:lnTo>
                <a:lnTo>
                  <a:pt x="164" y="712"/>
                </a:lnTo>
                <a:lnTo>
                  <a:pt x="167" y="702"/>
                </a:lnTo>
                <a:lnTo>
                  <a:pt x="190" y="659"/>
                </a:lnTo>
                <a:lnTo>
                  <a:pt x="194" y="642"/>
                </a:lnTo>
                <a:lnTo>
                  <a:pt x="202" y="635"/>
                </a:lnTo>
                <a:lnTo>
                  <a:pt x="216" y="634"/>
                </a:lnTo>
                <a:lnTo>
                  <a:pt x="220" y="634"/>
                </a:lnTo>
                <a:lnTo>
                  <a:pt x="226" y="630"/>
                </a:lnTo>
                <a:lnTo>
                  <a:pt x="231" y="624"/>
                </a:lnTo>
                <a:lnTo>
                  <a:pt x="240" y="621"/>
                </a:lnTo>
                <a:lnTo>
                  <a:pt x="240" y="618"/>
                </a:lnTo>
                <a:lnTo>
                  <a:pt x="240" y="617"/>
                </a:lnTo>
                <a:lnTo>
                  <a:pt x="242" y="612"/>
                </a:lnTo>
                <a:lnTo>
                  <a:pt x="247" y="604"/>
                </a:lnTo>
                <a:lnTo>
                  <a:pt x="250" y="594"/>
                </a:lnTo>
                <a:lnTo>
                  <a:pt x="253" y="589"/>
                </a:lnTo>
                <a:lnTo>
                  <a:pt x="253" y="586"/>
                </a:lnTo>
                <a:lnTo>
                  <a:pt x="254" y="579"/>
                </a:lnTo>
                <a:lnTo>
                  <a:pt x="257" y="576"/>
                </a:lnTo>
                <a:lnTo>
                  <a:pt x="260" y="574"/>
                </a:lnTo>
                <a:lnTo>
                  <a:pt x="257" y="569"/>
                </a:lnTo>
                <a:lnTo>
                  <a:pt x="256" y="571"/>
                </a:lnTo>
                <a:lnTo>
                  <a:pt x="254" y="572"/>
                </a:lnTo>
                <a:lnTo>
                  <a:pt x="253" y="574"/>
                </a:lnTo>
                <a:lnTo>
                  <a:pt x="252" y="575"/>
                </a:lnTo>
                <a:lnTo>
                  <a:pt x="252" y="579"/>
                </a:lnTo>
                <a:lnTo>
                  <a:pt x="250" y="586"/>
                </a:lnTo>
                <a:lnTo>
                  <a:pt x="250" y="579"/>
                </a:lnTo>
                <a:lnTo>
                  <a:pt x="250" y="576"/>
                </a:lnTo>
                <a:lnTo>
                  <a:pt x="252" y="572"/>
                </a:lnTo>
                <a:lnTo>
                  <a:pt x="254" y="568"/>
                </a:lnTo>
                <a:lnTo>
                  <a:pt x="254" y="565"/>
                </a:lnTo>
                <a:lnTo>
                  <a:pt x="247" y="567"/>
                </a:lnTo>
                <a:lnTo>
                  <a:pt x="244" y="569"/>
                </a:lnTo>
                <a:lnTo>
                  <a:pt x="245" y="572"/>
                </a:lnTo>
                <a:lnTo>
                  <a:pt x="246" y="573"/>
                </a:lnTo>
                <a:lnTo>
                  <a:pt x="237" y="576"/>
                </a:lnTo>
                <a:lnTo>
                  <a:pt x="236" y="577"/>
                </a:lnTo>
                <a:lnTo>
                  <a:pt x="233" y="584"/>
                </a:lnTo>
                <a:lnTo>
                  <a:pt x="231" y="584"/>
                </a:lnTo>
                <a:lnTo>
                  <a:pt x="230" y="582"/>
                </a:lnTo>
                <a:lnTo>
                  <a:pt x="233" y="575"/>
                </a:lnTo>
                <a:lnTo>
                  <a:pt x="232" y="572"/>
                </a:lnTo>
                <a:lnTo>
                  <a:pt x="233" y="570"/>
                </a:lnTo>
                <a:lnTo>
                  <a:pt x="236" y="564"/>
                </a:lnTo>
                <a:lnTo>
                  <a:pt x="237" y="560"/>
                </a:lnTo>
                <a:lnTo>
                  <a:pt x="237" y="559"/>
                </a:lnTo>
                <a:lnTo>
                  <a:pt x="239" y="555"/>
                </a:lnTo>
                <a:lnTo>
                  <a:pt x="239" y="551"/>
                </a:lnTo>
                <a:lnTo>
                  <a:pt x="239" y="550"/>
                </a:lnTo>
                <a:lnTo>
                  <a:pt x="245" y="543"/>
                </a:lnTo>
                <a:lnTo>
                  <a:pt x="250" y="540"/>
                </a:lnTo>
                <a:lnTo>
                  <a:pt x="253" y="525"/>
                </a:lnTo>
                <a:lnTo>
                  <a:pt x="253" y="532"/>
                </a:lnTo>
                <a:lnTo>
                  <a:pt x="252" y="535"/>
                </a:lnTo>
                <a:lnTo>
                  <a:pt x="252" y="537"/>
                </a:lnTo>
                <a:lnTo>
                  <a:pt x="252" y="540"/>
                </a:lnTo>
                <a:lnTo>
                  <a:pt x="250" y="544"/>
                </a:lnTo>
                <a:lnTo>
                  <a:pt x="242" y="553"/>
                </a:lnTo>
                <a:lnTo>
                  <a:pt x="242" y="555"/>
                </a:lnTo>
                <a:lnTo>
                  <a:pt x="240" y="564"/>
                </a:lnTo>
                <a:lnTo>
                  <a:pt x="235" y="574"/>
                </a:lnTo>
                <a:lnTo>
                  <a:pt x="237" y="574"/>
                </a:lnTo>
                <a:lnTo>
                  <a:pt x="239" y="573"/>
                </a:lnTo>
                <a:lnTo>
                  <a:pt x="242" y="567"/>
                </a:lnTo>
                <a:lnTo>
                  <a:pt x="244" y="566"/>
                </a:lnTo>
                <a:lnTo>
                  <a:pt x="249" y="564"/>
                </a:lnTo>
                <a:lnTo>
                  <a:pt x="254" y="564"/>
                </a:lnTo>
                <a:lnTo>
                  <a:pt x="256" y="562"/>
                </a:lnTo>
                <a:lnTo>
                  <a:pt x="259" y="553"/>
                </a:lnTo>
                <a:lnTo>
                  <a:pt x="260" y="551"/>
                </a:lnTo>
                <a:lnTo>
                  <a:pt x="260" y="558"/>
                </a:lnTo>
                <a:lnTo>
                  <a:pt x="259" y="562"/>
                </a:lnTo>
                <a:lnTo>
                  <a:pt x="262" y="564"/>
                </a:lnTo>
                <a:lnTo>
                  <a:pt x="265" y="564"/>
                </a:lnTo>
                <a:lnTo>
                  <a:pt x="265" y="561"/>
                </a:lnTo>
                <a:lnTo>
                  <a:pt x="266" y="560"/>
                </a:lnTo>
                <a:lnTo>
                  <a:pt x="265" y="558"/>
                </a:lnTo>
                <a:lnTo>
                  <a:pt x="265" y="555"/>
                </a:lnTo>
                <a:lnTo>
                  <a:pt x="266" y="553"/>
                </a:lnTo>
                <a:lnTo>
                  <a:pt x="267" y="547"/>
                </a:lnTo>
                <a:lnTo>
                  <a:pt x="266" y="546"/>
                </a:lnTo>
                <a:lnTo>
                  <a:pt x="270" y="546"/>
                </a:lnTo>
                <a:lnTo>
                  <a:pt x="272" y="543"/>
                </a:lnTo>
                <a:lnTo>
                  <a:pt x="272" y="540"/>
                </a:lnTo>
                <a:lnTo>
                  <a:pt x="272" y="535"/>
                </a:lnTo>
                <a:lnTo>
                  <a:pt x="276" y="534"/>
                </a:lnTo>
                <a:lnTo>
                  <a:pt x="276" y="528"/>
                </a:lnTo>
                <a:lnTo>
                  <a:pt x="279" y="528"/>
                </a:lnTo>
                <a:lnTo>
                  <a:pt x="279" y="536"/>
                </a:lnTo>
                <a:lnTo>
                  <a:pt x="284" y="538"/>
                </a:lnTo>
                <a:lnTo>
                  <a:pt x="282" y="543"/>
                </a:lnTo>
                <a:lnTo>
                  <a:pt x="283" y="546"/>
                </a:lnTo>
                <a:lnTo>
                  <a:pt x="286" y="548"/>
                </a:lnTo>
                <a:lnTo>
                  <a:pt x="288" y="558"/>
                </a:lnTo>
                <a:lnTo>
                  <a:pt x="286" y="560"/>
                </a:lnTo>
                <a:lnTo>
                  <a:pt x="287" y="562"/>
                </a:lnTo>
                <a:lnTo>
                  <a:pt x="284" y="566"/>
                </a:lnTo>
                <a:lnTo>
                  <a:pt x="280" y="571"/>
                </a:lnTo>
                <a:lnTo>
                  <a:pt x="280" y="572"/>
                </a:lnTo>
                <a:lnTo>
                  <a:pt x="280" y="575"/>
                </a:lnTo>
                <a:lnTo>
                  <a:pt x="282" y="578"/>
                </a:lnTo>
                <a:lnTo>
                  <a:pt x="280" y="584"/>
                </a:lnTo>
                <a:lnTo>
                  <a:pt x="279" y="586"/>
                </a:lnTo>
                <a:lnTo>
                  <a:pt x="277" y="590"/>
                </a:lnTo>
                <a:lnTo>
                  <a:pt x="274" y="595"/>
                </a:lnTo>
                <a:lnTo>
                  <a:pt x="273" y="596"/>
                </a:lnTo>
                <a:lnTo>
                  <a:pt x="274" y="599"/>
                </a:lnTo>
                <a:lnTo>
                  <a:pt x="273" y="602"/>
                </a:lnTo>
                <a:lnTo>
                  <a:pt x="272" y="603"/>
                </a:lnTo>
                <a:lnTo>
                  <a:pt x="272" y="606"/>
                </a:lnTo>
                <a:lnTo>
                  <a:pt x="272" y="608"/>
                </a:lnTo>
                <a:lnTo>
                  <a:pt x="270" y="609"/>
                </a:lnTo>
                <a:lnTo>
                  <a:pt x="269" y="612"/>
                </a:lnTo>
                <a:lnTo>
                  <a:pt x="267" y="618"/>
                </a:lnTo>
                <a:lnTo>
                  <a:pt x="268" y="620"/>
                </a:lnTo>
                <a:lnTo>
                  <a:pt x="270" y="618"/>
                </a:lnTo>
                <a:lnTo>
                  <a:pt x="276" y="617"/>
                </a:lnTo>
                <a:lnTo>
                  <a:pt x="277" y="619"/>
                </a:lnTo>
                <a:lnTo>
                  <a:pt x="284" y="621"/>
                </a:lnTo>
                <a:lnTo>
                  <a:pt x="286" y="621"/>
                </a:lnTo>
                <a:lnTo>
                  <a:pt x="290" y="622"/>
                </a:lnTo>
                <a:lnTo>
                  <a:pt x="296" y="621"/>
                </a:lnTo>
                <a:lnTo>
                  <a:pt x="301" y="622"/>
                </a:lnTo>
                <a:lnTo>
                  <a:pt x="302" y="625"/>
                </a:lnTo>
                <a:lnTo>
                  <a:pt x="302" y="628"/>
                </a:lnTo>
                <a:lnTo>
                  <a:pt x="301" y="629"/>
                </a:lnTo>
                <a:lnTo>
                  <a:pt x="301" y="631"/>
                </a:lnTo>
                <a:lnTo>
                  <a:pt x="301" y="635"/>
                </a:lnTo>
                <a:lnTo>
                  <a:pt x="302" y="637"/>
                </a:lnTo>
                <a:lnTo>
                  <a:pt x="305" y="636"/>
                </a:lnTo>
                <a:lnTo>
                  <a:pt x="308" y="638"/>
                </a:lnTo>
                <a:lnTo>
                  <a:pt x="309" y="640"/>
                </a:lnTo>
                <a:lnTo>
                  <a:pt x="312" y="641"/>
                </a:lnTo>
                <a:lnTo>
                  <a:pt x="312" y="644"/>
                </a:lnTo>
                <a:lnTo>
                  <a:pt x="314" y="646"/>
                </a:lnTo>
                <a:lnTo>
                  <a:pt x="312" y="648"/>
                </a:lnTo>
                <a:lnTo>
                  <a:pt x="312" y="653"/>
                </a:lnTo>
                <a:lnTo>
                  <a:pt x="311" y="656"/>
                </a:lnTo>
                <a:lnTo>
                  <a:pt x="314" y="657"/>
                </a:lnTo>
                <a:lnTo>
                  <a:pt x="315" y="655"/>
                </a:lnTo>
                <a:lnTo>
                  <a:pt x="315" y="652"/>
                </a:lnTo>
                <a:lnTo>
                  <a:pt x="318" y="650"/>
                </a:lnTo>
                <a:lnTo>
                  <a:pt x="318" y="655"/>
                </a:lnTo>
                <a:lnTo>
                  <a:pt x="317" y="657"/>
                </a:lnTo>
                <a:lnTo>
                  <a:pt x="317" y="659"/>
                </a:lnTo>
                <a:lnTo>
                  <a:pt x="318" y="663"/>
                </a:lnTo>
                <a:lnTo>
                  <a:pt x="318" y="666"/>
                </a:lnTo>
                <a:lnTo>
                  <a:pt x="317" y="669"/>
                </a:lnTo>
                <a:lnTo>
                  <a:pt x="315" y="669"/>
                </a:lnTo>
                <a:lnTo>
                  <a:pt x="315" y="674"/>
                </a:lnTo>
                <a:lnTo>
                  <a:pt x="318" y="674"/>
                </a:lnTo>
                <a:lnTo>
                  <a:pt x="320" y="673"/>
                </a:lnTo>
                <a:lnTo>
                  <a:pt x="320" y="671"/>
                </a:lnTo>
                <a:lnTo>
                  <a:pt x="322" y="669"/>
                </a:lnTo>
                <a:lnTo>
                  <a:pt x="324" y="671"/>
                </a:lnTo>
                <a:lnTo>
                  <a:pt x="323" y="674"/>
                </a:lnTo>
                <a:lnTo>
                  <a:pt x="321" y="675"/>
                </a:lnTo>
                <a:lnTo>
                  <a:pt x="320" y="677"/>
                </a:lnTo>
                <a:lnTo>
                  <a:pt x="322" y="682"/>
                </a:lnTo>
                <a:lnTo>
                  <a:pt x="323" y="680"/>
                </a:lnTo>
                <a:lnTo>
                  <a:pt x="322" y="677"/>
                </a:lnTo>
                <a:lnTo>
                  <a:pt x="324" y="676"/>
                </a:lnTo>
                <a:lnTo>
                  <a:pt x="326" y="679"/>
                </a:lnTo>
                <a:lnTo>
                  <a:pt x="329" y="679"/>
                </a:lnTo>
                <a:lnTo>
                  <a:pt x="331" y="676"/>
                </a:lnTo>
                <a:lnTo>
                  <a:pt x="329" y="674"/>
                </a:lnTo>
                <a:lnTo>
                  <a:pt x="328" y="666"/>
                </a:lnTo>
                <a:lnTo>
                  <a:pt x="331" y="644"/>
                </a:lnTo>
                <a:lnTo>
                  <a:pt x="336" y="636"/>
                </a:lnTo>
                <a:lnTo>
                  <a:pt x="337" y="632"/>
                </a:lnTo>
                <a:lnTo>
                  <a:pt x="338" y="621"/>
                </a:lnTo>
                <a:lnTo>
                  <a:pt x="337" y="616"/>
                </a:lnTo>
                <a:lnTo>
                  <a:pt x="337" y="600"/>
                </a:lnTo>
                <a:lnTo>
                  <a:pt x="336" y="596"/>
                </a:lnTo>
                <a:lnTo>
                  <a:pt x="336" y="594"/>
                </a:lnTo>
                <a:lnTo>
                  <a:pt x="339" y="590"/>
                </a:lnTo>
                <a:lnTo>
                  <a:pt x="347" y="568"/>
                </a:lnTo>
                <a:lnTo>
                  <a:pt x="347" y="563"/>
                </a:lnTo>
                <a:lnTo>
                  <a:pt x="347" y="560"/>
                </a:lnTo>
                <a:lnTo>
                  <a:pt x="348" y="552"/>
                </a:lnTo>
                <a:lnTo>
                  <a:pt x="347" y="534"/>
                </a:lnTo>
                <a:lnTo>
                  <a:pt x="350" y="525"/>
                </a:lnTo>
                <a:lnTo>
                  <a:pt x="350" y="522"/>
                </a:lnTo>
                <a:lnTo>
                  <a:pt x="352" y="518"/>
                </a:lnTo>
                <a:lnTo>
                  <a:pt x="351" y="516"/>
                </a:lnTo>
                <a:lnTo>
                  <a:pt x="350" y="513"/>
                </a:lnTo>
                <a:lnTo>
                  <a:pt x="350" y="512"/>
                </a:lnTo>
                <a:lnTo>
                  <a:pt x="347" y="510"/>
                </a:lnTo>
                <a:lnTo>
                  <a:pt x="347" y="508"/>
                </a:lnTo>
                <a:lnTo>
                  <a:pt x="354" y="499"/>
                </a:lnTo>
                <a:lnTo>
                  <a:pt x="352" y="484"/>
                </a:lnTo>
                <a:lnTo>
                  <a:pt x="355" y="480"/>
                </a:lnTo>
                <a:lnTo>
                  <a:pt x="357" y="478"/>
                </a:lnTo>
                <a:lnTo>
                  <a:pt x="358" y="474"/>
                </a:lnTo>
                <a:lnTo>
                  <a:pt x="359" y="470"/>
                </a:lnTo>
                <a:lnTo>
                  <a:pt x="364" y="464"/>
                </a:lnTo>
                <a:lnTo>
                  <a:pt x="367" y="463"/>
                </a:lnTo>
                <a:lnTo>
                  <a:pt x="371" y="460"/>
                </a:lnTo>
                <a:lnTo>
                  <a:pt x="374" y="455"/>
                </a:lnTo>
                <a:lnTo>
                  <a:pt x="374" y="450"/>
                </a:lnTo>
                <a:lnTo>
                  <a:pt x="373" y="449"/>
                </a:lnTo>
                <a:lnTo>
                  <a:pt x="371" y="449"/>
                </a:lnTo>
                <a:lnTo>
                  <a:pt x="368" y="448"/>
                </a:lnTo>
                <a:lnTo>
                  <a:pt x="366" y="449"/>
                </a:lnTo>
                <a:lnTo>
                  <a:pt x="363" y="450"/>
                </a:lnTo>
                <a:lnTo>
                  <a:pt x="363" y="454"/>
                </a:lnTo>
                <a:lnTo>
                  <a:pt x="363" y="456"/>
                </a:lnTo>
                <a:lnTo>
                  <a:pt x="360" y="462"/>
                </a:lnTo>
                <a:lnTo>
                  <a:pt x="357" y="462"/>
                </a:lnTo>
                <a:lnTo>
                  <a:pt x="358" y="460"/>
                </a:lnTo>
                <a:lnTo>
                  <a:pt x="360" y="452"/>
                </a:lnTo>
                <a:lnTo>
                  <a:pt x="360" y="448"/>
                </a:lnTo>
                <a:lnTo>
                  <a:pt x="357" y="446"/>
                </a:lnTo>
                <a:lnTo>
                  <a:pt x="355" y="448"/>
                </a:lnTo>
                <a:lnTo>
                  <a:pt x="354" y="450"/>
                </a:lnTo>
                <a:lnTo>
                  <a:pt x="352" y="450"/>
                </a:lnTo>
                <a:lnTo>
                  <a:pt x="349" y="450"/>
                </a:lnTo>
                <a:lnTo>
                  <a:pt x="344" y="450"/>
                </a:lnTo>
                <a:lnTo>
                  <a:pt x="342" y="454"/>
                </a:lnTo>
                <a:lnTo>
                  <a:pt x="340" y="455"/>
                </a:lnTo>
                <a:lnTo>
                  <a:pt x="339" y="457"/>
                </a:lnTo>
                <a:lnTo>
                  <a:pt x="339" y="459"/>
                </a:lnTo>
                <a:lnTo>
                  <a:pt x="336" y="462"/>
                </a:lnTo>
                <a:lnTo>
                  <a:pt x="334" y="464"/>
                </a:lnTo>
                <a:lnTo>
                  <a:pt x="334" y="466"/>
                </a:lnTo>
                <a:lnTo>
                  <a:pt x="334" y="467"/>
                </a:lnTo>
                <a:lnTo>
                  <a:pt x="338" y="464"/>
                </a:lnTo>
                <a:lnTo>
                  <a:pt x="339" y="462"/>
                </a:lnTo>
                <a:lnTo>
                  <a:pt x="340" y="459"/>
                </a:lnTo>
                <a:lnTo>
                  <a:pt x="341" y="458"/>
                </a:lnTo>
                <a:lnTo>
                  <a:pt x="342" y="455"/>
                </a:lnTo>
                <a:lnTo>
                  <a:pt x="344" y="454"/>
                </a:lnTo>
                <a:lnTo>
                  <a:pt x="346" y="451"/>
                </a:lnTo>
                <a:lnTo>
                  <a:pt x="349" y="450"/>
                </a:lnTo>
                <a:lnTo>
                  <a:pt x="350" y="454"/>
                </a:lnTo>
                <a:lnTo>
                  <a:pt x="347" y="454"/>
                </a:lnTo>
                <a:lnTo>
                  <a:pt x="345" y="456"/>
                </a:lnTo>
                <a:lnTo>
                  <a:pt x="346" y="458"/>
                </a:lnTo>
                <a:lnTo>
                  <a:pt x="346" y="461"/>
                </a:lnTo>
                <a:lnTo>
                  <a:pt x="343" y="461"/>
                </a:lnTo>
                <a:lnTo>
                  <a:pt x="340" y="466"/>
                </a:lnTo>
                <a:lnTo>
                  <a:pt x="340" y="467"/>
                </a:lnTo>
                <a:lnTo>
                  <a:pt x="341" y="470"/>
                </a:lnTo>
                <a:lnTo>
                  <a:pt x="337" y="470"/>
                </a:lnTo>
                <a:lnTo>
                  <a:pt x="334" y="471"/>
                </a:lnTo>
                <a:lnTo>
                  <a:pt x="332" y="468"/>
                </a:lnTo>
                <a:lnTo>
                  <a:pt x="331" y="467"/>
                </a:lnTo>
                <a:lnTo>
                  <a:pt x="326" y="470"/>
                </a:lnTo>
                <a:lnTo>
                  <a:pt x="328" y="463"/>
                </a:lnTo>
                <a:lnTo>
                  <a:pt x="331" y="462"/>
                </a:lnTo>
                <a:lnTo>
                  <a:pt x="330" y="459"/>
                </a:lnTo>
                <a:lnTo>
                  <a:pt x="331" y="456"/>
                </a:lnTo>
                <a:lnTo>
                  <a:pt x="328" y="454"/>
                </a:lnTo>
                <a:lnTo>
                  <a:pt x="327" y="450"/>
                </a:lnTo>
                <a:lnTo>
                  <a:pt x="328" y="449"/>
                </a:lnTo>
                <a:lnTo>
                  <a:pt x="331" y="450"/>
                </a:lnTo>
                <a:lnTo>
                  <a:pt x="331" y="447"/>
                </a:lnTo>
                <a:lnTo>
                  <a:pt x="333" y="444"/>
                </a:lnTo>
                <a:lnTo>
                  <a:pt x="330" y="442"/>
                </a:lnTo>
                <a:lnTo>
                  <a:pt x="331" y="439"/>
                </a:lnTo>
                <a:lnTo>
                  <a:pt x="334" y="437"/>
                </a:lnTo>
                <a:lnTo>
                  <a:pt x="337" y="436"/>
                </a:lnTo>
                <a:lnTo>
                  <a:pt x="340" y="434"/>
                </a:lnTo>
                <a:lnTo>
                  <a:pt x="342" y="432"/>
                </a:lnTo>
                <a:lnTo>
                  <a:pt x="347" y="426"/>
                </a:lnTo>
                <a:lnTo>
                  <a:pt x="349" y="422"/>
                </a:lnTo>
                <a:lnTo>
                  <a:pt x="351" y="420"/>
                </a:lnTo>
                <a:lnTo>
                  <a:pt x="351" y="426"/>
                </a:lnTo>
                <a:lnTo>
                  <a:pt x="352" y="428"/>
                </a:lnTo>
                <a:lnTo>
                  <a:pt x="350" y="430"/>
                </a:lnTo>
                <a:lnTo>
                  <a:pt x="347" y="431"/>
                </a:lnTo>
                <a:lnTo>
                  <a:pt x="346" y="434"/>
                </a:lnTo>
                <a:lnTo>
                  <a:pt x="351" y="432"/>
                </a:lnTo>
                <a:lnTo>
                  <a:pt x="354" y="429"/>
                </a:lnTo>
                <a:lnTo>
                  <a:pt x="358" y="430"/>
                </a:lnTo>
                <a:lnTo>
                  <a:pt x="371" y="415"/>
                </a:lnTo>
                <a:lnTo>
                  <a:pt x="376" y="404"/>
                </a:lnTo>
                <a:lnTo>
                  <a:pt x="376" y="401"/>
                </a:lnTo>
                <a:lnTo>
                  <a:pt x="375" y="396"/>
                </a:lnTo>
                <a:lnTo>
                  <a:pt x="376" y="392"/>
                </a:lnTo>
                <a:lnTo>
                  <a:pt x="377" y="388"/>
                </a:lnTo>
                <a:lnTo>
                  <a:pt x="376" y="384"/>
                </a:lnTo>
                <a:lnTo>
                  <a:pt x="374" y="382"/>
                </a:lnTo>
                <a:lnTo>
                  <a:pt x="367" y="373"/>
                </a:lnTo>
                <a:lnTo>
                  <a:pt x="367" y="377"/>
                </a:lnTo>
                <a:lnTo>
                  <a:pt x="368" y="380"/>
                </a:lnTo>
                <a:lnTo>
                  <a:pt x="369" y="381"/>
                </a:lnTo>
                <a:lnTo>
                  <a:pt x="370" y="382"/>
                </a:lnTo>
                <a:lnTo>
                  <a:pt x="372" y="384"/>
                </a:lnTo>
                <a:lnTo>
                  <a:pt x="374" y="386"/>
                </a:lnTo>
                <a:lnTo>
                  <a:pt x="372" y="389"/>
                </a:lnTo>
                <a:lnTo>
                  <a:pt x="372" y="392"/>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755" name="Freeform 181"/>
          <p:cNvSpPr>
            <a:spLocks/>
          </p:cNvSpPr>
          <p:nvPr/>
        </p:nvSpPr>
        <p:spPr bwMode="auto">
          <a:xfrm>
            <a:off x="3281363" y="2201788"/>
            <a:ext cx="6350" cy="9525"/>
          </a:xfrm>
          <a:custGeom>
            <a:avLst/>
            <a:gdLst/>
            <a:ahLst/>
            <a:cxnLst>
              <a:cxn ang="0">
                <a:pos x="2" y="8"/>
              </a:cxn>
              <a:cxn ang="0">
                <a:pos x="0" y="7"/>
              </a:cxn>
              <a:cxn ang="0">
                <a:pos x="0" y="4"/>
              </a:cxn>
              <a:cxn ang="0">
                <a:pos x="0" y="1"/>
              </a:cxn>
              <a:cxn ang="0">
                <a:pos x="2" y="0"/>
              </a:cxn>
              <a:cxn ang="0">
                <a:pos x="4" y="2"/>
              </a:cxn>
              <a:cxn ang="0">
                <a:pos x="4" y="5"/>
              </a:cxn>
              <a:cxn ang="0">
                <a:pos x="2" y="8"/>
              </a:cxn>
            </a:cxnLst>
            <a:rect l="0" t="0" r="r" b="b"/>
            <a:pathLst>
              <a:path w="5" h="9">
                <a:moveTo>
                  <a:pt x="2" y="8"/>
                </a:moveTo>
                <a:lnTo>
                  <a:pt x="0" y="7"/>
                </a:lnTo>
                <a:lnTo>
                  <a:pt x="0" y="4"/>
                </a:lnTo>
                <a:lnTo>
                  <a:pt x="0" y="1"/>
                </a:lnTo>
                <a:lnTo>
                  <a:pt x="2" y="0"/>
                </a:lnTo>
                <a:lnTo>
                  <a:pt x="4" y="2"/>
                </a:lnTo>
                <a:lnTo>
                  <a:pt x="4" y="5"/>
                </a:lnTo>
                <a:lnTo>
                  <a:pt x="2"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6" name="Freeform 182"/>
          <p:cNvSpPr>
            <a:spLocks/>
          </p:cNvSpPr>
          <p:nvPr/>
        </p:nvSpPr>
        <p:spPr bwMode="auto">
          <a:xfrm>
            <a:off x="3457575" y="2449438"/>
            <a:ext cx="9525" cy="11112"/>
          </a:xfrm>
          <a:custGeom>
            <a:avLst/>
            <a:gdLst/>
            <a:ahLst/>
            <a:cxnLst>
              <a:cxn ang="0">
                <a:pos x="3" y="9"/>
              </a:cxn>
              <a:cxn ang="0">
                <a:pos x="1" y="8"/>
              </a:cxn>
              <a:cxn ang="0">
                <a:pos x="1" y="6"/>
              </a:cxn>
              <a:cxn ang="0">
                <a:pos x="0" y="4"/>
              </a:cxn>
              <a:cxn ang="0">
                <a:pos x="1" y="3"/>
              </a:cxn>
              <a:cxn ang="0">
                <a:pos x="4" y="1"/>
              </a:cxn>
              <a:cxn ang="0">
                <a:pos x="6" y="0"/>
              </a:cxn>
              <a:cxn ang="0">
                <a:pos x="7" y="1"/>
              </a:cxn>
              <a:cxn ang="0">
                <a:pos x="6" y="4"/>
              </a:cxn>
              <a:cxn ang="0">
                <a:pos x="3" y="9"/>
              </a:cxn>
            </a:cxnLst>
            <a:rect l="0" t="0" r="r" b="b"/>
            <a:pathLst>
              <a:path w="8" h="10">
                <a:moveTo>
                  <a:pt x="3" y="9"/>
                </a:moveTo>
                <a:lnTo>
                  <a:pt x="1" y="8"/>
                </a:lnTo>
                <a:lnTo>
                  <a:pt x="1" y="6"/>
                </a:lnTo>
                <a:lnTo>
                  <a:pt x="0" y="4"/>
                </a:lnTo>
                <a:lnTo>
                  <a:pt x="1" y="3"/>
                </a:lnTo>
                <a:lnTo>
                  <a:pt x="4" y="1"/>
                </a:lnTo>
                <a:lnTo>
                  <a:pt x="6" y="0"/>
                </a:lnTo>
                <a:lnTo>
                  <a:pt x="7" y="1"/>
                </a:lnTo>
                <a:lnTo>
                  <a:pt x="6" y="4"/>
                </a:lnTo>
                <a:lnTo>
                  <a:pt x="3" y="9"/>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7" name="Freeform 183"/>
          <p:cNvSpPr>
            <a:spLocks/>
          </p:cNvSpPr>
          <p:nvPr/>
        </p:nvSpPr>
        <p:spPr bwMode="auto">
          <a:xfrm>
            <a:off x="3473450" y="2505000"/>
            <a:ext cx="20638" cy="36513"/>
          </a:xfrm>
          <a:custGeom>
            <a:avLst/>
            <a:gdLst/>
            <a:ahLst/>
            <a:cxnLst>
              <a:cxn ang="0">
                <a:pos x="17" y="33"/>
              </a:cxn>
              <a:cxn ang="0">
                <a:pos x="11" y="33"/>
              </a:cxn>
              <a:cxn ang="0">
                <a:pos x="5" y="31"/>
              </a:cxn>
              <a:cxn ang="0">
                <a:pos x="3" y="29"/>
              </a:cxn>
              <a:cxn ang="0">
                <a:pos x="1" y="26"/>
              </a:cxn>
              <a:cxn ang="0">
                <a:pos x="0" y="23"/>
              </a:cxn>
              <a:cxn ang="0">
                <a:pos x="0" y="20"/>
              </a:cxn>
              <a:cxn ang="0">
                <a:pos x="1" y="18"/>
              </a:cxn>
              <a:cxn ang="0">
                <a:pos x="1" y="15"/>
              </a:cxn>
              <a:cxn ang="0">
                <a:pos x="3" y="9"/>
              </a:cxn>
              <a:cxn ang="0">
                <a:pos x="3" y="0"/>
              </a:cxn>
              <a:cxn ang="0">
                <a:pos x="5" y="1"/>
              </a:cxn>
              <a:cxn ang="0">
                <a:pos x="6" y="7"/>
              </a:cxn>
              <a:cxn ang="0">
                <a:pos x="5" y="10"/>
              </a:cxn>
              <a:cxn ang="0">
                <a:pos x="6" y="14"/>
              </a:cxn>
              <a:cxn ang="0">
                <a:pos x="5" y="16"/>
              </a:cxn>
              <a:cxn ang="0">
                <a:pos x="8" y="17"/>
              </a:cxn>
              <a:cxn ang="0">
                <a:pos x="9" y="20"/>
              </a:cxn>
              <a:cxn ang="0">
                <a:pos x="7" y="23"/>
              </a:cxn>
              <a:cxn ang="0">
                <a:pos x="8" y="25"/>
              </a:cxn>
              <a:cxn ang="0">
                <a:pos x="11" y="28"/>
              </a:cxn>
              <a:cxn ang="0">
                <a:pos x="13" y="29"/>
              </a:cxn>
              <a:cxn ang="0">
                <a:pos x="18" y="32"/>
              </a:cxn>
              <a:cxn ang="0">
                <a:pos x="17" y="33"/>
              </a:cxn>
            </a:cxnLst>
            <a:rect l="0" t="0" r="r" b="b"/>
            <a:pathLst>
              <a:path w="19" h="34">
                <a:moveTo>
                  <a:pt x="17" y="33"/>
                </a:moveTo>
                <a:lnTo>
                  <a:pt x="11" y="33"/>
                </a:lnTo>
                <a:lnTo>
                  <a:pt x="5" y="31"/>
                </a:lnTo>
                <a:lnTo>
                  <a:pt x="3" y="29"/>
                </a:lnTo>
                <a:lnTo>
                  <a:pt x="1" y="26"/>
                </a:lnTo>
                <a:lnTo>
                  <a:pt x="0" y="23"/>
                </a:lnTo>
                <a:lnTo>
                  <a:pt x="0" y="20"/>
                </a:lnTo>
                <a:lnTo>
                  <a:pt x="1" y="18"/>
                </a:lnTo>
                <a:lnTo>
                  <a:pt x="1" y="15"/>
                </a:lnTo>
                <a:lnTo>
                  <a:pt x="3" y="9"/>
                </a:lnTo>
                <a:lnTo>
                  <a:pt x="3" y="0"/>
                </a:lnTo>
                <a:lnTo>
                  <a:pt x="5" y="1"/>
                </a:lnTo>
                <a:lnTo>
                  <a:pt x="6" y="7"/>
                </a:lnTo>
                <a:lnTo>
                  <a:pt x="5" y="10"/>
                </a:lnTo>
                <a:lnTo>
                  <a:pt x="6" y="14"/>
                </a:lnTo>
                <a:lnTo>
                  <a:pt x="5" y="16"/>
                </a:lnTo>
                <a:lnTo>
                  <a:pt x="8" y="17"/>
                </a:lnTo>
                <a:lnTo>
                  <a:pt x="9" y="20"/>
                </a:lnTo>
                <a:lnTo>
                  <a:pt x="7" y="23"/>
                </a:lnTo>
                <a:lnTo>
                  <a:pt x="8" y="25"/>
                </a:lnTo>
                <a:lnTo>
                  <a:pt x="11" y="28"/>
                </a:lnTo>
                <a:lnTo>
                  <a:pt x="13" y="29"/>
                </a:lnTo>
                <a:lnTo>
                  <a:pt x="18" y="32"/>
                </a:lnTo>
                <a:lnTo>
                  <a:pt x="17" y="3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8" name="Freeform 184"/>
          <p:cNvSpPr>
            <a:spLocks/>
          </p:cNvSpPr>
          <p:nvPr/>
        </p:nvSpPr>
        <p:spPr bwMode="auto">
          <a:xfrm>
            <a:off x="2995613" y="2605013"/>
            <a:ext cx="14287" cy="11112"/>
          </a:xfrm>
          <a:custGeom>
            <a:avLst/>
            <a:gdLst/>
            <a:ahLst/>
            <a:cxnLst>
              <a:cxn ang="0">
                <a:pos x="11" y="10"/>
              </a:cxn>
              <a:cxn ang="0">
                <a:pos x="8" y="8"/>
              </a:cxn>
              <a:cxn ang="0">
                <a:pos x="7" y="7"/>
              </a:cxn>
              <a:cxn ang="0">
                <a:pos x="3" y="6"/>
              </a:cxn>
              <a:cxn ang="0">
                <a:pos x="1" y="6"/>
              </a:cxn>
              <a:cxn ang="0">
                <a:pos x="0" y="3"/>
              </a:cxn>
              <a:cxn ang="0">
                <a:pos x="2" y="1"/>
              </a:cxn>
              <a:cxn ang="0">
                <a:pos x="4" y="0"/>
              </a:cxn>
              <a:cxn ang="0">
                <a:pos x="6" y="0"/>
              </a:cxn>
              <a:cxn ang="0">
                <a:pos x="8" y="2"/>
              </a:cxn>
              <a:cxn ang="0">
                <a:pos x="11" y="3"/>
              </a:cxn>
              <a:cxn ang="0">
                <a:pos x="12" y="5"/>
              </a:cxn>
              <a:cxn ang="0">
                <a:pos x="12" y="10"/>
              </a:cxn>
              <a:cxn ang="0">
                <a:pos x="11" y="10"/>
              </a:cxn>
            </a:cxnLst>
            <a:rect l="0" t="0" r="r" b="b"/>
            <a:pathLst>
              <a:path w="13" h="11">
                <a:moveTo>
                  <a:pt x="11" y="10"/>
                </a:moveTo>
                <a:lnTo>
                  <a:pt x="8" y="8"/>
                </a:lnTo>
                <a:lnTo>
                  <a:pt x="7" y="7"/>
                </a:lnTo>
                <a:lnTo>
                  <a:pt x="3" y="6"/>
                </a:lnTo>
                <a:lnTo>
                  <a:pt x="1" y="6"/>
                </a:lnTo>
                <a:lnTo>
                  <a:pt x="0" y="3"/>
                </a:lnTo>
                <a:lnTo>
                  <a:pt x="2" y="1"/>
                </a:lnTo>
                <a:lnTo>
                  <a:pt x="4" y="0"/>
                </a:lnTo>
                <a:lnTo>
                  <a:pt x="6" y="0"/>
                </a:lnTo>
                <a:lnTo>
                  <a:pt x="8" y="2"/>
                </a:lnTo>
                <a:lnTo>
                  <a:pt x="11" y="3"/>
                </a:lnTo>
                <a:lnTo>
                  <a:pt x="12" y="5"/>
                </a:lnTo>
                <a:lnTo>
                  <a:pt x="12" y="10"/>
                </a:lnTo>
                <a:lnTo>
                  <a:pt x="11"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59" name="Freeform 185"/>
          <p:cNvSpPr>
            <a:spLocks/>
          </p:cNvSpPr>
          <p:nvPr/>
        </p:nvSpPr>
        <p:spPr bwMode="auto">
          <a:xfrm>
            <a:off x="2982913" y="2608188"/>
            <a:ext cx="26987" cy="25400"/>
          </a:xfrm>
          <a:custGeom>
            <a:avLst/>
            <a:gdLst/>
            <a:ahLst/>
            <a:cxnLst>
              <a:cxn ang="0">
                <a:pos x="22" y="22"/>
              </a:cxn>
              <a:cxn ang="0">
                <a:pos x="20" y="22"/>
              </a:cxn>
              <a:cxn ang="0">
                <a:pos x="18" y="19"/>
              </a:cxn>
              <a:cxn ang="0">
                <a:pos x="15" y="18"/>
              </a:cxn>
              <a:cxn ang="0">
                <a:pos x="12" y="16"/>
              </a:cxn>
              <a:cxn ang="0">
                <a:pos x="9" y="14"/>
              </a:cxn>
              <a:cxn ang="0">
                <a:pos x="7" y="13"/>
              </a:cxn>
              <a:cxn ang="0">
                <a:pos x="2" y="11"/>
              </a:cxn>
              <a:cxn ang="0">
                <a:pos x="0" y="4"/>
              </a:cxn>
              <a:cxn ang="0">
                <a:pos x="1" y="2"/>
              </a:cxn>
              <a:cxn ang="0">
                <a:pos x="2" y="1"/>
              </a:cxn>
              <a:cxn ang="0">
                <a:pos x="5" y="0"/>
              </a:cxn>
              <a:cxn ang="0">
                <a:pos x="7" y="1"/>
              </a:cxn>
              <a:cxn ang="0">
                <a:pos x="13" y="7"/>
              </a:cxn>
              <a:cxn ang="0">
                <a:pos x="16" y="8"/>
              </a:cxn>
              <a:cxn ang="0">
                <a:pos x="18" y="10"/>
              </a:cxn>
              <a:cxn ang="0">
                <a:pos x="21" y="14"/>
              </a:cxn>
              <a:cxn ang="0">
                <a:pos x="23" y="22"/>
              </a:cxn>
              <a:cxn ang="0">
                <a:pos x="22" y="22"/>
              </a:cxn>
            </a:cxnLst>
            <a:rect l="0" t="0" r="r" b="b"/>
            <a:pathLst>
              <a:path w="24" h="23">
                <a:moveTo>
                  <a:pt x="22" y="22"/>
                </a:moveTo>
                <a:lnTo>
                  <a:pt x="20" y="22"/>
                </a:lnTo>
                <a:lnTo>
                  <a:pt x="18" y="19"/>
                </a:lnTo>
                <a:lnTo>
                  <a:pt x="15" y="18"/>
                </a:lnTo>
                <a:lnTo>
                  <a:pt x="12" y="16"/>
                </a:lnTo>
                <a:lnTo>
                  <a:pt x="9" y="14"/>
                </a:lnTo>
                <a:lnTo>
                  <a:pt x="7" y="13"/>
                </a:lnTo>
                <a:lnTo>
                  <a:pt x="2" y="11"/>
                </a:lnTo>
                <a:lnTo>
                  <a:pt x="0" y="4"/>
                </a:lnTo>
                <a:lnTo>
                  <a:pt x="1" y="2"/>
                </a:lnTo>
                <a:lnTo>
                  <a:pt x="2" y="1"/>
                </a:lnTo>
                <a:lnTo>
                  <a:pt x="5" y="0"/>
                </a:lnTo>
                <a:lnTo>
                  <a:pt x="7" y="1"/>
                </a:lnTo>
                <a:lnTo>
                  <a:pt x="13" y="7"/>
                </a:lnTo>
                <a:lnTo>
                  <a:pt x="16" y="8"/>
                </a:lnTo>
                <a:lnTo>
                  <a:pt x="18" y="10"/>
                </a:lnTo>
                <a:lnTo>
                  <a:pt x="21" y="14"/>
                </a:lnTo>
                <a:lnTo>
                  <a:pt x="23" y="22"/>
                </a:lnTo>
                <a:lnTo>
                  <a:pt x="22" y="2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0" name="Freeform 186"/>
          <p:cNvSpPr>
            <a:spLocks/>
          </p:cNvSpPr>
          <p:nvPr/>
        </p:nvSpPr>
        <p:spPr bwMode="auto">
          <a:xfrm>
            <a:off x="3009900" y="2635175"/>
            <a:ext cx="12700" cy="14288"/>
          </a:xfrm>
          <a:custGeom>
            <a:avLst/>
            <a:gdLst/>
            <a:ahLst/>
            <a:cxnLst>
              <a:cxn ang="0">
                <a:pos x="11" y="12"/>
              </a:cxn>
              <a:cxn ang="0">
                <a:pos x="6" y="12"/>
              </a:cxn>
              <a:cxn ang="0">
                <a:pos x="2" y="9"/>
              </a:cxn>
              <a:cxn ang="0">
                <a:pos x="0" y="8"/>
              </a:cxn>
              <a:cxn ang="0">
                <a:pos x="0" y="5"/>
              </a:cxn>
              <a:cxn ang="0">
                <a:pos x="0" y="2"/>
              </a:cxn>
              <a:cxn ang="0">
                <a:pos x="2" y="0"/>
              </a:cxn>
              <a:cxn ang="0">
                <a:pos x="4" y="0"/>
              </a:cxn>
              <a:cxn ang="0">
                <a:pos x="8" y="2"/>
              </a:cxn>
              <a:cxn ang="0">
                <a:pos x="8" y="5"/>
              </a:cxn>
              <a:cxn ang="0">
                <a:pos x="8" y="6"/>
              </a:cxn>
              <a:cxn ang="0">
                <a:pos x="11" y="12"/>
              </a:cxn>
            </a:cxnLst>
            <a:rect l="0" t="0" r="r" b="b"/>
            <a:pathLst>
              <a:path w="12" h="13">
                <a:moveTo>
                  <a:pt x="11" y="12"/>
                </a:moveTo>
                <a:lnTo>
                  <a:pt x="6" y="12"/>
                </a:lnTo>
                <a:lnTo>
                  <a:pt x="2" y="9"/>
                </a:lnTo>
                <a:lnTo>
                  <a:pt x="0" y="8"/>
                </a:lnTo>
                <a:lnTo>
                  <a:pt x="0" y="5"/>
                </a:lnTo>
                <a:lnTo>
                  <a:pt x="0" y="2"/>
                </a:lnTo>
                <a:lnTo>
                  <a:pt x="2" y="0"/>
                </a:lnTo>
                <a:lnTo>
                  <a:pt x="4" y="0"/>
                </a:lnTo>
                <a:lnTo>
                  <a:pt x="8" y="2"/>
                </a:lnTo>
                <a:lnTo>
                  <a:pt x="8" y="5"/>
                </a:lnTo>
                <a:lnTo>
                  <a:pt x="8" y="6"/>
                </a:lnTo>
                <a:lnTo>
                  <a:pt x="11" y="1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1" name="Line 187"/>
          <p:cNvSpPr>
            <a:spLocks noChangeShapeType="1"/>
          </p:cNvSpPr>
          <p:nvPr/>
        </p:nvSpPr>
        <p:spPr bwMode="auto">
          <a:xfrm>
            <a:off x="5886450" y="2952675"/>
            <a:ext cx="1588" cy="0"/>
          </a:xfrm>
          <a:prstGeom prst="line">
            <a:avLst/>
          </a:prstGeom>
          <a:noFill/>
          <a:ln w="0">
            <a:solidFill>
              <a:schemeClr val="tx1"/>
            </a:solidFill>
            <a:round/>
            <a:headEnd/>
            <a:tailEnd/>
          </a:ln>
          <a:effectLst/>
        </p:spPr>
        <p:txBody>
          <a:bodyPr wrap="none" anchor="ctr"/>
          <a:lstStyle/>
          <a:p>
            <a:endParaRPr lang="es-MX"/>
          </a:p>
        </p:txBody>
      </p:sp>
      <p:sp>
        <p:nvSpPr>
          <p:cNvPr id="762" name="Freeform 188"/>
          <p:cNvSpPr>
            <a:spLocks/>
          </p:cNvSpPr>
          <p:nvPr/>
        </p:nvSpPr>
        <p:spPr bwMode="auto">
          <a:xfrm>
            <a:off x="3768725" y="2949500"/>
            <a:ext cx="33338" cy="19050"/>
          </a:xfrm>
          <a:custGeom>
            <a:avLst/>
            <a:gdLst/>
            <a:ahLst/>
            <a:cxnLst>
              <a:cxn ang="0">
                <a:pos x="28" y="17"/>
              </a:cxn>
              <a:cxn ang="0">
                <a:pos x="19" y="12"/>
              </a:cxn>
              <a:cxn ang="0">
                <a:pos x="17" y="10"/>
              </a:cxn>
              <a:cxn ang="0">
                <a:pos x="11" y="7"/>
              </a:cxn>
              <a:cxn ang="0">
                <a:pos x="3" y="3"/>
              </a:cxn>
              <a:cxn ang="0">
                <a:pos x="0" y="3"/>
              </a:cxn>
              <a:cxn ang="0">
                <a:pos x="2" y="0"/>
              </a:cxn>
              <a:cxn ang="0">
                <a:pos x="5" y="0"/>
              </a:cxn>
              <a:cxn ang="0">
                <a:pos x="11" y="3"/>
              </a:cxn>
              <a:cxn ang="0">
                <a:pos x="16" y="3"/>
              </a:cxn>
              <a:cxn ang="0">
                <a:pos x="18" y="4"/>
              </a:cxn>
              <a:cxn ang="0">
                <a:pos x="19" y="7"/>
              </a:cxn>
              <a:cxn ang="0">
                <a:pos x="21" y="9"/>
              </a:cxn>
              <a:cxn ang="0">
                <a:pos x="23" y="7"/>
              </a:cxn>
              <a:cxn ang="0">
                <a:pos x="26" y="7"/>
              </a:cxn>
              <a:cxn ang="0">
                <a:pos x="29" y="10"/>
              </a:cxn>
              <a:cxn ang="0">
                <a:pos x="30" y="13"/>
              </a:cxn>
              <a:cxn ang="0">
                <a:pos x="28" y="17"/>
              </a:cxn>
            </a:cxnLst>
            <a:rect l="0" t="0" r="r" b="b"/>
            <a:pathLst>
              <a:path w="31" h="18">
                <a:moveTo>
                  <a:pt x="28" y="17"/>
                </a:moveTo>
                <a:lnTo>
                  <a:pt x="19" y="12"/>
                </a:lnTo>
                <a:lnTo>
                  <a:pt x="17" y="10"/>
                </a:lnTo>
                <a:lnTo>
                  <a:pt x="11" y="7"/>
                </a:lnTo>
                <a:lnTo>
                  <a:pt x="3" y="3"/>
                </a:lnTo>
                <a:lnTo>
                  <a:pt x="0" y="3"/>
                </a:lnTo>
                <a:lnTo>
                  <a:pt x="2" y="0"/>
                </a:lnTo>
                <a:lnTo>
                  <a:pt x="5" y="0"/>
                </a:lnTo>
                <a:lnTo>
                  <a:pt x="11" y="3"/>
                </a:lnTo>
                <a:lnTo>
                  <a:pt x="16" y="3"/>
                </a:lnTo>
                <a:lnTo>
                  <a:pt x="18" y="4"/>
                </a:lnTo>
                <a:lnTo>
                  <a:pt x="19" y="7"/>
                </a:lnTo>
                <a:lnTo>
                  <a:pt x="21" y="9"/>
                </a:lnTo>
                <a:lnTo>
                  <a:pt x="23" y="7"/>
                </a:lnTo>
                <a:lnTo>
                  <a:pt x="26" y="7"/>
                </a:lnTo>
                <a:lnTo>
                  <a:pt x="29" y="10"/>
                </a:lnTo>
                <a:lnTo>
                  <a:pt x="30" y="13"/>
                </a:lnTo>
                <a:lnTo>
                  <a:pt x="28" y="1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3" name="Line 189"/>
          <p:cNvSpPr>
            <a:spLocks noChangeShapeType="1"/>
          </p:cNvSpPr>
          <p:nvPr/>
        </p:nvSpPr>
        <p:spPr bwMode="auto">
          <a:xfrm flipH="1">
            <a:off x="5876925" y="2978075"/>
            <a:ext cx="1588" cy="0"/>
          </a:xfrm>
          <a:prstGeom prst="line">
            <a:avLst/>
          </a:prstGeom>
          <a:noFill/>
          <a:ln w="0">
            <a:solidFill>
              <a:schemeClr val="tx1"/>
            </a:solidFill>
            <a:round/>
            <a:headEnd/>
            <a:tailEnd/>
          </a:ln>
          <a:effectLst/>
        </p:spPr>
        <p:txBody>
          <a:bodyPr wrap="none" anchor="ctr"/>
          <a:lstStyle/>
          <a:p>
            <a:endParaRPr lang="es-MX"/>
          </a:p>
        </p:txBody>
      </p:sp>
      <p:sp>
        <p:nvSpPr>
          <p:cNvPr id="764" name="Freeform 190"/>
          <p:cNvSpPr>
            <a:spLocks/>
          </p:cNvSpPr>
          <p:nvPr/>
        </p:nvSpPr>
        <p:spPr bwMode="auto">
          <a:xfrm>
            <a:off x="3892550" y="3035225"/>
            <a:ext cx="30163" cy="52388"/>
          </a:xfrm>
          <a:custGeom>
            <a:avLst/>
            <a:gdLst/>
            <a:ahLst/>
            <a:cxnLst>
              <a:cxn ang="0">
                <a:pos x="24" y="48"/>
              </a:cxn>
              <a:cxn ang="0">
                <a:pos x="20" y="46"/>
              </a:cxn>
              <a:cxn ang="0">
                <a:pos x="19" y="44"/>
              </a:cxn>
              <a:cxn ang="0">
                <a:pos x="19" y="37"/>
              </a:cxn>
              <a:cxn ang="0">
                <a:pos x="18" y="34"/>
              </a:cxn>
              <a:cxn ang="0">
                <a:pos x="16" y="31"/>
              </a:cxn>
              <a:cxn ang="0">
                <a:pos x="14" y="30"/>
              </a:cxn>
              <a:cxn ang="0">
                <a:pos x="14" y="28"/>
              </a:cxn>
              <a:cxn ang="0">
                <a:pos x="14" y="26"/>
              </a:cxn>
              <a:cxn ang="0">
                <a:pos x="14" y="23"/>
              </a:cxn>
              <a:cxn ang="0">
                <a:pos x="12" y="22"/>
              </a:cxn>
              <a:cxn ang="0">
                <a:pos x="9" y="20"/>
              </a:cxn>
              <a:cxn ang="0">
                <a:pos x="8" y="18"/>
              </a:cxn>
              <a:cxn ang="0">
                <a:pos x="6" y="17"/>
              </a:cxn>
              <a:cxn ang="0">
                <a:pos x="5" y="16"/>
              </a:cxn>
              <a:cxn ang="0">
                <a:pos x="4" y="15"/>
              </a:cxn>
              <a:cxn ang="0">
                <a:pos x="4" y="5"/>
              </a:cxn>
              <a:cxn ang="0">
                <a:pos x="2" y="4"/>
              </a:cxn>
              <a:cxn ang="0">
                <a:pos x="0" y="2"/>
              </a:cxn>
              <a:cxn ang="0">
                <a:pos x="2" y="0"/>
              </a:cxn>
              <a:cxn ang="0">
                <a:pos x="6" y="2"/>
              </a:cxn>
              <a:cxn ang="0">
                <a:pos x="9" y="5"/>
              </a:cxn>
              <a:cxn ang="0">
                <a:pos x="12" y="6"/>
              </a:cxn>
              <a:cxn ang="0">
                <a:pos x="14" y="8"/>
              </a:cxn>
              <a:cxn ang="0">
                <a:pos x="17" y="10"/>
              </a:cxn>
              <a:cxn ang="0">
                <a:pos x="20" y="12"/>
              </a:cxn>
              <a:cxn ang="0">
                <a:pos x="22" y="14"/>
              </a:cxn>
              <a:cxn ang="0">
                <a:pos x="24" y="16"/>
              </a:cxn>
              <a:cxn ang="0">
                <a:pos x="24" y="23"/>
              </a:cxn>
              <a:cxn ang="0">
                <a:pos x="24" y="25"/>
              </a:cxn>
              <a:cxn ang="0">
                <a:pos x="27" y="28"/>
              </a:cxn>
              <a:cxn ang="0">
                <a:pos x="28" y="31"/>
              </a:cxn>
              <a:cxn ang="0">
                <a:pos x="28" y="44"/>
              </a:cxn>
              <a:cxn ang="0">
                <a:pos x="24" y="48"/>
              </a:cxn>
            </a:cxnLst>
            <a:rect l="0" t="0" r="r" b="b"/>
            <a:pathLst>
              <a:path w="29" h="49">
                <a:moveTo>
                  <a:pt x="24" y="48"/>
                </a:moveTo>
                <a:lnTo>
                  <a:pt x="20" y="46"/>
                </a:lnTo>
                <a:lnTo>
                  <a:pt x="19" y="44"/>
                </a:lnTo>
                <a:lnTo>
                  <a:pt x="19" y="37"/>
                </a:lnTo>
                <a:lnTo>
                  <a:pt x="18" y="34"/>
                </a:lnTo>
                <a:lnTo>
                  <a:pt x="16" y="31"/>
                </a:lnTo>
                <a:lnTo>
                  <a:pt x="14" y="30"/>
                </a:lnTo>
                <a:lnTo>
                  <a:pt x="14" y="28"/>
                </a:lnTo>
                <a:lnTo>
                  <a:pt x="14" y="26"/>
                </a:lnTo>
                <a:lnTo>
                  <a:pt x="14" y="23"/>
                </a:lnTo>
                <a:lnTo>
                  <a:pt x="12" y="22"/>
                </a:lnTo>
                <a:lnTo>
                  <a:pt x="9" y="20"/>
                </a:lnTo>
                <a:lnTo>
                  <a:pt x="8" y="18"/>
                </a:lnTo>
                <a:lnTo>
                  <a:pt x="6" y="17"/>
                </a:lnTo>
                <a:lnTo>
                  <a:pt x="5" y="16"/>
                </a:lnTo>
                <a:lnTo>
                  <a:pt x="4" y="15"/>
                </a:lnTo>
                <a:lnTo>
                  <a:pt x="4" y="5"/>
                </a:lnTo>
                <a:lnTo>
                  <a:pt x="2" y="4"/>
                </a:lnTo>
                <a:lnTo>
                  <a:pt x="0" y="2"/>
                </a:lnTo>
                <a:lnTo>
                  <a:pt x="2" y="0"/>
                </a:lnTo>
                <a:lnTo>
                  <a:pt x="6" y="2"/>
                </a:lnTo>
                <a:lnTo>
                  <a:pt x="9" y="5"/>
                </a:lnTo>
                <a:lnTo>
                  <a:pt x="12" y="6"/>
                </a:lnTo>
                <a:lnTo>
                  <a:pt x="14" y="8"/>
                </a:lnTo>
                <a:lnTo>
                  <a:pt x="17" y="10"/>
                </a:lnTo>
                <a:lnTo>
                  <a:pt x="20" y="12"/>
                </a:lnTo>
                <a:lnTo>
                  <a:pt x="22" y="14"/>
                </a:lnTo>
                <a:lnTo>
                  <a:pt x="24" y="16"/>
                </a:lnTo>
                <a:lnTo>
                  <a:pt x="24" y="23"/>
                </a:lnTo>
                <a:lnTo>
                  <a:pt x="24" y="25"/>
                </a:lnTo>
                <a:lnTo>
                  <a:pt x="27" y="28"/>
                </a:lnTo>
                <a:lnTo>
                  <a:pt x="28" y="31"/>
                </a:lnTo>
                <a:lnTo>
                  <a:pt x="28" y="44"/>
                </a:lnTo>
                <a:lnTo>
                  <a:pt x="24" y="4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5" name="Freeform 191"/>
          <p:cNvSpPr>
            <a:spLocks/>
          </p:cNvSpPr>
          <p:nvPr/>
        </p:nvSpPr>
        <p:spPr bwMode="auto">
          <a:xfrm>
            <a:off x="3863975" y="3025700"/>
            <a:ext cx="42863" cy="66675"/>
          </a:xfrm>
          <a:custGeom>
            <a:avLst/>
            <a:gdLst/>
            <a:ahLst/>
            <a:cxnLst>
              <a:cxn ang="0">
                <a:pos x="40" y="63"/>
              </a:cxn>
              <a:cxn ang="0">
                <a:pos x="39" y="61"/>
              </a:cxn>
              <a:cxn ang="0">
                <a:pos x="33" y="57"/>
              </a:cxn>
              <a:cxn ang="0">
                <a:pos x="31" y="56"/>
              </a:cxn>
              <a:cxn ang="0">
                <a:pos x="28" y="54"/>
              </a:cxn>
              <a:cxn ang="0">
                <a:pos x="24" y="47"/>
              </a:cxn>
              <a:cxn ang="0">
                <a:pos x="23" y="45"/>
              </a:cxn>
              <a:cxn ang="0">
                <a:pos x="23" y="42"/>
              </a:cxn>
              <a:cxn ang="0">
                <a:pos x="19" y="34"/>
              </a:cxn>
              <a:cxn ang="0">
                <a:pos x="19" y="30"/>
              </a:cxn>
              <a:cxn ang="0">
                <a:pos x="18" y="28"/>
              </a:cxn>
              <a:cxn ang="0">
                <a:pos x="16" y="26"/>
              </a:cxn>
              <a:cxn ang="0">
                <a:pos x="12" y="24"/>
              </a:cxn>
              <a:cxn ang="0">
                <a:pos x="11" y="22"/>
              </a:cxn>
              <a:cxn ang="0">
                <a:pos x="10" y="20"/>
              </a:cxn>
              <a:cxn ang="0">
                <a:pos x="8" y="14"/>
              </a:cxn>
              <a:cxn ang="0">
                <a:pos x="7" y="12"/>
              </a:cxn>
              <a:cxn ang="0">
                <a:pos x="7" y="10"/>
              </a:cxn>
              <a:cxn ang="0">
                <a:pos x="2" y="8"/>
              </a:cxn>
              <a:cxn ang="0">
                <a:pos x="0" y="5"/>
              </a:cxn>
              <a:cxn ang="0">
                <a:pos x="0" y="2"/>
              </a:cxn>
              <a:cxn ang="0">
                <a:pos x="1" y="1"/>
              </a:cxn>
              <a:cxn ang="0">
                <a:pos x="4" y="0"/>
              </a:cxn>
              <a:cxn ang="0">
                <a:pos x="6" y="1"/>
              </a:cxn>
              <a:cxn ang="0">
                <a:pos x="7" y="2"/>
              </a:cxn>
              <a:cxn ang="0">
                <a:pos x="9" y="5"/>
              </a:cxn>
              <a:cxn ang="0">
                <a:pos x="11" y="5"/>
              </a:cxn>
              <a:cxn ang="0">
                <a:pos x="12" y="10"/>
              </a:cxn>
              <a:cxn ang="0">
                <a:pos x="14" y="13"/>
              </a:cxn>
              <a:cxn ang="0">
                <a:pos x="15" y="16"/>
              </a:cxn>
              <a:cxn ang="0">
                <a:pos x="18" y="19"/>
              </a:cxn>
              <a:cxn ang="0">
                <a:pos x="20" y="20"/>
              </a:cxn>
              <a:cxn ang="0">
                <a:pos x="22" y="23"/>
              </a:cxn>
              <a:cxn ang="0">
                <a:pos x="23" y="25"/>
              </a:cxn>
              <a:cxn ang="0">
                <a:pos x="24" y="30"/>
              </a:cxn>
              <a:cxn ang="0">
                <a:pos x="26" y="32"/>
              </a:cxn>
              <a:cxn ang="0">
                <a:pos x="30" y="38"/>
              </a:cxn>
              <a:cxn ang="0">
                <a:pos x="33" y="40"/>
              </a:cxn>
              <a:cxn ang="0">
                <a:pos x="32" y="42"/>
              </a:cxn>
              <a:cxn ang="0">
                <a:pos x="32" y="45"/>
              </a:cxn>
              <a:cxn ang="0">
                <a:pos x="33" y="48"/>
              </a:cxn>
              <a:cxn ang="0">
                <a:pos x="33" y="50"/>
              </a:cxn>
              <a:cxn ang="0">
                <a:pos x="34" y="51"/>
              </a:cxn>
              <a:cxn ang="0">
                <a:pos x="39" y="58"/>
              </a:cxn>
              <a:cxn ang="0">
                <a:pos x="40" y="63"/>
              </a:cxn>
            </a:cxnLst>
            <a:rect l="0" t="0" r="r" b="b"/>
            <a:pathLst>
              <a:path w="41" h="64">
                <a:moveTo>
                  <a:pt x="40" y="63"/>
                </a:moveTo>
                <a:lnTo>
                  <a:pt x="39" y="61"/>
                </a:lnTo>
                <a:lnTo>
                  <a:pt x="33" y="57"/>
                </a:lnTo>
                <a:lnTo>
                  <a:pt x="31" y="56"/>
                </a:lnTo>
                <a:lnTo>
                  <a:pt x="28" y="54"/>
                </a:lnTo>
                <a:lnTo>
                  <a:pt x="24" y="47"/>
                </a:lnTo>
                <a:lnTo>
                  <a:pt x="23" y="45"/>
                </a:lnTo>
                <a:lnTo>
                  <a:pt x="23" y="42"/>
                </a:lnTo>
                <a:lnTo>
                  <a:pt x="19" y="34"/>
                </a:lnTo>
                <a:lnTo>
                  <a:pt x="19" y="30"/>
                </a:lnTo>
                <a:lnTo>
                  <a:pt x="18" y="28"/>
                </a:lnTo>
                <a:lnTo>
                  <a:pt x="16" y="26"/>
                </a:lnTo>
                <a:lnTo>
                  <a:pt x="12" y="24"/>
                </a:lnTo>
                <a:lnTo>
                  <a:pt x="11" y="22"/>
                </a:lnTo>
                <a:lnTo>
                  <a:pt x="10" y="20"/>
                </a:lnTo>
                <a:lnTo>
                  <a:pt x="8" y="14"/>
                </a:lnTo>
                <a:lnTo>
                  <a:pt x="7" y="12"/>
                </a:lnTo>
                <a:lnTo>
                  <a:pt x="7" y="10"/>
                </a:lnTo>
                <a:lnTo>
                  <a:pt x="2" y="8"/>
                </a:lnTo>
                <a:lnTo>
                  <a:pt x="0" y="5"/>
                </a:lnTo>
                <a:lnTo>
                  <a:pt x="0" y="2"/>
                </a:lnTo>
                <a:lnTo>
                  <a:pt x="1" y="1"/>
                </a:lnTo>
                <a:lnTo>
                  <a:pt x="4" y="0"/>
                </a:lnTo>
                <a:lnTo>
                  <a:pt x="6" y="1"/>
                </a:lnTo>
                <a:lnTo>
                  <a:pt x="7" y="2"/>
                </a:lnTo>
                <a:lnTo>
                  <a:pt x="9" y="5"/>
                </a:lnTo>
                <a:lnTo>
                  <a:pt x="11" y="5"/>
                </a:lnTo>
                <a:lnTo>
                  <a:pt x="12" y="10"/>
                </a:lnTo>
                <a:lnTo>
                  <a:pt x="14" y="13"/>
                </a:lnTo>
                <a:lnTo>
                  <a:pt x="15" y="16"/>
                </a:lnTo>
                <a:lnTo>
                  <a:pt x="18" y="19"/>
                </a:lnTo>
                <a:lnTo>
                  <a:pt x="20" y="20"/>
                </a:lnTo>
                <a:lnTo>
                  <a:pt x="22" y="23"/>
                </a:lnTo>
                <a:lnTo>
                  <a:pt x="23" y="25"/>
                </a:lnTo>
                <a:lnTo>
                  <a:pt x="24" y="30"/>
                </a:lnTo>
                <a:lnTo>
                  <a:pt x="26" y="32"/>
                </a:lnTo>
                <a:lnTo>
                  <a:pt x="30" y="38"/>
                </a:lnTo>
                <a:lnTo>
                  <a:pt x="33" y="40"/>
                </a:lnTo>
                <a:lnTo>
                  <a:pt x="32" y="42"/>
                </a:lnTo>
                <a:lnTo>
                  <a:pt x="32" y="45"/>
                </a:lnTo>
                <a:lnTo>
                  <a:pt x="33" y="48"/>
                </a:lnTo>
                <a:lnTo>
                  <a:pt x="33" y="50"/>
                </a:lnTo>
                <a:lnTo>
                  <a:pt x="34" y="51"/>
                </a:lnTo>
                <a:lnTo>
                  <a:pt x="39" y="58"/>
                </a:lnTo>
                <a:lnTo>
                  <a:pt x="40" y="6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6" name="Freeform 192"/>
          <p:cNvSpPr>
            <a:spLocks/>
          </p:cNvSpPr>
          <p:nvPr/>
        </p:nvSpPr>
        <p:spPr bwMode="auto">
          <a:xfrm>
            <a:off x="5846763" y="3054275"/>
            <a:ext cx="17462" cy="90488"/>
          </a:xfrm>
          <a:custGeom>
            <a:avLst/>
            <a:gdLst/>
            <a:ahLst/>
            <a:cxnLst>
              <a:cxn ang="0">
                <a:pos x="16" y="2"/>
              </a:cxn>
              <a:cxn ang="0">
                <a:pos x="16" y="10"/>
              </a:cxn>
              <a:cxn ang="0">
                <a:pos x="12" y="25"/>
              </a:cxn>
              <a:cxn ang="0">
                <a:pos x="6" y="68"/>
              </a:cxn>
              <a:cxn ang="0">
                <a:pos x="6" y="73"/>
              </a:cxn>
              <a:cxn ang="0">
                <a:pos x="5" y="80"/>
              </a:cxn>
              <a:cxn ang="0">
                <a:pos x="6" y="82"/>
              </a:cxn>
              <a:cxn ang="0">
                <a:pos x="5" y="86"/>
              </a:cxn>
              <a:cxn ang="0">
                <a:pos x="2" y="86"/>
              </a:cxn>
              <a:cxn ang="0">
                <a:pos x="0" y="85"/>
              </a:cxn>
              <a:cxn ang="0">
                <a:pos x="2" y="79"/>
              </a:cxn>
              <a:cxn ang="0">
                <a:pos x="0" y="78"/>
              </a:cxn>
              <a:cxn ang="0">
                <a:pos x="3" y="65"/>
              </a:cxn>
              <a:cxn ang="0">
                <a:pos x="5" y="39"/>
              </a:cxn>
              <a:cxn ang="0">
                <a:pos x="7" y="33"/>
              </a:cxn>
              <a:cxn ang="0">
                <a:pos x="7" y="26"/>
              </a:cxn>
              <a:cxn ang="0">
                <a:pos x="10" y="18"/>
              </a:cxn>
              <a:cxn ang="0">
                <a:pos x="10" y="12"/>
              </a:cxn>
              <a:cxn ang="0">
                <a:pos x="11" y="10"/>
              </a:cxn>
              <a:cxn ang="0">
                <a:pos x="11" y="6"/>
              </a:cxn>
              <a:cxn ang="0">
                <a:pos x="13" y="0"/>
              </a:cxn>
              <a:cxn ang="0">
                <a:pos x="16" y="2"/>
              </a:cxn>
            </a:cxnLst>
            <a:rect l="0" t="0" r="r" b="b"/>
            <a:pathLst>
              <a:path w="17" h="87">
                <a:moveTo>
                  <a:pt x="16" y="2"/>
                </a:moveTo>
                <a:lnTo>
                  <a:pt x="16" y="10"/>
                </a:lnTo>
                <a:lnTo>
                  <a:pt x="12" y="25"/>
                </a:lnTo>
                <a:lnTo>
                  <a:pt x="6" y="68"/>
                </a:lnTo>
                <a:lnTo>
                  <a:pt x="6" y="73"/>
                </a:lnTo>
                <a:lnTo>
                  <a:pt x="5" y="80"/>
                </a:lnTo>
                <a:lnTo>
                  <a:pt x="6" y="82"/>
                </a:lnTo>
                <a:lnTo>
                  <a:pt x="5" y="86"/>
                </a:lnTo>
                <a:lnTo>
                  <a:pt x="2" y="86"/>
                </a:lnTo>
                <a:lnTo>
                  <a:pt x="0" y="85"/>
                </a:lnTo>
                <a:lnTo>
                  <a:pt x="2" y="79"/>
                </a:lnTo>
                <a:lnTo>
                  <a:pt x="0" y="78"/>
                </a:lnTo>
                <a:lnTo>
                  <a:pt x="3" y="65"/>
                </a:lnTo>
                <a:lnTo>
                  <a:pt x="5" y="39"/>
                </a:lnTo>
                <a:lnTo>
                  <a:pt x="7" y="33"/>
                </a:lnTo>
                <a:lnTo>
                  <a:pt x="7" y="26"/>
                </a:lnTo>
                <a:lnTo>
                  <a:pt x="10" y="18"/>
                </a:lnTo>
                <a:lnTo>
                  <a:pt x="10" y="12"/>
                </a:lnTo>
                <a:lnTo>
                  <a:pt x="11" y="10"/>
                </a:lnTo>
                <a:lnTo>
                  <a:pt x="11" y="6"/>
                </a:lnTo>
                <a:lnTo>
                  <a:pt x="13" y="0"/>
                </a:lnTo>
                <a:lnTo>
                  <a:pt x="16"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7" name="Freeform 193"/>
          <p:cNvSpPr>
            <a:spLocks/>
          </p:cNvSpPr>
          <p:nvPr/>
        </p:nvSpPr>
        <p:spPr bwMode="auto">
          <a:xfrm>
            <a:off x="5827713" y="3324150"/>
            <a:ext cx="9525" cy="28575"/>
          </a:xfrm>
          <a:custGeom>
            <a:avLst/>
            <a:gdLst/>
            <a:ahLst/>
            <a:cxnLst>
              <a:cxn ang="0">
                <a:pos x="2" y="25"/>
              </a:cxn>
              <a:cxn ang="0">
                <a:pos x="2" y="16"/>
              </a:cxn>
              <a:cxn ang="0">
                <a:pos x="1" y="15"/>
              </a:cxn>
              <a:cxn ang="0">
                <a:pos x="0" y="14"/>
              </a:cxn>
              <a:cxn ang="0">
                <a:pos x="1" y="11"/>
              </a:cxn>
              <a:cxn ang="0">
                <a:pos x="2" y="9"/>
              </a:cxn>
              <a:cxn ang="0">
                <a:pos x="0" y="3"/>
              </a:cxn>
              <a:cxn ang="0">
                <a:pos x="1" y="0"/>
              </a:cxn>
              <a:cxn ang="0">
                <a:pos x="4" y="0"/>
              </a:cxn>
              <a:cxn ang="0">
                <a:pos x="4" y="11"/>
              </a:cxn>
              <a:cxn ang="0">
                <a:pos x="7" y="21"/>
              </a:cxn>
              <a:cxn ang="0">
                <a:pos x="5" y="22"/>
              </a:cxn>
              <a:cxn ang="0">
                <a:pos x="2" y="25"/>
              </a:cxn>
            </a:cxnLst>
            <a:rect l="0" t="0" r="r" b="b"/>
            <a:pathLst>
              <a:path w="8" h="26">
                <a:moveTo>
                  <a:pt x="2" y="25"/>
                </a:moveTo>
                <a:lnTo>
                  <a:pt x="2" y="16"/>
                </a:lnTo>
                <a:lnTo>
                  <a:pt x="1" y="15"/>
                </a:lnTo>
                <a:lnTo>
                  <a:pt x="0" y="14"/>
                </a:lnTo>
                <a:lnTo>
                  <a:pt x="1" y="11"/>
                </a:lnTo>
                <a:lnTo>
                  <a:pt x="2" y="9"/>
                </a:lnTo>
                <a:lnTo>
                  <a:pt x="0" y="3"/>
                </a:lnTo>
                <a:lnTo>
                  <a:pt x="1" y="0"/>
                </a:lnTo>
                <a:lnTo>
                  <a:pt x="4" y="0"/>
                </a:lnTo>
                <a:lnTo>
                  <a:pt x="4" y="11"/>
                </a:lnTo>
                <a:lnTo>
                  <a:pt x="7" y="21"/>
                </a:lnTo>
                <a:lnTo>
                  <a:pt x="5" y="22"/>
                </a:lnTo>
                <a:lnTo>
                  <a:pt x="2" y="2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8" name="Freeform 194"/>
          <p:cNvSpPr>
            <a:spLocks/>
          </p:cNvSpPr>
          <p:nvPr/>
        </p:nvSpPr>
        <p:spPr bwMode="auto">
          <a:xfrm>
            <a:off x="5830888" y="3352725"/>
            <a:ext cx="4762" cy="15875"/>
          </a:xfrm>
          <a:custGeom>
            <a:avLst/>
            <a:gdLst/>
            <a:ahLst/>
            <a:cxnLst>
              <a:cxn ang="0">
                <a:pos x="2" y="14"/>
              </a:cxn>
              <a:cxn ang="0">
                <a:pos x="2" y="4"/>
              </a:cxn>
              <a:cxn ang="0">
                <a:pos x="0" y="0"/>
              </a:cxn>
              <a:cxn ang="0">
                <a:pos x="4" y="2"/>
              </a:cxn>
              <a:cxn ang="0">
                <a:pos x="4" y="6"/>
              </a:cxn>
              <a:cxn ang="0">
                <a:pos x="4" y="9"/>
              </a:cxn>
              <a:cxn ang="0">
                <a:pos x="4" y="12"/>
              </a:cxn>
              <a:cxn ang="0">
                <a:pos x="2" y="14"/>
              </a:cxn>
            </a:cxnLst>
            <a:rect l="0" t="0" r="r" b="b"/>
            <a:pathLst>
              <a:path w="5" h="15">
                <a:moveTo>
                  <a:pt x="2" y="14"/>
                </a:moveTo>
                <a:lnTo>
                  <a:pt x="2" y="4"/>
                </a:lnTo>
                <a:lnTo>
                  <a:pt x="0" y="0"/>
                </a:lnTo>
                <a:lnTo>
                  <a:pt x="4" y="2"/>
                </a:lnTo>
                <a:lnTo>
                  <a:pt x="4" y="6"/>
                </a:lnTo>
                <a:lnTo>
                  <a:pt x="4" y="9"/>
                </a:lnTo>
                <a:lnTo>
                  <a:pt x="4" y="12"/>
                </a:lnTo>
                <a:lnTo>
                  <a:pt x="2"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69" name="Freeform 195"/>
          <p:cNvSpPr>
            <a:spLocks/>
          </p:cNvSpPr>
          <p:nvPr/>
        </p:nvSpPr>
        <p:spPr bwMode="auto">
          <a:xfrm>
            <a:off x="5837238" y="3505125"/>
            <a:ext cx="4762" cy="17463"/>
          </a:xfrm>
          <a:custGeom>
            <a:avLst/>
            <a:gdLst/>
            <a:ahLst/>
            <a:cxnLst>
              <a:cxn ang="0">
                <a:pos x="1" y="15"/>
              </a:cxn>
              <a:cxn ang="0">
                <a:pos x="1" y="7"/>
              </a:cxn>
              <a:cxn ang="0">
                <a:pos x="0" y="5"/>
              </a:cxn>
              <a:cxn ang="0">
                <a:pos x="4" y="0"/>
              </a:cxn>
              <a:cxn ang="0">
                <a:pos x="1" y="15"/>
              </a:cxn>
            </a:cxnLst>
            <a:rect l="0" t="0" r="r" b="b"/>
            <a:pathLst>
              <a:path w="5" h="16">
                <a:moveTo>
                  <a:pt x="1" y="15"/>
                </a:moveTo>
                <a:lnTo>
                  <a:pt x="1" y="7"/>
                </a:lnTo>
                <a:lnTo>
                  <a:pt x="0" y="5"/>
                </a:lnTo>
                <a:lnTo>
                  <a:pt x="4" y="0"/>
                </a:lnTo>
                <a:lnTo>
                  <a:pt x="1"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0" name="Freeform 196"/>
          <p:cNvSpPr>
            <a:spLocks/>
          </p:cNvSpPr>
          <p:nvPr/>
        </p:nvSpPr>
        <p:spPr bwMode="auto">
          <a:xfrm>
            <a:off x="7729538" y="3608313"/>
            <a:ext cx="60325" cy="15875"/>
          </a:xfrm>
          <a:custGeom>
            <a:avLst/>
            <a:gdLst/>
            <a:ahLst/>
            <a:cxnLst>
              <a:cxn ang="0">
                <a:pos x="56" y="14"/>
              </a:cxn>
              <a:cxn ang="0">
                <a:pos x="52" y="14"/>
              </a:cxn>
              <a:cxn ang="0">
                <a:pos x="42" y="12"/>
              </a:cxn>
              <a:cxn ang="0">
                <a:pos x="39" y="11"/>
              </a:cxn>
              <a:cxn ang="0">
                <a:pos x="32" y="9"/>
              </a:cxn>
              <a:cxn ang="0">
                <a:pos x="29" y="9"/>
              </a:cxn>
              <a:cxn ang="0">
                <a:pos x="27" y="7"/>
              </a:cxn>
              <a:cxn ang="0">
                <a:pos x="22" y="7"/>
              </a:cxn>
              <a:cxn ang="0">
                <a:pos x="18" y="9"/>
              </a:cxn>
              <a:cxn ang="0">
                <a:pos x="8" y="6"/>
              </a:cxn>
              <a:cxn ang="0">
                <a:pos x="7" y="5"/>
              </a:cxn>
              <a:cxn ang="0">
                <a:pos x="4" y="5"/>
              </a:cxn>
              <a:cxn ang="0">
                <a:pos x="0" y="3"/>
              </a:cxn>
              <a:cxn ang="0">
                <a:pos x="1" y="0"/>
              </a:cxn>
              <a:cxn ang="0">
                <a:pos x="4" y="2"/>
              </a:cxn>
              <a:cxn ang="0">
                <a:pos x="15" y="2"/>
              </a:cxn>
              <a:cxn ang="0">
                <a:pos x="18" y="3"/>
              </a:cxn>
              <a:cxn ang="0">
                <a:pos x="25" y="3"/>
              </a:cxn>
              <a:cxn ang="0">
                <a:pos x="31" y="5"/>
              </a:cxn>
              <a:cxn ang="0">
                <a:pos x="32" y="6"/>
              </a:cxn>
              <a:cxn ang="0">
                <a:pos x="47" y="10"/>
              </a:cxn>
              <a:cxn ang="0">
                <a:pos x="50" y="10"/>
              </a:cxn>
              <a:cxn ang="0">
                <a:pos x="52" y="11"/>
              </a:cxn>
              <a:cxn ang="0">
                <a:pos x="55" y="13"/>
              </a:cxn>
              <a:cxn ang="0">
                <a:pos x="56" y="14"/>
              </a:cxn>
            </a:cxnLst>
            <a:rect l="0" t="0" r="r" b="b"/>
            <a:pathLst>
              <a:path w="57" h="15">
                <a:moveTo>
                  <a:pt x="56" y="14"/>
                </a:moveTo>
                <a:lnTo>
                  <a:pt x="52" y="14"/>
                </a:lnTo>
                <a:lnTo>
                  <a:pt x="42" y="12"/>
                </a:lnTo>
                <a:lnTo>
                  <a:pt x="39" y="11"/>
                </a:lnTo>
                <a:lnTo>
                  <a:pt x="32" y="9"/>
                </a:lnTo>
                <a:lnTo>
                  <a:pt x="29" y="9"/>
                </a:lnTo>
                <a:lnTo>
                  <a:pt x="27" y="7"/>
                </a:lnTo>
                <a:lnTo>
                  <a:pt x="22" y="7"/>
                </a:lnTo>
                <a:lnTo>
                  <a:pt x="18" y="9"/>
                </a:lnTo>
                <a:lnTo>
                  <a:pt x="8" y="6"/>
                </a:lnTo>
                <a:lnTo>
                  <a:pt x="7" y="5"/>
                </a:lnTo>
                <a:lnTo>
                  <a:pt x="4" y="5"/>
                </a:lnTo>
                <a:lnTo>
                  <a:pt x="0" y="3"/>
                </a:lnTo>
                <a:lnTo>
                  <a:pt x="1" y="0"/>
                </a:lnTo>
                <a:lnTo>
                  <a:pt x="4" y="2"/>
                </a:lnTo>
                <a:lnTo>
                  <a:pt x="15" y="2"/>
                </a:lnTo>
                <a:lnTo>
                  <a:pt x="18" y="3"/>
                </a:lnTo>
                <a:lnTo>
                  <a:pt x="25" y="3"/>
                </a:lnTo>
                <a:lnTo>
                  <a:pt x="31" y="5"/>
                </a:lnTo>
                <a:lnTo>
                  <a:pt x="32" y="6"/>
                </a:lnTo>
                <a:lnTo>
                  <a:pt x="47" y="10"/>
                </a:lnTo>
                <a:lnTo>
                  <a:pt x="50" y="10"/>
                </a:lnTo>
                <a:lnTo>
                  <a:pt x="52" y="11"/>
                </a:lnTo>
                <a:lnTo>
                  <a:pt x="55" y="13"/>
                </a:lnTo>
                <a:lnTo>
                  <a:pt x="56" y="1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1" name="Freeform 197"/>
          <p:cNvSpPr>
            <a:spLocks/>
          </p:cNvSpPr>
          <p:nvPr/>
        </p:nvSpPr>
        <p:spPr bwMode="auto">
          <a:xfrm>
            <a:off x="7758113" y="3621013"/>
            <a:ext cx="19050" cy="9525"/>
          </a:xfrm>
          <a:custGeom>
            <a:avLst/>
            <a:gdLst/>
            <a:ahLst/>
            <a:cxnLst>
              <a:cxn ang="0">
                <a:pos x="13" y="8"/>
              </a:cxn>
              <a:cxn ang="0">
                <a:pos x="7" y="4"/>
              </a:cxn>
              <a:cxn ang="0">
                <a:pos x="5" y="4"/>
              </a:cxn>
              <a:cxn ang="0">
                <a:pos x="2" y="4"/>
              </a:cxn>
              <a:cxn ang="0">
                <a:pos x="0" y="2"/>
              </a:cxn>
              <a:cxn ang="0">
                <a:pos x="2" y="0"/>
              </a:cxn>
              <a:cxn ang="0">
                <a:pos x="5" y="0"/>
              </a:cxn>
              <a:cxn ang="0">
                <a:pos x="8" y="1"/>
              </a:cxn>
              <a:cxn ang="0">
                <a:pos x="9" y="2"/>
              </a:cxn>
              <a:cxn ang="0">
                <a:pos x="13" y="2"/>
              </a:cxn>
              <a:cxn ang="0">
                <a:pos x="16" y="5"/>
              </a:cxn>
              <a:cxn ang="0">
                <a:pos x="16" y="8"/>
              </a:cxn>
              <a:cxn ang="0">
                <a:pos x="13" y="8"/>
              </a:cxn>
            </a:cxnLst>
            <a:rect l="0" t="0" r="r" b="b"/>
            <a:pathLst>
              <a:path w="17" h="9">
                <a:moveTo>
                  <a:pt x="13" y="8"/>
                </a:moveTo>
                <a:lnTo>
                  <a:pt x="7" y="4"/>
                </a:lnTo>
                <a:lnTo>
                  <a:pt x="5" y="4"/>
                </a:lnTo>
                <a:lnTo>
                  <a:pt x="2" y="4"/>
                </a:lnTo>
                <a:lnTo>
                  <a:pt x="0" y="2"/>
                </a:lnTo>
                <a:lnTo>
                  <a:pt x="2" y="0"/>
                </a:lnTo>
                <a:lnTo>
                  <a:pt x="5" y="0"/>
                </a:lnTo>
                <a:lnTo>
                  <a:pt x="8" y="1"/>
                </a:lnTo>
                <a:lnTo>
                  <a:pt x="9" y="2"/>
                </a:lnTo>
                <a:lnTo>
                  <a:pt x="13" y="2"/>
                </a:lnTo>
                <a:lnTo>
                  <a:pt x="16" y="5"/>
                </a:lnTo>
                <a:lnTo>
                  <a:pt x="16" y="8"/>
                </a:lnTo>
                <a:lnTo>
                  <a:pt x="13"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2" name="Freeform 198"/>
          <p:cNvSpPr>
            <a:spLocks/>
          </p:cNvSpPr>
          <p:nvPr/>
        </p:nvSpPr>
        <p:spPr bwMode="auto">
          <a:xfrm>
            <a:off x="7566025" y="3632125"/>
            <a:ext cx="9525" cy="6350"/>
          </a:xfrm>
          <a:custGeom>
            <a:avLst/>
            <a:gdLst/>
            <a:ahLst/>
            <a:cxnLst>
              <a:cxn ang="0">
                <a:pos x="0" y="5"/>
              </a:cxn>
              <a:cxn ang="0">
                <a:pos x="2" y="4"/>
              </a:cxn>
              <a:cxn ang="0">
                <a:pos x="4" y="2"/>
              </a:cxn>
              <a:cxn ang="0">
                <a:pos x="8" y="0"/>
              </a:cxn>
              <a:cxn ang="0">
                <a:pos x="7" y="4"/>
              </a:cxn>
              <a:cxn ang="0">
                <a:pos x="0" y="5"/>
              </a:cxn>
            </a:cxnLst>
            <a:rect l="0" t="0" r="r" b="b"/>
            <a:pathLst>
              <a:path w="9" h="6">
                <a:moveTo>
                  <a:pt x="0" y="5"/>
                </a:moveTo>
                <a:lnTo>
                  <a:pt x="2" y="4"/>
                </a:lnTo>
                <a:lnTo>
                  <a:pt x="4" y="2"/>
                </a:lnTo>
                <a:lnTo>
                  <a:pt x="8" y="0"/>
                </a:lnTo>
                <a:lnTo>
                  <a:pt x="7" y="4"/>
                </a:lnTo>
                <a:lnTo>
                  <a:pt x="0"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3" name="Freeform 199"/>
          <p:cNvSpPr>
            <a:spLocks/>
          </p:cNvSpPr>
          <p:nvPr/>
        </p:nvSpPr>
        <p:spPr bwMode="auto">
          <a:xfrm>
            <a:off x="7267575" y="3941688"/>
            <a:ext cx="3175" cy="4762"/>
          </a:xfrm>
          <a:custGeom>
            <a:avLst/>
            <a:gdLst/>
            <a:ahLst/>
            <a:cxnLst>
              <a:cxn ang="0">
                <a:pos x="1" y="5"/>
              </a:cxn>
              <a:cxn ang="0">
                <a:pos x="0" y="1"/>
              </a:cxn>
              <a:cxn ang="0">
                <a:pos x="2" y="0"/>
              </a:cxn>
              <a:cxn ang="0">
                <a:pos x="1" y="5"/>
              </a:cxn>
            </a:cxnLst>
            <a:rect l="0" t="0" r="r" b="b"/>
            <a:pathLst>
              <a:path w="3" h="6">
                <a:moveTo>
                  <a:pt x="1" y="5"/>
                </a:moveTo>
                <a:lnTo>
                  <a:pt x="0" y="1"/>
                </a:lnTo>
                <a:lnTo>
                  <a:pt x="2" y="0"/>
                </a:lnTo>
                <a:lnTo>
                  <a:pt x="1"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4" name="Freeform 200"/>
          <p:cNvSpPr>
            <a:spLocks/>
          </p:cNvSpPr>
          <p:nvPr/>
        </p:nvSpPr>
        <p:spPr bwMode="auto">
          <a:xfrm>
            <a:off x="6122988" y="4060750"/>
            <a:ext cx="6350" cy="6350"/>
          </a:xfrm>
          <a:custGeom>
            <a:avLst/>
            <a:gdLst/>
            <a:ahLst/>
            <a:cxnLst>
              <a:cxn ang="0">
                <a:pos x="4" y="5"/>
              </a:cxn>
              <a:cxn ang="0">
                <a:pos x="1" y="3"/>
              </a:cxn>
              <a:cxn ang="0">
                <a:pos x="0" y="0"/>
              </a:cxn>
              <a:cxn ang="0">
                <a:pos x="3" y="1"/>
              </a:cxn>
              <a:cxn ang="0">
                <a:pos x="4" y="5"/>
              </a:cxn>
            </a:cxnLst>
            <a:rect l="0" t="0" r="r" b="b"/>
            <a:pathLst>
              <a:path w="5" h="6">
                <a:moveTo>
                  <a:pt x="4" y="5"/>
                </a:moveTo>
                <a:lnTo>
                  <a:pt x="1" y="3"/>
                </a:lnTo>
                <a:lnTo>
                  <a:pt x="0" y="0"/>
                </a:lnTo>
                <a:lnTo>
                  <a:pt x="3" y="1"/>
                </a:lnTo>
                <a:lnTo>
                  <a:pt x="4"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5" name="Line 201"/>
          <p:cNvSpPr>
            <a:spLocks noChangeShapeType="1"/>
          </p:cNvSpPr>
          <p:nvPr/>
        </p:nvSpPr>
        <p:spPr bwMode="auto">
          <a:xfrm flipH="1">
            <a:off x="7775575" y="4160763"/>
            <a:ext cx="3175" cy="0"/>
          </a:xfrm>
          <a:prstGeom prst="line">
            <a:avLst/>
          </a:prstGeom>
          <a:noFill/>
          <a:ln w="0">
            <a:solidFill>
              <a:schemeClr val="tx1"/>
            </a:solidFill>
            <a:round/>
            <a:headEnd/>
            <a:tailEnd/>
          </a:ln>
          <a:effectLst/>
        </p:spPr>
        <p:txBody>
          <a:bodyPr wrap="none" anchor="ctr"/>
          <a:lstStyle/>
          <a:p>
            <a:endParaRPr lang="es-MX"/>
          </a:p>
        </p:txBody>
      </p:sp>
      <p:sp>
        <p:nvSpPr>
          <p:cNvPr id="776" name="Freeform 202"/>
          <p:cNvSpPr>
            <a:spLocks/>
          </p:cNvSpPr>
          <p:nvPr/>
        </p:nvSpPr>
        <p:spPr bwMode="auto">
          <a:xfrm>
            <a:off x="7754938" y="4195688"/>
            <a:ext cx="7937" cy="17462"/>
          </a:xfrm>
          <a:custGeom>
            <a:avLst/>
            <a:gdLst/>
            <a:ahLst/>
            <a:cxnLst>
              <a:cxn ang="0">
                <a:pos x="0" y="15"/>
              </a:cxn>
              <a:cxn ang="0">
                <a:pos x="0" y="11"/>
              </a:cxn>
              <a:cxn ang="0">
                <a:pos x="1" y="9"/>
              </a:cxn>
              <a:cxn ang="0">
                <a:pos x="3" y="5"/>
              </a:cxn>
              <a:cxn ang="0">
                <a:pos x="3" y="3"/>
              </a:cxn>
              <a:cxn ang="0">
                <a:pos x="4" y="0"/>
              </a:cxn>
              <a:cxn ang="0">
                <a:pos x="6" y="1"/>
              </a:cxn>
              <a:cxn ang="0">
                <a:pos x="6" y="5"/>
              </a:cxn>
              <a:cxn ang="0">
                <a:pos x="3" y="8"/>
              </a:cxn>
              <a:cxn ang="0">
                <a:pos x="2" y="11"/>
              </a:cxn>
              <a:cxn ang="0">
                <a:pos x="0" y="15"/>
              </a:cxn>
            </a:cxnLst>
            <a:rect l="0" t="0" r="r" b="b"/>
            <a:pathLst>
              <a:path w="7" h="16">
                <a:moveTo>
                  <a:pt x="0" y="15"/>
                </a:moveTo>
                <a:lnTo>
                  <a:pt x="0" y="11"/>
                </a:lnTo>
                <a:lnTo>
                  <a:pt x="1" y="9"/>
                </a:lnTo>
                <a:lnTo>
                  <a:pt x="3" y="5"/>
                </a:lnTo>
                <a:lnTo>
                  <a:pt x="3" y="3"/>
                </a:lnTo>
                <a:lnTo>
                  <a:pt x="4" y="0"/>
                </a:lnTo>
                <a:lnTo>
                  <a:pt x="6" y="1"/>
                </a:lnTo>
                <a:lnTo>
                  <a:pt x="6" y="5"/>
                </a:lnTo>
                <a:lnTo>
                  <a:pt x="3" y="8"/>
                </a:lnTo>
                <a:lnTo>
                  <a:pt x="2" y="11"/>
                </a:lnTo>
                <a:lnTo>
                  <a:pt x="0" y="1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7" name="Freeform 203"/>
          <p:cNvSpPr>
            <a:spLocks/>
          </p:cNvSpPr>
          <p:nvPr/>
        </p:nvSpPr>
        <p:spPr bwMode="auto">
          <a:xfrm>
            <a:off x="7772400" y="4213150"/>
            <a:ext cx="3175" cy="4763"/>
          </a:xfrm>
          <a:custGeom>
            <a:avLst/>
            <a:gdLst/>
            <a:ahLst/>
            <a:cxnLst>
              <a:cxn ang="0">
                <a:pos x="2" y="3"/>
              </a:cxn>
              <a:cxn ang="0">
                <a:pos x="0" y="0"/>
              </a:cxn>
              <a:cxn ang="0">
                <a:pos x="2" y="3"/>
              </a:cxn>
            </a:cxnLst>
            <a:rect l="0" t="0" r="r" b="b"/>
            <a:pathLst>
              <a:path w="3" h="4">
                <a:moveTo>
                  <a:pt x="2" y="3"/>
                </a:moveTo>
                <a:lnTo>
                  <a:pt x="0" y="0"/>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8" name="Freeform 204"/>
          <p:cNvSpPr>
            <a:spLocks/>
          </p:cNvSpPr>
          <p:nvPr/>
        </p:nvSpPr>
        <p:spPr bwMode="auto">
          <a:xfrm>
            <a:off x="7096125" y="4224263"/>
            <a:ext cx="7938" cy="7937"/>
          </a:xfrm>
          <a:custGeom>
            <a:avLst/>
            <a:gdLst/>
            <a:ahLst/>
            <a:cxnLst>
              <a:cxn ang="0">
                <a:pos x="1" y="7"/>
              </a:cxn>
              <a:cxn ang="0">
                <a:pos x="0" y="4"/>
              </a:cxn>
              <a:cxn ang="0">
                <a:pos x="6" y="0"/>
              </a:cxn>
              <a:cxn ang="0">
                <a:pos x="6" y="3"/>
              </a:cxn>
              <a:cxn ang="0">
                <a:pos x="4" y="6"/>
              </a:cxn>
              <a:cxn ang="0">
                <a:pos x="1" y="7"/>
              </a:cxn>
            </a:cxnLst>
            <a:rect l="0" t="0" r="r" b="b"/>
            <a:pathLst>
              <a:path w="7" h="8">
                <a:moveTo>
                  <a:pt x="1" y="7"/>
                </a:moveTo>
                <a:lnTo>
                  <a:pt x="0" y="4"/>
                </a:lnTo>
                <a:lnTo>
                  <a:pt x="6" y="0"/>
                </a:lnTo>
                <a:lnTo>
                  <a:pt x="6" y="3"/>
                </a:lnTo>
                <a:lnTo>
                  <a:pt x="4" y="6"/>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79" name="Freeform 205"/>
          <p:cNvSpPr>
            <a:spLocks/>
          </p:cNvSpPr>
          <p:nvPr/>
        </p:nvSpPr>
        <p:spPr bwMode="auto">
          <a:xfrm>
            <a:off x="7037388" y="4214738"/>
            <a:ext cx="73025" cy="41275"/>
          </a:xfrm>
          <a:custGeom>
            <a:avLst/>
            <a:gdLst/>
            <a:ahLst/>
            <a:cxnLst>
              <a:cxn ang="0">
                <a:pos x="4" y="38"/>
              </a:cxn>
              <a:cxn ang="0">
                <a:pos x="3" y="37"/>
              </a:cxn>
              <a:cxn ang="0">
                <a:pos x="1" y="35"/>
              </a:cxn>
              <a:cxn ang="0">
                <a:pos x="0" y="30"/>
              </a:cxn>
              <a:cxn ang="0">
                <a:pos x="2" y="31"/>
              </a:cxn>
              <a:cxn ang="0">
                <a:pos x="6" y="30"/>
              </a:cxn>
              <a:cxn ang="0">
                <a:pos x="9" y="30"/>
              </a:cxn>
              <a:cxn ang="0">
                <a:pos x="14" y="28"/>
              </a:cxn>
              <a:cxn ang="0">
                <a:pos x="19" y="25"/>
              </a:cxn>
              <a:cxn ang="0">
                <a:pos x="27" y="21"/>
              </a:cxn>
              <a:cxn ang="0">
                <a:pos x="32" y="17"/>
              </a:cxn>
              <a:cxn ang="0">
                <a:pos x="37" y="15"/>
              </a:cxn>
              <a:cxn ang="0">
                <a:pos x="39" y="13"/>
              </a:cxn>
              <a:cxn ang="0">
                <a:pos x="39" y="12"/>
              </a:cxn>
              <a:cxn ang="0">
                <a:pos x="43" y="12"/>
              </a:cxn>
              <a:cxn ang="0">
                <a:pos x="50" y="11"/>
              </a:cxn>
              <a:cxn ang="0">
                <a:pos x="58" y="1"/>
              </a:cxn>
              <a:cxn ang="0">
                <a:pos x="61" y="0"/>
              </a:cxn>
              <a:cxn ang="0">
                <a:pos x="67" y="0"/>
              </a:cxn>
              <a:cxn ang="0">
                <a:pos x="67" y="3"/>
              </a:cxn>
              <a:cxn ang="0">
                <a:pos x="68" y="7"/>
              </a:cxn>
              <a:cxn ang="0">
                <a:pos x="66" y="9"/>
              </a:cxn>
              <a:cxn ang="0">
                <a:pos x="65" y="8"/>
              </a:cxn>
              <a:cxn ang="0">
                <a:pos x="64" y="5"/>
              </a:cxn>
              <a:cxn ang="0">
                <a:pos x="62" y="3"/>
              </a:cxn>
              <a:cxn ang="0">
                <a:pos x="59" y="3"/>
              </a:cxn>
              <a:cxn ang="0">
                <a:pos x="59" y="11"/>
              </a:cxn>
              <a:cxn ang="0">
                <a:pos x="56" y="12"/>
              </a:cxn>
              <a:cxn ang="0">
                <a:pos x="52" y="16"/>
              </a:cxn>
              <a:cxn ang="0">
                <a:pos x="52" y="18"/>
              </a:cxn>
              <a:cxn ang="0">
                <a:pos x="47" y="20"/>
              </a:cxn>
              <a:cxn ang="0">
                <a:pos x="43" y="24"/>
              </a:cxn>
              <a:cxn ang="0">
                <a:pos x="41" y="29"/>
              </a:cxn>
              <a:cxn ang="0">
                <a:pos x="39" y="31"/>
              </a:cxn>
              <a:cxn ang="0">
                <a:pos x="35" y="34"/>
              </a:cxn>
              <a:cxn ang="0">
                <a:pos x="27" y="34"/>
              </a:cxn>
              <a:cxn ang="0">
                <a:pos x="29" y="32"/>
              </a:cxn>
              <a:cxn ang="0">
                <a:pos x="35" y="29"/>
              </a:cxn>
              <a:cxn ang="0">
                <a:pos x="35" y="27"/>
              </a:cxn>
              <a:cxn ang="0">
                <a:pos x="34" y="26"/>
              </a:cxn>
              <a:cxn ang="0">
                <a:pos x="32" y="27"/>
              </a:cxn>
              <a:cxn ang="0">
                <a:pos x="29" y="27"/>
              </a:cxn>
              <a:cxn ang="0">
                <a:pos x="25" y="30"/>
              </a:cxn>
              <a:cxn ang="0">
                <a:pos x="20" y="33"/>
              </a:cxn>
              <a:cxn ang="0">
                <a:pos x="19" y="33"/>
              </a:cxn>
              <a:cxn ang="0">
                <a:pos x="15" y="35"/>
              </a:cxn>
              <a:cxn ang="0">
                <a:pos x="12" y="35"/>
              </a:cxn>
              <a:cxn ang="0">
                <a:pos x="9" y="33"/>
              </a:cxn>
              <a:cxn ang="0">
                <a:pos x="5" y="35"/>
              </a:cxn>
              <a:cxn ang="0">
                <a:pos x="4" y="38"/>
              </a:cxn>
            </a:cxnLst>
            <a:rect l="0" t="0" r="r" b="b"/>
            <a:pathLst>
              <a:path w="69" h="39">
                <a:moveTo>
                  <a:pt x="4" y="38"/>
                </a:moveTo>
                <a:lnTo>
                  <a:pt x="3" y="37"/>
                </a:lnTo>
                <a:lnTo>
                  <a:pt x="1" y="35"/>
                </a:lnTo>
                <a:lnTo>
                  <a:pt x="0" y="30"/>
                </a:lnTo>
                <a:lnTo>
                  <a:pt x="2" y="31"/>
                </a:lnTo>
                <a:lnTo>
                  <a:pt x="6" y="30"/>
                </a:lnTo>
                <a:lnTo>
                  <a:pt x="9" y="30"/>
                </a:lnTo>
                <a:lnTo>
                  <a:pt x="14" y="28"/>
                </a:lnTo>
                <a:lnTo>
                  <a:pt x="19" y="25"/>
                </a:lnTo>
                <a:lnTo>
                  <a:pt x="27" y="21"/>
                </a:lnTo>
                <a:lnTo>
                  <a:pt x="32" y="17"/>
                </a:lnTo>
                <a:lnTo>
                  <a:pt x="37" y="15"/>
                </a:lnTo>
                <a:lnTo>
                  <a:pt x="39" y="13"/>
                </a:lnTo>
                <a:lnTo>
                  <a:pt x="39" y="12"/>
                </a:lnTo>
                <a:lnTo>
                  <a:pt x="43" y="12"/>
                </a:lnTo>
                <a:lnTo>
                  <a:pt x="50" y="11"/>
                </a:lnTo>
                <a:lnTo>
                  <a:pt x="58" y="1"/>
                </a:lnTo>
                <a:lnTo>
                  <a:pt x="61" y="0"/>
                </a:lnTo>
                <a:lnTo>
                  <a:pt x="67" y="0"/>
                </a:lnTo>
                <a:lnTo>
                  <a:pt x="67" y="3"/>
                </a:lnTo>
                <a:lnTo>
                  <a:pt x="68" y="7"/>
                </a:lnTo>
                <a:lnTo>
                  <a:pt x="66" y="9"/>
                </a:lnTo>
                <a:lnTo>
                  <a:pt x="65" y="8"/>
                </a:lnTo>
                <a:lnTo>
                  <a:pt x="64" y="5"/>
                </a:lnTo>
                <a:lnTo>
                  <a:pt x="62" y="3"/>
                </a:lnTo>
                <a:lnTo>
                  <a:pt x="59" y="3"/>
                </a:lnTo>
                <a:lnTo>
                  <a:pt x="59" y="11"/>
                </a:lnTo>
                <a:lnTo>
                  <a:pt x="56" y="12"/>
                </a:lnTo>
                <a:lnTo>
                  <a:pt x="52" y="16"/>
                </a:lnTo>
                <a:lnTo>
                  <a:pt x="52" y="18"/>
                </a:lnTo>
                <a:lnTo>
                  <a:pt x="47" y="20"/>
                </a:lnTo>
                <a:lnTo>
                  <a:pt x="43" y="24"/>
                </a:lnTo>
                <a:lnTo>
                  <a:pt x="41" y="29"/>
                </a:lnTo>
                <a:lnTo>
                  <a:pt x="39" y="31"/>
                </a:lnTo>
                <a:lnTo>
                  <a:pt x="35" y="34"/>
                </a:lnTo>
                <a:lnTo>
                  <a:pt x="27" y="34"/>
                </a:lnTo>
                <a:lnTo>
                  <a:pt x="29" y="32"/>
                </a:lnTo>
                <a:lnTo>
                  <a:pt x="35" y="29"/>
                </a:lnTo>
                <a:lnTo>
                  <a:pt x="35" y="27"/>
                </a:lnTo>
                <a:lnTo>
                  <a:pt x="34" y="26"/>
                </a:lnTo>
                <a:lnTo>
                  <a:pt x="32" y="27"/>
                </a:lnTo>
                <a:lnTo>
                  <a:pt x="29" y="27"/>
                </a:lnTo>
                <a:lnTo>
                  <a:pt x="25" y="30"/>
                </a:lnTo>
                <a:lnTo>
                  <a:pt x="20" y="33"/>
                </a:lnTo>
                <a:lnTo>
                  <a:pt x="19" y="33"/>
                </a:lnTo>
                <a:lnTo>
                  <a:pt x="15" y="35"/>
                </a:lnTo>
                <a:lnTo>
                  <a:pt x="12" y="35"/>
                </a:lnTo>
                <a:lnTo>
                  <a:pt x="9" y="33"/>
                </a:lnTo>
                <a:lnTo>
                  <a:pt x="5" y="35"/>
                </a:lnTo>
                <a:lnTo>
                  <a:pt x="4" y="3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0" name="Freeform 206"/>
          <p:cNvSpPr>
            <a:spLocks/>
          </p:cNvSpPr>
          <p:nvPr/>
        </p:nvSpPr>
        <p:spPr bwMode="auto">
          <a:xfrm>
            <a:off x="6872288" y="4267125"/>
            <a:ext cx="6350" cy="7938"/>
          </a:xfrm>
          <a:custGeom>
            <a:avLst/>
            <a:gdLst/>
            <a:ahLst/>
            <a:cxnLst>
              <a:cxn ang="0">
                <a:pos x="4" y="6"/>
              </a:cxn>
              <a:cxn ang="0">
                <a:pos x="0" y="3"/>
              </a:cxn>
              <a:cxn ang="0">
                <a:pos x="0" y="0"/>
              </a:cxn>
              <a:cxn ang="0">
                <a:pos x="3" y="1"/>
              </a:cxn>
              <a:cxn ang="0">
                <a:pos x="4" y="4"/>
              </a:cxn>
              <a:cxn ang="0">
                <a:pos x="4" y="6"/>
              </a:cxn>
            </a:cxnLst>
            <a:rect l="0" t="0" r="r" b="b"/>
            <a:pathLst>
              <a:path w="5" h="7">
                <a:moveTo>
                  <a:pt x="4" y="6"/>
                </a:moveTo>
                <a:lnTo>
                  <a:pt x="0" y="3"/>
                </a:lnTo>
                <a:lnTo>
                  <a:pt x="0" y="0"/>
                </a:lnTo>
                <a:lnTo>
                  <a:pt x="3" y="1"/>
                </a:lnTo>
                <a:lnTo>
                  <a:pt x="4" y="4"/>
                </a:lnTo>
                <a:lnTo>
                  <a:pt x="4" y="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1" name="Freeform 207"/>
          <p:cNvSpPr>
            <a:spLocks/>
          </p:cNvSpPr>
          <p:nvPr/>
        </p:nvSpPr>
        <p:spPr bwMode="auto">
          <a:xfrm>
            <a:off x="6265863" y="4275063"/>
            <a:ext cx="7937" cy="7937"/>
          </a:xfrm>
          <a:custGeom>
            <a:avLst/>
            <a:gdLst/>
            <a:ahLst/>
            <a:cxnLst>
              <a:cxn ang="0">
                <a:pos x="1" y="7"/>
              </a:cxn>
              <a:cxn ang="0">
                <a:pos x="0" y="4"/>
              </a:cxn>
              <a:cxn ang="0">
                <a:pos x="2" y="1"/>
              </a:cxn>
              <a:cxn ang="0">
                <a:pos x="4" y="0"/>
              </a:cxn>
              <a:cxn ang="0">
                <a:pos x="6" y="2"/>
              </a:cxn>
              <a:cxn ang="0">
                <a:pos x="5" y="5"/>
              </a:cxn>
              <a:cxn ang="0">
                <a:pos x="1" y="7"/>
              </a:cxn>
            </a:cxnLst>
            <a:rect l="0" t="0" r="r" b="b"/>
            <a:pathLst>
              <a:path w="7" h="8">
                <a:moveTo>
                  <a:pt x="1" y="7"/>
                </a:moveTo>
                <a:lnTo>
                  <a:pt x="0" y="4"/>
                </a:lnTo>
                <a:lnTo>
                  <a:pt x="2" y="1"/>
                </a:lnTo>
                <a:lnTo>
                  <a:pt x="4" y="0"/>
                </a:lnTo>
                <a:lnTo>
                  <a:pt x="6" y="2"/>
                </a:lnTo>
                <a:lnTo>
                  <a:pt x="5" y="5"/>
                </a:lnTo>
                <a:lnTo>
                  <a:pt x="1" y="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2" name="Freeform 208"/>
          <p:cNvSpPr>
            <a:spLocks/>
          </p:cNvSpPr>
          <p:nvPr/>
        </p:nvSpPr>
        <p:spPr bwMode="auto">
          <a:xfrm>
            <a:off x="4611688" y="4267125"/>
            <a:ext cx="53975" cy="26988"/>
          </a:xfrm>
          <a:custGeom>
            <a:avLst/>
            <a:gdLst/>
            <a:ahLst/>
            <a:cxnLst>
              <a:cxn ang="0">
                <a:pos x="40" y="8"/>
              </a:cxn>
              <a:cxn ang="0">
                <a:pos x="44" y="11"/>
              </a:cxn>
              <a:cxn ang="0">
                <a:pos x="45" y="14"/>
              </a:cxn>
              <a:cxn ang="0">
                <a:pos x="47" y="16"/>
              </a:cxn>
              <a:cxn ang="0">
                <a:pos x="47" y="19"/>
              </a:cxn>
              <a:cxn ang="0">
                <a:pos x="48" y="22"/>
              </a:cxn>
              <a:cxn ang="0">
                <a:pos x="51" y="23"/>
              </a:cxn>
              <a:cxn ang="0">
                <a:pos x="48" y="24"/>
              </a:cxn>
              <a:cxn ang="0">
                <a:pos x="47" y="22"/>
              </a:cxn>
              <a:cxn ang="0">
                <a:pos x="40" y="19"/>
              </a:cxn>
              <a:cxn ang="0">
                <a:pos x="37" y="16"/>
              </a:cxn>
              <a:cxn ang="0">
                <a:pos x="34" y="14"/>
              </a:cxn>
              <a:cxn ang="0">
                <a:pos x="30" y="14"/>
              </a:cxn>
              <a:cxn ang="0">
                <a:pos x="26" y="11"/>
              </a:cxn>
              <a:cxn ang="0">
                <a:pos x="23" y="11"/>
              </a:cxn>
              <a:cxn ang="0">
                <a:pos x="22" y="11"/>
              </a:cxn>
              <a:cxn ang="0">
                <a:pos x="15" y="8"/>
              </a:cxn>
              <a:cxn ang="0">
                <a:pos x="13" y="8"/>
              </a:cxn>
              <a:cxn ang="0">
                <a:pos x="10" y="6"/>
              </a:cxn>
              <a:cxn ang="0">
                <a:pos x="7" y="5"/>
              </a:cxn>
              <a:cxn ang="0">
                <a:pos x="4" y="3"/>
              </a:cxn>
              <a:cxn ang="0">
                <a:pos x="0" y="3"/>
              </a:cxn>
              <a:cxn ang="0">
                <a:pos x="1" y="0"/>
              </a:cxn>
              <a:cxn ang="0">
                <a:pos x="4" y="0"/>
              </a:cxn>
              <a:cxn ang="0">
                <a:pos x="10" y="0"/>
              </a:cxn>
              <a:cxn ang="0">
                <a:pos x="11" y="2"/>
              </a:cxn>
              <a:cxn ang="0">
                <a:pos x="12" y="5"/>
              </a:cxn>
              <a:cxn ang="0">
                <a:pos x="14" y="6"/>
              </a:cxn>
              <a:cxn ang="0">
                <a:pos x="20" y="6"/>
              </a:cxn>
              <a:cxn ang="0">
                <a:pos x="23" y="5"/>
              </a:cxn>
              <a:cxn ang="0">
                <a:pos x="26" y="6"/>
              </a:cxn>
              <a:cxn ang="0">
                <a:pos x="28" y="5"/>
              </a:cxn>
              <a:cxn ang="0">
                <a:pos x="31" y="6"/>
              </a:cxn>
              <a:cxn ang="0">
                <a:pos x="34" y="9"/>
              </a:cxn>
              <a:cxn ang="0">
                <a:pos x="38" y="9"/>
              </a:cxn>
              <a:cxn ang="0">
                <a:pos x="40" y="8"/>
              </a:cxn>
            </a:cxnLst>
            <a:rect l="0" t="0" r="r" b="b"/>
            <a:pathLst>
              <a:path w="52" h="25">
                <a:moveTo>
                  <a:pt x="40" y="8"/>
                </a:moveTo>
                <a:lnTo>
                  <a:pt x="44" y="11"/>
                </a:lnTo>
                <a:lnTo>
                  <a:pt x="45" y="14"/>
                </a:lnTo>
                <a:lnTo>
                  <a:pt x="47" y="16"/>
                </a:lnTo>
                <a:lnTo>
                  <a:pt x="47" y="19"/>
                </a:lnTo>
                <a:lnTo>
                  <a:pt x="48" y="22"/>
                </a:lnTo>
                <a:lnTo>
                  <a:pt x="51" y="23"/>
                </a:lnTo>
                <a:lnTo>
                  <a:pt x="48" y="24"/>
                </a:lnTo>
                <a:lnTo>
                  <a:pt x="47" y="22"/>
                </a:lnTo>
                <a:lnTo>
                  <a:pt x="40" y="19"/>
                </a:lnTo>
                <a:lnTo>
                  <a:pt x="37" y="16"/>
                </a:lnTo>
                <a:lnTo>
                  <a:pt x="34" y="14"/>
                </a:lnTo>
                <a:lnTo>
                  <a:pt x="30" y="14"/>
                </a:lnTo>
                <a:lnTo>
                  <a:pt x="26" y="11"/>
                </a:lnTo>
                <a:lnTo>
                  <a:pt x="23" y="11"/>
                </a:lnTo>
                <a:lnTo>
                  <a:pt x="22" y="11"/>
                </a:lnTo>
                <a:lnTo>
                  <a:pt x="15" y="8"/>
                </a:lnTo>
                <a:lnTo>
                  <a:pt x="13" y="8"/>
                </a:lnTo>
                <a:lnTo>
                  <a:pt x="10" y="6"/>
                </a:lnTo>
                <a:lnTo>
                  <a:pt x="7" y="5"/>
                </a:lnTo>
                <a:lnTo>
                  <a:pt x="4" y="3"/>
                </a:lnTo>
                <a:lnTo>
                  <a:pt x="0" y="3"/>
                </a:lnTo>
                <a:lnTo>
                  <a:pt x="1" y="0"/>
                </a:lnTo>
                <a:lnTo>
                  <a:pt x="4" y="0"/>
                </a:lnTo>
                <a:lnTo>
                  <a:pt x="10" y="0"/>
                </a:lnTo>
                <a:lnTo>
                  <a:pt x="11" y="2"/>
                </a:lnTo>
                <a:lnTo>
                  <a:pt x="12" y="5"/>
                </a:lnTo>
                <a:lnTo>
                  <a:pt x="14" y="6"/>
                </a:lnTo>
                <a:lnTo>
                  <a:pt x="20" y="6"/>
                </a:lnTo>
                <a:lnTo>
                  <a:pt x="23" y="5"/>
                </a:lnTo>
                <a:lnTo>
                  <a:pt x="26" y="6"/>
                </a:lnTo>
                <a:lnTo>
                  <a:pt x="28" y="5"/>
                </a:lnTo>
                <a:lnTo>
                  <a:pt x="31" y="6"/>
                </a:lnTo>
                <a:lnTo>
                  <a:pt x="34" y="9"/>
                </a:lnTo>
                <a:lnTo>
                  <a:pt x="38" y="9"/>
                </a:lnTo>
                <a:lnTo>
                  <a:pt x="40"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3" name="Freeform 209"/>
          <p:cNvSpPr>
            <a:spLocks/>
          </p:cNvSpPr>
          <p:nvPr/>
        </p:nvSpPr>
        <p:spPr bwMode="auto">
          <a:xfrm>
            <a:off x="5413375" y="4668763"/>
            <a:ext cx="25400" cy="14287"/>
          </a:xfrm>
          <a:custGeom>
            <a:avLst/>
            <a:gdLst/>
            <a:ahLst/>
            <a:cxnLst>
              <a:cxn ang="0">
                <a:pos x="5" y="1"/>
              </a:cxn>
              <a:cxn ang="0">
                <a:pos x="7" y="0"/>
              </a:cxn>
              <a:cxn ang="0">
                <a:pos x="10" y="0"/>
              </a:cxn>
              <a:cxn ang="0">
                <a:pos x="15" y="1"/>
              </a:cxn>
              <a:cxn ang="0">
                <a:pos x="15" y="3"/>
              </a:cxn>
              <a:cxn ang="0">
                <a:pos x="22" y="9"/>
              </a:cxn>
              <a:cxn ang="0">
                <a:pos x="24" y="12"/>
              </a:cxn>
              <a:cxn ang="0">
                <a:pos x="22" y="12"/>
              </a:cxn>
              <a:cxn ang="0">
                <a:pos x="15" y="11"/>
              </a:cxn>
              <a:cxn ang="0">
                <a:pos x="10" y="9"/>
              </a:cxn>
              <a:cxn ang="0">
                <a:pos x="3" y="7"/>
              </a:cxn>
              <a:cxn ang="0">
                <a:pos x="0" y="6"/>
              </a:cxn>
              <a:cxn ang="0">
                <a:pos x="0" y="4"/>
              </a:cxn>
              <a:cxn ang="0">
                <a:pos x="0" y="1"/>
              </a:cxn>
              <a:cxn ang="0">
                <a:pos x="3" y="0"/>
              </a:cxn>
              <a:cxn ang="0">
                <a:pos x="5" y="1"/>
              </a:cxn>
            </a:cxnLst>
            <a:rect l="0" t="0" r="r" b="b"/>
            <a:pathLst>
              <a:path w="25" h="13">
                <a:moveTo>
                  <a:pt x="5" y="1"/>
                </a:moveTo>
                <a:lnTo>
                  <a:pt x="7" y="0"/>
                </a:lnTo>
                <a:lnTo>
                  <a:pt x="10" y="0"/>
                </a:lnTo>
                <a:lnTo>
                  <a:pt x="15" y="1"/>
                </a:lnTo>
                <a:lnTo>
                  <a:pt x="15" y="3"/>
                </a:lnTo>
                <a:lnTo>
                  <a:pt x="22" y="9"/>
                </a:lnTo>
                <a:lnTo>
                  <a:pt x="24" y="12"/>
                </a:lnTo>
                <a:lnTo>
                  <a:pt x="22" y="12"/>
                </a:lnTo>
                <a:lnTo>
                  <a:pt x="15" y="11"/>
                </a:lnTo>
                <a:lnTo>
                  <a:pt x="10" y="9"/>
                </a:lnTo>
                <a:lnTo>
                  <a:pt x="3" y="7"/>
                </a:lnTo>
                <a:lnTo>
                  <a:pt x="0" y="6"/>
                </a:lnTo>
                <a:lnTo>
                  <a:pt x="0" y="4"/>
                </a:lnTo>
                <a:lnTo>
                  <a:pt x="0" y="1"/>
                </a:lnTo>
                <a:lnTo>
                  <a:pt x="3" y="0"/>
                </a:lnTo>
                <a:lnTo>
                  <a:pt x="5" y="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4" name="Freeform 210"/>
          <p:cNvSpPr>
            <a:spLocks/>
          </p:cNvSpPr>
          <p:nvPr/>
        </p:nvSpPr>
        <p:spPr bwMode="auto">
          <a:xfrm>
            <a:off x="5505450" y="4705275"/>
            <a:ext cx="39688" cy="22225"/>
          </a:xfrm>
          <a:custGeom>
            <a:avLst/>
            <a:gdLst/>
            <a:ahLst/>
            <a:cxnLst>
              <a:cxn ang="0">
                <a:pos x="36" y="18"/>
              </a:cxn>
              <a:cxn ang="0">
                <a:pos x="36" y="19"/>
              </a:cxn>
              <a:cxn ang="0">
                <a:pos x="35" y="20"/>
              </a:cxn>
              <a:cxn ang="0">
                <a:pos x="33" y="19"/>
              </a:cxn>
              <a:cxn ang="0">
                <a:pos x="29" y="18"/>
              </a:cxn>
              <a:cxn ang="0">
                <a:pos x="19" y="18"/>
              </a:cxn>
              <a:cxn ang="0">
                <a:pos x="14" y="16"/>
              </a:cxn>
              <a:cxn ang="0">
                <a:pos x="10" y="14"/>
              </a:cxn>
              <a:cxn ang="0">
                <a:pos x="6" y="10"/>
              </a:cxn>
              <a:cxn ang="0">
                <a:pos x="3" y="10"/>
              </a:cxn>
              <a:cxn ang="0">
                <a:pos x="0" y="7"/>
              </a:cxn>
              <a:cxn ang="0">
                <a:pos x="0" y="5"/>
              </a:cxn>
              <a:cxn ang="0">
                <a:pos x="0" y="2"/>
              </a:cxn>
              <a:cxn ang="0">
                <a:pos x="2" y="1"/>
              </a:cxn>
              <a:cxn ang="0">
                <a:pos x="4" y="0"/>
              </a:cxn>
              <a:cxn ang="0">
                <a:pos x="9" y="0"/>
              </a:cxn>
              <a:cxn ang="0">
                <a:pos x="12" y="1"/>
              </a:cxn>
              <a:cxn ang="0">
                <a:pos x="14" y="1"/>
              </a:cxn>
              <a:cxn ang="0">
                <a:pos x="17" y="5"/>
              </a:cxn>
              <a:cxn ang="0">
                <a:pos x="22" y="9"/>
              </a:cxn>
              <a:cxn ang="0">
                <a:pos x="25" y="11"/>
              </a:cxn>
              <a:cxn ang="0">
                <a:pos x="33" y="13"/>
              </a:cxn>
              <a:cxn ang="0">
                <a:pos x="34" y="16"/>
              </a:cxn>
              <a:cxn ang="0">
                <a:pos x="36" y="18"/>
              </a:cxn>
            </a:cxnLst>
            <a:rect l="0" t="0" r="r" b="b"/>
            <a:pathLst>
              <a:path w="37" h="21">
                <a:moveTo>
                  <a:pt x="36" y="18"/>
                </a:moveTo>
                <a:lnTo>
                  <a:pt x="36" y="19"/>
                </a:lnTo>
                <a:lnTo>
                  <a:pt x="35" y="20"/>
                </a:lnTo>
                <a:lnTo>
                  <a:pt x="33" y="19"/>
                </a:lnTo>
                <a:lnTo>
                  <a:pt x="29" y="18"/>
                </a:lnTo>
                <a:lnTo>
                  <a:pt x="19" y="18"/>
                </a:lnTo>
                <a:lnTo>
                  <a:pt x="14" y="16"/>
                </a:lnTo>
                <a:lnTo>
                  <a:pt x="10" y="14"/>
                </a:lnTo>
                <a:lnTo>
                  <a:pt x="6" y="10"/>
                </a:lnTo>
                <a:lnTo>
                  <a:pt x="3" y="10"/>
                </a:lnTo>
                <a:lnTo>
                  <a:pt x="0" y="7"/>
                </a:lnTo>
                <a:lnTo>
                  <a:pt x="0" y="5"/>
                </a:lnTo>
                <a:lnTo>
                  <a:pt x="0" y="2"/>
                </a:lnTo>
                <a:lnTo>
                  <a:pt x="2" y="1"/>
                </a:lnTo>
                <a:lnTo>
                  <a:pt x="4" y="0"/>
                </a:lnTo>
                <a:lnTo>
                  <a:pt x="9" y="0"/>
                </a:lnTo>
                <a:lnTo>
                  <a:pt x="12" y="1"/>
                </a:lnTo>
                <a:lnTo>
                  <a:pt x="14" y="1"/>
                </a:lnTo>
                <a:lnTo>
                  <a:pt x="17" y="5"/>
                </a:lnTo>
                <a:lnTo>
                  <a:pt x="22" y="9"/>
                </a:lnTo>
                <a:lnTo>
                  <a:pt x="25" y="11"/>
                </a:lnTo>
                <a:lnTo>
                  <a:pt x="33" y="13"/>
                </a:lnTo>
                <a:lnTo>
                  <a:pt x="34" y="16"/>
                </a:lnTo>
                <a:lnTo>
                  <a:pt x="36" y="1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5" name="Freeform 211"/>
          <p:cNvSpPr>
            <a:spLocks/>
          </p:cNvSpPr>
          <p:nvPr/>
        </p:nvSpPr>
        <p:spPr bwMode="auto">
          <a:xfrm>
            <a:off x="5627688" y="4740200"/>
            <a:ext cx="17462" cy="9525"/>
          </a:xfrm>
          <a:custGeom>
            <a:avLst/>
            <a:gdLst/>
            <a:ahLst/>
            <a:cxnLst>
              <a:cxn ang="0">
                <a:pos x="7" y="8"/>
              </a:cxn>
              <a:cxn ang="0">
                <a:pos x="6" y="6"/>
              </a:cxn>
              <a:cxn ang="0">
                <a:pos x="4" y="6"/>
              </a:cxn>
              <a:cxn ang="0">
                <a:pos x="2" y="5"/>
              </a:cxn>
              <a:cxn ang="0">
                <a:pos x="0" y="3"/>
              </a:cxn>
              <a:cxn ang="0">
                <a:pos x="2" y="1"/>
              </a:cxn>
              <a:cxn ang="0">
                <a:pos x="4" y="0"/>
              </a:cxn>
              <a:cxn ang="0">
                <a:pos x="6" y="0"/>
              </a:cxn>
              <a:cxn ang="0">
                <a:pos x="12" y="1"/>
              </a:cxn>
              <a:cxn ang="0">
                <a:pos x="15" y="1"/>
              </a:cxn>
              <a:cxn ang="0">
                <a:pos x="15" y="5"/>
              </a:cxn>
              <a:cxn ang="0">
                <a:pos x="13" y="7"/>
              </a:cxn>
              <a:cxn ang="0">
                <a:pos x="10" y="8"/>
              </a:cxn>
              <a:cxn ang="0">
                <a:pos x="7" y="8"/>
              </a:cxn>
            </a:cxnLst>
            <a:rect l="0" t="0" r="r" b="b"/>
            <a:pathLst>
              <a:path w="16" h="9">
                <a:moveTo>
                  <a:pt x="7" y="8"/>
                </a:moveTo>
                <a:lnTo>
                  <a:pt x="6" y="6"/>
                </a:lnTo>
                <a:lnTo>
                  <a:pt x="4" y="6"/>
                </a:lnTo>
                <a:lnTo>
                  <a:pt x="2" y="5"/>
                </a:lnTo>
                <a:lnTo>
                  <a:pt x="0" y="3"/>
                </a:lnTo>
                <a:lnTo>
                  <a:pt x="2" y="1"/>
                </a:lnTo>
                <a:lnTo>
                  <a:pt x="4" y="0"/>
                </a:lnTo>
                <a:lnTo>
                  <a:pt x="6" y="0"/>
                </a:lnTo>
                <a:lnTo>
                  <a:pt x="12" y="1"/>
                </a:lnTo>
                <a:lnTo>
                  <a:pt x="15" y="1"/>
                </a:lnTo>
                <a:lnTo>
                  <a:pt x="15" y="5"/>
                </a:lnTo>
                <a:lnTo>
                  <a:pt x="13" y="7"/>
                </a:lnTo>
                <a:lnTo>
                  <a:pt x="10" y="8"/>
                </a:lnTo>
                <a:lnTo>
                  <a:pt x="7" y="8"/>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6" name="Freeform 212"/>
          <p:cNvSpPr>
            <a:spLocks/>
          </p:cNvSpPr>
          <p:nvPr/>
        </p:nvSpPr>
        <p:spPr bwMode="auto">
          <a:xfrm>
            <a:off x="5886450" y="4843388"/>
            <a:ext cx="6350" cy="4762"/>
          </a:xfrm>
          <a:custGeom>
            <a:avLst/>
            <a:gdLst/>
            <a:ahLst/>
            <a:cxnLst>
              <a:cxn ang="0">
                <a:pos x="5" y="4"/>
              </a:cxn>
              <a:cxn ang="0">
                <a:pos x="2" y="3"/>
              </a:cxn>
              <a:cxn ang="0">
                <a:pos x="0" y="0"/>
              </a:cxn>
              <a:cxn ang="0">
                <a:pos x="5" y="4"/>
              </a:cxn>
            </a:cxnLst>
            <a:rect l="0" t="0" r="r" b="b"/>
            <a:pathLst>
              <a:path w="6" h="5">
                <a:moveTo>
                  <a:pt x="5" y="4"/>
                </a:moveTo>
                <a:lnTo>
                  <a:pt x="2" y="3"/>
                </a:lnTo>
                <a:lnTo>
                  <a:pt x="0" y="0"/>
                </a:lnTo>
                <a:lnTo>
                  <a:pt x="5"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7" name="Freeform 213"/>
          <p:cNvSpPr>
            <a:spLocks/>
          </p:cNvSpPr>
          <p:nvPr/>
        </p:nvSpPr>
        <p:spPr bwMode="auto">
          <a:xfrm>
            <a:off x="6719888" y="4840213"/>
            <a:ext cx="28575" cy="12700"/>
          </a:xfrm>
          <a:custGeom>
            <a:avLst/>
            <a:gdLst/>
            <a:ahLst/>
            <a:cxnLst>
              <a:cxn ang="0">
                <a:pos x="19" y="11"/>
              </a:cxn>
              <a:cxn ang="0">
                <a:pos x="17" y="10"/>
              </a:cxn>
              <a:cxn ang="0">
                <a:pos x="12" y="10"/>
              </a:cxn>
              <a:cxn ang="0">
                <a:pos x="9" y="11"/>
              </a:cxn>
              <a:cxn ang="0">
                <a:pos x="5" y="11"/>
              </a:cxn>
              <a:cxn ang="0">
                <a:pos x="1" y="10"/>
              </a:cxn>
              <a:cxn ang="0">
                <a:pos x="0" y="8"/>
              </a:cxn>
              <a:cxn ang="0">
                <a:pos x="0" y="7"/>
              </a:cxn>
              <a:cxn ang="0">
                <a:pos x="3" y="6"/>
              </a:cxn>
              <a:cxn ang="0">
                <a:pos x="5" y="5"/>
              </a:cxn>
              <a:cxn ang="0">
                <a:pos x="7" y="4"/>
              </a:cxn>
              <a:cxn ang="0">
                <a:pos x="18" y="0"/>
              </a:cxn>
              <a:cxn ang="0">
                <a:pos x="26" y="7"/>
              </a:cxn>
              <a:cxn ang="0">
                <a:pos x="24" y="10"/>
              </a:cxn>
              <a:cxn ang="0">
                <a:pos x="19" y="11"/>
              </a:cxn>
            </a:cxnLst>
            <a:rect l="0" t="0" r="r" b="b"/>
            <a:pathLst>
              <a:path w="27" h="12">
                <a:moveTo>
                  <a:pt x="19" y="11"/>
                </a:moveTo>
                <a:lnTo>
                  <a:pt x="17" y="10"/>
                </a:lnTo>
                <a:lnTo>
                  <a:pt x="12" y="10"/>
                </a:lnTo>
                <a:lnTo>
                  <a:pt x="9" y="11"/>
                </a:lnTo>
                <a:lnTo>
                  <a:pt x="5" y="11"/>
                </a:lnTo>
                <a:lnTo>
                  <a:pt x="1" y="10"/>
                </a:lnTo>
                <a:lnTo>
                  <a:pt x="0" y="8"/>
                </a:lnTo>
                <a:lnTo>
                  <a:pt x="0" y="7"/>
                </a:lnTo>
                <a:lnTo>
                  <a:pt x="3" y="6"/>
                </a:lnTo>
                <a:lnTo>
                  <a:pt x="5" y="5"/>
                </a:lnTo>
                <a:lnTo>
                  <a:pt x="7" y="4"/>
                </a:lnTo>
                <a:lnTo>
                  <a:pt x="18" y="0"/>
                </a:lnTo>
                <a:lnTo>
                  <a:pt x="26" y="7"/>
                </a:lnTo>
                <a:lnTo>
                  <a:pt x="24" y="10"/>
                </a:lnTo>
                <a:lnTo>
                  <a:pt x="19"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8" name="Freeform 214"/>
          <p:cNvSpPr>
            <a:spLocks/>
          </p:cNvSpPr>
          <p:nvPr/>
        </p:nvSpPr>
        <p:spPr bwMode="auto">
          <a:xfrm>
            <a:off x="5895975" y="4843388"/>
            <a:ext cx="7938" cy="7937"/>
          </a:xfrm>
          <a:custGeom>
            <a:avLst/>
            <a:gdLst/>
            <a:ahLst/>
            <a:cxnLst>
              <a:cxn ang="0">
                <a:pos x="0" y="4"/>
              </a:cxn>
              <a:cxn ang="0">
                <a:pos x="1" y="2"/>
              </a:cxn>
              <a:cxn ang="0">
                <a:pos x="4" y="0"/>
              </a:cxn>
              <a:cxn ang="0">
                <a:pos x="6" y="2"/>
              </a:cxn>
              <a:cxn ang="0">
                <a:pos x="4" y="4"/>
              </a:cxn>
              <a:cxn ang="0">
                <a:pos x="6" y="6"/>
              </a:cxn>
              <a:cxn ang="0">
                <a:pos x="4" y="7"/>
              </a:cxn>
              <a:cxn ang="0">
                <a:pos x="0" y="4"/>
              </a:cxn>
            </a:cxnLst>
            <a:rect l="0" t="0" r="r" b="b"/>
            <a:pathLst>
              <a:path w="7" h="8">
                <a:moveTo>
                  <a:pt x="0" y="4"/>
                </a:moveTo>
                <a:lnTo>
                  <a:pt x="1" y="2"/>
                </a:lnTo>
                <a:lnTo>
                  <a:pt x="4" y="0"/>
                </a:lnTo>
                <a:lnTo>
                  <a:pt x="6" y="2"/>
                </a:lnTo>
                <a:lnTo>
                  <a:pt x="4" y="4"/>
                </a:lnTo>
                <a:lnTo>
                  <a:pt x="6" y="6"/>
                </a:lnTo>
                <a:lnTo>
                  <a:pt x="4" y="7"/>
                </a:lnTo>
                <a:lnTo>
                  <a:pt x="0" y="4"/>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89" name="Freeform 215"/>
          <p:cNvSpPr>
            <a:spLocks/>
          </p:cNvSpPr>
          <p:nvPr/>
        </p:nvSpPr>
        <p:spPr bwMode="auto">
          <a:xfrm>
            <a:off x="5915025" y="4854500"/>
            <a:ext cx="3175" cy="3175"/>
          </a:xfrm>
          <a:custGeom>
            <a:avLst/>
            <a:gdLst/>
            <a:ahLst/>
            <a:cxnLst>
              <a:cxn ang="0">
                <a:pos x="2" y="2"/>
              </a:cxn>
              <a:cxn ang="0">
                <a:pos x="0" y="0"/>
              </a:cxn>
              <a:cxn ang="0">
                <a:pos x="2" y="2"/>
              </a:cxn>
            </a:cxnLst>
            <a:rect l="0" t="0" r="r" b="b"/>
            <a:pathLst>
              <a:path w="3" h="3">
                <a:moveTo>
                  <a:pt x="2" y="2"/>
                </a:moveTo>
                <a:lnTo>
                  <a:pt x="0" y="0"/>
                </a:lnTo>
                <a:lnTo>
                  <a:pt x="2"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0" name="Freeform 216"/>
          <p:cNvSpPr>
            <a:spLocks/>
          </p:cNvSpPr>
          <p:nvPr/>
        </p:nvSpPr>
        <p:spPr bwMode="auto">
          <a:xfrm>
            <a:off x="5935663" y="4851325"/>
            <a:ext cx="11112" cy="7938"/>
          </a:xfrm>
          <a:custGeom>
            <a:avLst/>
            <a:gdLst/>
            <a:ahLst/>
            <a:cxnLst>
              <a:cxn ang="0">
                <a:pos x="6" y="3"/>
              </a:cxn>
              <a:cxn ang="0">
                <a:pos x="4" y="0"/>
              </a:cxn>
              <a:cxn ang="0">
                <a:pos x="8" y="0"/>
              </a:cxn>
              <a:cxn ang="0">
                <a:pos x="10" y="2"/>
              </a:cxn>
              <a:cxn ang="0">
                <a:pos x="10" y="5"/>
              </a:cxn>
              <a:cxn ang="0">
                <a:pos x="8" y="6"/>
              </a:cxn>
              <a:cxn ang="0">
                <a:pos x="5" y="6"/>
              </a:cxn>
              <a:cxn ang="0">
                <a:pos x="3" y="5"/>
              </a:cxn>
              <a:cxn ang="0">
                <a:pos x="0" y="4"/>
              </a:cxn>
              <a:cxn ang="0">
                <a:pos x="6" y="3"/>
              </a:cxn>
            </a:cxnLst>
            <a:rect l="0" t="0" r="r" b="b"/>
            <a:pathLst>
              <a:path w="11" h="7">
                <a:moveTo>
                  <a:pt x="6" y="3"/>
                </a:moveTo>
                <a:lnTo>
                  <a:pt x="4" y="0"/>
                </a:lnTo>
                <a:lnTo>
                  <a:pt x="8" y="0"/>
                </a:lnTo>
                <a:lnTo>
                  <a:pt x="10" y="2"/>
                </a:lnTo>
                <a:lnTo>
                  <a:pt x="10" y="5"/>
                </a:lnTo>
                <a:lnTo>
                  <a:pt x="8" y="6"/>
                </a:lnTo>
                <a:lnTo>
                  <a:pt x="5" y="6"/>
                </a:lnTo>
                <a:lnTo>
                  <a:pt x="3" y="5"/>
                </a:lnTo>
                <a:lnTo>
                  <a:pt x="0" y="4"/>
                </a:lnTo>
                <a:lnTo>
                  <a:pt x="6"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1" name="Freeform 217"/>
          <p:cNvSpPr>
            <a:spLocks/>
          </p:cNvSpPr>
          <p:nvPr/>
        </p:nvSpPr>
        <p:spPr bwMode="auto">
          <a:xfrm>
            <a:off x="6026150" y="4860850"/>
            <a:ext cx="9525" cy="3175"/>
          </a:xfrm>
          <a:custGeom>
            <a:avLst/>
            <a:gdLst/>
            <a:ahLst/>
            <a:cxnLst>
              <a:cxn ang="0">
                <a:pos x="6" y="0"/>
              </a:cxn>
              <a:cxn ang="0">
                <a:pos x="8" y="1"/>
              </a:cxn>
              <a:cxn ang="0">
                <a:pos x="5" y="3"/>
              </a:cxn>
              <a:cxn ang="0">
                <a:pos x="3" y="3"/>
              </a:cxn>
              <a:cxn ang="0">
                <a:pos x="0" y="1"/>
              </a:cxn>
              <a:cxn ang="0">
                <a:pos x="6" y="0"/>
              </a:cxn>
            </a:cxnLst>
            <a:rect l="0" t="0" r="r" b="b"/>
            <a:pathLst>
              <a:path w="9" h="4">
                <a:moveTo>
                  <a:pt x="6" y="0"/>
                </a:moveTo>
                <a:lnTo>
                  <a:pt x="8" y="1"/>
                </a:lnTo>
                <a:lnTo>
                  <a:pt x="5" y="3"/>
                </a:lnTo>
                <a:lnTo>
                  <a:pt x="3" y="3"/>
                </a:lnTo>
                <a:lnTo>
                  <a:pt x="0" y="1"/>
                </a:lnTo>
                <a:lnTo>
                  <a:pt x="6"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2" name="Freeform 218"/>
          <p:cNvSpPr>
            <a:spLocks/>
          </p:cNvSpPr>
          <p:nvPr/>
        </p:nvSpPr>
        <p:spPr bwMode="auto">
          <a:xfrm>
            <a:off x="6751638" y="4868788"/>
            <a:ext cx="31750" cy="17462"/>
          </a:xfrm>
          <a:custGeom>
            <a:avLst/>
            <a:gdLst/>
            <a:ahLst/>
            <a:cxnLst>
              <a:cxn ang="0">
                <a:pos x="27" y="16"/>
              </a:cxn>
              <a:cxn ang="0">
                <a:pos x="25" y="15"/>
              </a:cxn>
              <a:cxn ang="0">
                <a:pos x="23" y="13"/>
              </a:cxn>
              <a:cxn ang="0">
                <a:pos x="22" y="12"/>
              </a:cxn>
              <a:cxn ang="0">
                <a:pos x="19" y="11"/>
              </a:cxn>
              <a:cxn ang="0">
                <a:pos x="19" y="7"/>
              </a:cxn>
              <a:cxn ang="0">
                <a:pos x="17" y="8"/>
              </a:cxn>
              <a:cxn ang="0">
                <a:pos x="15" y="10"/>
              </a:cxn>
              <a:cxn ang="0">
                <a:pos x="13" y="10"/>
              </a:cxn>
              <a:cxn ang="0">
                <a:pos x="11" y="8"/>
              </a:cxn>
              <a:cxn ang="0">
                <a:pos x="10" y="7"/>
              </a:cxn>
              <a:cxn ang="0">
                <a:pos x="3" y="4"/>
              </a:cxn>
              <a:cxn ang="0">
                <a:pos x="1" y="2"/>
              </a:cxn>
              <a:cxn ang="0">
                <a:pos x="0" y="0"/>
              </a:cxn>
              <a:cxn ang="0">
                <a:pos x="2" y="0"/>
              </a:cxn>
              <a:cxn ang="0">
                <a:pos x="3" y="1"/>
              </a:cxn>
              <a:cxn ang="0">
                <a:pos x="5" y="1"/>
              </a:cxn>
              <a:cxn ang="0">
                <a:pos x="9" y="0"/>
              </a:cxn>
              <a:cxn ang="0">
                <a:pos x="11" y="1"/>
              </a:cxn>
              <a:cxn ang="0">
                <a:pos x="15" y="1"/>
              </a:cxn>
              <a:cxn ang="0">
                <a:pos x="18" y="0"/>
              </a:cxn>
              <a:cxn ang="0">
                <a:pos x="20" y="2"/>
              </a:cxn>
              <a:cxn ang="0">
                <a:pos x="27" y="8"/>
              </a:cxn>
              <a:cxn ang="0">
                <a:pos x="29" y="11"/>
              </a:cxn>
              <a:cxn ang="0">
                <a:pos x="27" y="16"/>
              </a:cxn>
            </a:cxnLst>
            <a:rect l="0" t="0" r="r" b="b"/>
            <a:pathLst>
              <a:path w="30" h="17">
                <a:moveTo>
                  <a:pt x="27" y="16"/>
                </a:moveTo>
                <a:lnTo>
                  <a:pt x="25" y="15"/>
                </a:lnTo>
                <a:lnTo>
                  <a:pt x="23" y="13"/>
                </a:lnTo>
                <a:lnTo>
                  <a:pt x="22" y="12"/>
                </a:lnTo>
                <a:lnTo>
                  <a:pt x="19" y="11"/>
                </a:lnTo>
                <a:lnTo>
                  <a:pt x="19" y="7"/>
                </a:lnTo>
                <a:lnTo>
                  <a:pt x="17" y="8"/>
                </a:lnTo>
                <a:lnTo>
                  <a:pt x="15" y="10"/>
                </a:lnTo>
                <a:lnTo>
                  <a:pt x="13" y="10"/>
                </a:lnTo>
                <a:lnTo>
                  <a:pt x="11" y="8"/>
                </a:lnTo>
                <a:lnTo>
                  <a:pt x="10" y="7"/>
                </a:lnTo>
                <a:lnTo>
                  <a:pt x="3" y="4"/>
                </a:lnTo>
                <a:lnTo>
                  <a:pt x="1" y="2"/>
                </a:lnTo>
                <a:lnTo>
                  <a:pt x="0" y="0"/>
                </a:lnTo>
                <a:lnTo>
                  <a:pt x="2" y="0"/>
                </a:lnTo>
                <a:lnTo>
                  <a:pt x="3" y="1"/>
                </a:lnTo>
                <a:lnTo>
                  <a:pt x="5" y="1"/>
                </a:lnTo>
                <a:lnTo>
                  <a:pt x="9" y="0"/>
                </a:lnTo>
                <a:lnTo>
                  <a:pt x="11" y="1"/>
                </a:lnTo>
                <a:lnTo>
                  <a:pt x="15" y="1"/>
                </a:lnTo>
                <a:lnTo>
                  <a:pt x="18" y="0"/>
                </a:lnTo>
                <a:lnTo>
                  <a:pt x="20" y="2"/>
                </a:lnTo>
                <a:lnTo>
                  <a:pt x="27" y="8"/>
                </a:lnTo>
                <a:lnTo>
                  <a:pt x="29" y="11"/>
                </a:lnTo>
                <a:lnTo>
                  <a:pt x="27" y="16"/>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3" name="Freeform 219"/>
          <p:cNvSpPr>
            <a:spLocks/>
          </p:cNvSpPr>
          <p:nvPr/>
        </p:nvSpPr>
        <p:spPr bwMode="auto">
          <a:xfrm>
            <a:off x="6877050" y="4968800"/>
            <a:ext cx="14288" cy="14288"/>
          </a:xfrm>
          <a:custGeom>
            <a:avLst/>
            <a:gdLst/>
            <a:ahLst/>
            <a:cxnLst>
              <a:cxn ang="0">
                <a:pos x="13" y="11"/>
              </a:cxn>
              <a:cxn ang="0">
                <a:pos x="9" y="10"/>
              </a:cxn>
              <a:cxn ang="0">
                <a:pos x="7" y="7"/>
              </a:cxn>
              <a:cxn ang="0">
                <a:pos x="3" y="5"/>
              </a:cxn>
              <a:cxn ang="0">
                <a:pos x="1" y="3"/>
              </a:cxn>
              <a:cxn ang="0">
                <a:pos x="0" y="2"/>
              </a:cxn>
              <a:cxn ang="0">
                <a:pos x="1" y="0"/>
              </a:cxn>
              <a:cxn ang="0">
                <a:pos x="3" y="0"/>
              </a:cxn>
              <a:cxn ang="0">
                <a:pos x="6" y="1"/>
              </a:cxn>
              <a:cxn ang="0">
                <a:pos x="9" y="2"/>
              </a:cxn>
              <a:cxn ang="0">
                <a:pos x="10" y="6"/>
              </a:cxn>
              <a:cxn ang="0">
                <a:pos x="13" y="11"/>
              </a:cxn>
            </a:cxnLst>
            <a:rect l="0" t="0" r="r" b="b"/>
            <a:pathLst>
              <a:path w="14" h="12">
                <a:moveTo>
                  <a:pt x="13" y="11"/>
                </a:moveTo>
                <a:lnTo>
                  <a:pt x="9" y="10"/>
                </a:lnTo>
                <a:lnTo>
                  <a:pt x="7" y="7"/>
                </a:lnTo>
                <a:lnTo>
                  <a:pt x="3" y="5"/>
                </a:lnTo>
                <a:lnTo>
                  <a:pt x="1" y="3"/>
                </a:lnTo>
                <a:lnTo>
                  <a:pt x="0" y="2"/>
                </a:lnTo>
                <a:lnTo>
                  <a:pt x="1" y="0"/>
                </a:lnTo>
                <a:lnTo>
                  <a:pt x="3" y="0"/>
                </a:lnTo>
                <a:lnTo>
                  <a:pt x="6" y="1"/>
                </a:lnTo>
                <a:lnTo>
                  <a:pt x="9" y="2"/>
                </a:lnTo>
                <a:lnTo>
                  <a:pt x="10" y="6"/>
                </a:lnTo>
                <a:lnTo>
                  <a:pt x="13"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4" name="Freeform 220"/>
          <p:cNvSpPr>
            <a:spLocks/>
          </p:cNvSpPr>
          <p:nvPr/>
        </p:nvSpPr>
        <p:spPr bwMode="auto">
          <a:xfrm>
            <a:off x="6892925" y="4986263"/>
            <a:ext cx="12700" cy="12700"/>
          </a:xfrm>
          <a:custGeom>
            <a:avLst/>
            <a:gdLst/>
            <a:ahLst/>
            <a:cxnLst>
              <a:cxn ang="0">
                <a:pos x="10" y="11"/>
              </a:cxn>
              <a:cxn ang="0">
                <a:pos x="7" y="6"/>
              </a:cxn>
              <a:cxn ang="0">
                <a:pos x="5" y="4"/>
              </a:cxn>
              <a:cxn ang="0">
                <a:pos x="4" y="3"/>
              </a:cxn>
              <a:cxn ang="0">
                <a:pos x="2" y="2"/>
              </a:cxn>
              <a:cxn ang="0">
                <a:pos x="0" y="0"/>
              </a:cxn>
              <a:cxn ang="0">
                <a:pos x="5" y="0"/>
              </a:cxn>
              <a:cxn ang="0">
                <a:pos x="8" y="3"/>
              </a:cxn>
              <a:cxn ang="0">
                <a:pos x="11" y="11"/>
              </a:cxn>
              <a:cxn ang="0">
                <a:pos x="10" y="11"/>
              </a:cxn>
            </a:cxnLst>
            <a:rect l="0" t="0" r="r" b="b"/>
            <a:pathLst>
              <a:path w="12" h="12">
                <a:moveTo>
                  <a:pt x="10" y="11"/>
                </a:moveTo>
                <a:lnTo>
                  <a:pt x="7" y="6"/>
                </a:lnTo>
                <a:lnTo>
                  <a:pt x="5" y="4"/>
                </a:lnTo>
                <a:lnTo>
                  <a:pt x="4" y="3"/>
                </a:lnTo>
                <a:lnTo>
                  <a:pt x="2" y="2"/>
                </a:lnTo>
                <a:lnTo>
                  <a:pt x="0" y="0"/>
                </a:lnTo>
                <a:lnTo>
                  <a:pt x="5" y="0"/>
                </a:lnTo>
                <a:lnTo>
                  <a:pt x="8" y="3"/>
                </a:lnTo>
                <a:lnTo>
                  <a:pt x="11" y="11"/>
                </a:lnTo>
                <a:lnTo>
                  <a:pt x="10" y="1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5" name="Freeform 221"/>
          <p:cNvSpPr>
            <a:spLocks/>
          </p:cNvSpPr>
          <p:nvPr/>
        </p:nvSpPr>
        <p:spPr bwMode="auto">
          <a:xfrm>
            <a:off x="2805113" y="1515988"/>
            <a:ext cx="46037" cy="33337"/>
          </a:xfrm>
          <a:custGeom>
            <a:avLst/>
            <a:gdLst/>
            <a:ahLst/>
            <a:cxnLst>
              <a:cxn ang="0">
                <a:pos x="28" y="27"/>
              </a:cxn>
              <a:cxn ang="0">
                <a:pos x="26" y="25"/>
              </a:cxn>
              <a:cxn ang="0">
                <a:pos x="24" y="24"/>
              </a:cxn>
              <a:cxn ang="0">
                <a:pos x="22" y="22"/>
              </a:cxn>
              <a:cxn ang="0">
                <a:pos x="21" y="21"/>
              </a:cxn>
              <a:cxn ang="0">
                <a:pos x="18" y="20"/>
              </a:cxn>
              <a:cxn ang="0">
                <a:pos x="18" y="14"/>
              </a:cxn>
              <a:cxn ang="0">
                <a:pos x="17" y="13"/>
              </a:cxn>
              <a:cxn ang="0">
                <a:pos x="14" y="11"/>
              </a:cxn>
              <a:cxn ang="0">
                <a:pos x="10" y="11"/>
              </a:cxn>
              <a:cxn ang="0">
                <a:pos x="8" y="12"/>
              </a:cxn>
              <a:cxn ang="0">
                <a:pos x="6" y="10"/>
              </a:cxn>
              <a:cxn ang="0">
                <a:pos x="3" y="8"/>
              </a:cxn>
              <a:cxn ang="0">
                <a:pos x="0" y="7"/>
              </a:cxn>
              <a:cxn ang="0">
                <a:pos x="0" y="4"/>
              </a:cxn>
              <a:cxn ang="0">
                <a:pos x="0" y="1"/>
              </a:cxn>
              <a:cxn ang="0">
                <a:pos x="4" y="0"/>
              </a:cxn>
              <a:cxn ang="0">
                <a:pos x="4" y="2"/>
              </a:cxn>
              <a:cxn ang="0">
                <a:pos x="6" y="4"/>
              </a:cxn>
              <a:cxn ang="0">
                <a:pos x="7" y="5"/>
              </a:cxn>
              <a:cxn ang="0">
                <a:pos x="8" y="7"/>
              </a:cxn>
              <a:cxn ang="0">
                <a:pos x="11" y="6"/>
              </a:cxn>
              <a:cxn ang="0">
                <a:pos x="13" y="3"/>
              </a:cxn>
              <a:cxn ang="0">
                <a:pos x="15" y="4"/>
              </a:cxn>
              <a:cxn ang="0">
                <a:pos x="17" y="5"/>
              </a:cxn>
              <a:cxn ang="0">
                <a:pos x="18" y="2"/>
              </a:cxn>
              <a:cxn ang="0">
                <a:pos x="22" y="3"/>
              </a:cxn>
              <a:cxn ang="0">
                <a:pos x="27" y="8"/>
              </a:cxn>
              <a:cxn ang="0">
                <a:pos x="28" y="11"/>
              </a:cxn>
              <a:cxn ang="0">
                <a:pos x="29" y="11"/>
              </a:cxn>
              <a:cxn ang="0">
                <a:pos x="32" y="13"/>
              </a:cxn>
              <a:cxn ang="0">
                <a:pos x="31" y="15"/>
              </a:cxn>
              <a:cxn ang="0">
                <a:pos x="34" y="16"/>
              </a:cxn>
              <a:cxn ang="0">
                <a:pos x="36" y="16"/>
              </a:cxn>
              <a:cxn ang="0">
                <a:pos x="39" y="16"/>
              </a:cxn>
              <a:cxn ang="0">
                <a:pos x="41" y="16"/>
              </a:cxn>
              <a:cxn ang="0">
                <a:pos x="42" y="18"/>
              </a:cxn>
              <a:cxn ang="0">
                <a:pos x="41" y="22"/>
              </a:cxn>
              <a:cxn ang="0">
                <a:pos x="38" y="24"/>
              </a:cxn>
              <a:cxn ang="0">
                <a:pos x="40" y="25"/>
              </a:cxn>
              <a:cxn ang="0">
                <a:pos x="39" y="27"/>
              </a:cxn>
              <a:cxn ang="0">
                <a:pos x="36" y="30"/>
              </a:cxn>
              <a:cxn ang="0">
                <a:pos x="33" y="28"/>
              </a:cxn>
              <a:cxn ang="0">
                <a:pos x="28" y="27"/>
              </a:cxn>
            </a:cxnLst>
            <a:rect l="0" t="0" r="r" b="b"/>
            <a:pathLst>
              <a:path w="43" h="31">
                <a:moveTo>
                  <a:pt x="28" y="27"/>
                </a:moveTo>
                <a:lnTo>
                  <a:pt x="26" y="25"/>
                </a:lnTo>
                <a:lnTo>
                  <a:pt x="24" y="24"/>
                </a:lnTo>
                <a:lnTo>
                  <a:pt x="22" y="22"/>
                </a:lnTo>
                <a:lnTo>
                  <a:pt x="21" y="21"/>
                </a:lnTo>
                <a:lnTo>
                  <a:pt x="18" y="20"/>
                </a:lnTo>
                <a:lnTo>
                  <a:pt x="18" y="14"/>
                </a:lnTo>
                <a:lnTo>
                  <a:pt x="17" y="13"/>
                </a:lnTo>
                <a:lnTo>
                  <a:pt x="14" y="11"/>
                </a:lnTo>
                <a:lnTo>
                  <a:pt x="10" y="11"/>
                </a:lnTo>
                <a:lnTo>
                  <a:pt x="8" y="12"/>
                </a:lnTo>
                <a:lnTo>
                  <a:pt x="6" y="10"/>
                </a:lnTo>
                <a:lnTo>
                  <a:pt x="3" y="8"/>
                </a:lnTo>
                <a:lnTo>
                  <a:pt x="0" y="7"/>
                </a:lnTo>
                <a:lnTo>
                  <a:pt x="0" y="4"/>
                </a:lnTo>
                <a:lnTo>
                  <a:pt x="0" y="1"/>
                </a:lnTo>
                <a:lnTo>
                  <a:pt x="4" y="0"/>
                </a:lnTo>
                <a:lnTo>
                  <a:pt x="4" y="2"/>
                </a:lnTo>
                <a:lnTo>
                  <a:pt x="6" y="4"/>
                </a:lnTo>
                <a:lnTo>
                  <a:pt x="7" y="5"/>
                </a:lnTo>
                <a:lnTo>
                  <a:pt x="8" y="7"/>
                </a:lnTo>
                <a:lnTo>
                  <a:pt x="11" y="6"/>
                </a:lnTo>
                <a:lnTo>
                  <a:pt x="13" y="3"/>
                </a:lnTo>
                <a:lnTo>
                  <a:pt x="15" y="4"/>
                </a:lnTo>
                <a:lnTo>
                  <a:pt x="17" y="5"/>
                </a:lnTo>
                <a:lnTo>
                  <a:pt x="18" y="2"/>
                </a:lnTo>
                <a:lnTo>
                  <a:pt x="22" y="3"/>
                </a:lnTo>
                <a:lnTo>
                  <a:pt x="27" y="8"/>
                </a:lnTo>
                <a:lnTo>
                  <a:pt x="28" y="11"/>
                </a:lnTo>
                <a:lnTo>
                  <a:pt x="29" y="11"/>
                </a:lnTo>
                <a:lnTo>
                  <a:pt x="32" y="13"/>
                </a:lnTo>
                <a:lnTo>
                  <a:pt x="31" y="15"/>
                </a:lnTo>
                <a:lnTo>
                  <a:pt x="34" y="16"/>
                </a:lnTo>
                <a:lnTo>
                  <a:pt x="36" y="16"/>
                </a:lnTo>
                <a:lnTo>
                  <a:pt x="39" y="16"/>
                </a:lnTo>
                <a:lnTo>
                  <a:pt x="41" y="16"/>
                </a:lnTo>
                <a:lnTo>
                  <a:pt x="42" y="18"/>
                </a:lnTo>
                <a:lnTo>
                  <a:pt x="41" y="22"/>
                </a:lnTo>
                <a:lnTo>
                  <a:pt x="38" y="24"/>
                </a:lnTo>
                <a:lnTo>
                  <a:pt x="40" y="25"/>
                </a:lnTo>
                <a:lnTo>
                  <a:pt x="39" y="27"/>
                </a:lnTo>
                <a:lnTo>
                  <a:pt x="36" y="30"/>
                </a:lnTo>
                <a:lnTo>
                  <a:pt x="33" y="28"/>
                </a:lnTo>
                <a:lnTo>
                  <a:pt x="28" y="27"/>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6" name="Freeform 222"/>
          <p:cNvSpPr>
            <a:spLocks/>
          </p:cNvSpPr>
          <p:nvPr/>
        </p:nvSpPr>
        <p:spPr bwMode="auto">
          <a:xfrm>
            <a:off x="2806700" y="1546150"/>
            <a:ext cx="25400" cy="22225"/>
          </a:xfrm>
          <a:custGeom>
            <a:avLst/>
            <a:gdLst/>
            <a:ahLst/>
            <a:cxnLst>
              <a:cxn ang="0">
                <a:pos x="14" y="21"/>
              </a:cxn>
              <a:cxn ang="0">
                <a:pos x="12" y="19"/>
              </a:cxn>
              <a:cxn ang="0">
                <a:pos x="10" y="18"/>
              </a:cxn>
              <a:cxn ang="0">
                <a:pos x="8" y="18"/>
              </a:cxn>
              <a:cxn ang="0">
                <a:pos x="6" y="16"/>
              </a:cxn>
              <a:cxn ang="0">
                <a:pos x="4" y="12"/>
              </a:cxn>
              <a:cxn ang="0">
                <a:pos x="2" y="11"/>
              </a:cxn>
              <a:cxn ang="0">
                <a:pos x="1" y="10"/>
              </a:cxn>
              <a:cxn ang="0">
                <a:pos x="1" y="7"/>
              </a:cxn>
              <a:cxn ang="0">
                <a:pos x="1" y="3"/>
              </a:cxn>
              <a:cxn ang="0">
                <a:pos x="0" y="0"/>
              </a:cxn>
              <a:cxn ang="0">
                <a:pos x="4" y="0"/>
              </a:cxn>
              <a:cxn ang="0">
                <a:pos x="7" y="4"/>
              </a:cxn>
              <a:cxn ang="0">
                <a:pos x="14" y="6"/>
              </a:cxn>
              <a:cxn ang="0">
                <a:pos x="20" y="10"/>
              </a:cxn>
              <a:cxn ang="0">
                <a:pos x="21" y="11"/>
              </a:cxn>
              <a:cxn ang="0">
                <a:pos x="22" y="13"/>
              </a:cxn>
              <a:cxn ang="0">
                <a:pos x="22" y="16"/>
              </a:cxn>
              <a:cxn ang="0">
                <a:pos x="16" y="16"/>
              </a:cxn>
              <a:cxn ang="0">
                <a:pos x="14" y="21"/>
              </a:cxn>
            </a:cxnLst>
            <a:rect l="0" t="0" r="r" b="b"/>
            <a:pathLst>
              <a:path w="23" h="22">
                <a:moveTo>
                  <a:pt x="14" y="21"/>
                </a:moveTo>
                <a:lnTo>
                  <a:pt x="12" y="19"/>
                </a:lnTo>
                <a:lnTo>
                  <a:pt x="10" y="18"/>
                </a:lnTo>
                <a:lnTo>
                  <a:pt x="8" y="18"/>
                </a:lnTo>
                <a:lnTo>
                  <a:pt x="6" y="16"/>
                </a:lnTo>
                <a:lnTo>
                  <a:pt x="4" y="12"/>
                </a:lnTo>
                <a:lnTo>
                  <a:pt x="2" y="11"/>
                </a:lnTo>
                <a:lnTo>
                  <a:pt x="1" y="10"/>
                </a:lnTo>
                <a:lnTo>
                  <a:pt x="1" y="7"/>
                </a:lnTo>
                <a:lnTo>
                  <a:pt x="1" y="3"/>
                </a:lnTo>
                <a:lnTo>
                  <a:pt x="0" y="0"/>
                </a:lnTo>
                <a:lnTo>
                  <a:pt x="4" y="0"/>
                </a:lnTo>
                <a:lnTo>
                  <a:pt x="7" y="4"/>
                </a:lnTo>
                <a:lnTo>
                  <a:pt x="14" y="6"/>
                </a:lnTo>
                <a:lnTo>
                  <a:pt x="20" y="10"/>
                </a:lnTo>
                <a:lnTo>
                  <a:pt x="21" y="11"/>
                </a:lnTo>
                <a:lnTo>
                  <a:pt x="22" y="13"/>
                </a:lnTo>
                <a:lnTo>
                  <a:pt x="22" y="16"/>
                </a:lnTo>
                <a:lnTo>
                  <a:pt x="16" y="16"/>
                </a:lnTo>
                <a:lnTo>
                  <a:pt x="14" y="2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7" name="Freeform 223"/>
          <p:cNvSpPr>
            <a:spLocks/>
          </p:cNvSpPr>
          <p:nvPr/>
        </p:nvSpPr>
        <p:spPr bwMode="auto">
          <a:xfrm>
            <a:off x="2771775" y="1576313"/>
            <a:ext cx="30163" cy="47625"/>
          </a:xfrm>
          <a:custGeom>
            <a:avLst/>
            <a:gdLst/>
            <a:ahLst/>
            <a:cxnLst>
              <a:cxn ang="0">
                <a:pos x="14" y="0"/>
              </a:cxn>
              <a:cxn ang="0">
                <a:pos x="16" y="4"/>
              </a:cxn>
              <a:cxn ang="0">
                <a:pos x="18" y="3"/>
              </a:cxn>
              <a:cxn ang="0">
                <a:pos x="21" y="4"/>
              </a:cxn>
              <a:cxn ang="0">
                <a:pos x="24" y="4"/>
              </a:cxn>
              <a:cxn ang="0">
                <a:pos x="26" y="5"/>
              </a:cxn>
              <a:cxn ang="0">
                <a:pos x="28" y="7"/>
              </a:cxn>
              <a:cxn ang="0">
                <a:pos x="28" y="8"/>
              </a:cxn>
              <a:cxn ang="0">
                <a:pos x="27" y="11"/>
              </a:cxn>
              <a:cxn ang="0">
                <a:pos x="24" y="10"/>
              </a:cxn>
              <a:cxn ang="0">
                <a:pos x="18" y="7"/>
              </a:cxn>
              <a:cxn ang="0">
                <a:pos x="16" y="8"/>
              </a:cxn>
              <a:cxn ang="0">
                <a:pos x="14" y="7"/>
              </a:cxn>
              <a:cxn ang="0">
                <a:pos x="9" y="7"/>
              </a:cxn>
              <a:cxn ang="0">
                <a:pos x="8" y="10"/>
              </a:cxn>
              <a:cxn ang="0">
                <a:pos x="5" y="15"/>
              </a:cxn>
              <a:cxn ang="0">
                <a:pos x="5" y="17"/>
              </a:cxn>
              <a:cxn ang="0">
                <a:pos x="5" y="20"/>
              </a:cxn>
              <a:cxn ang="0">
                <a:pos x="5" y="22"/>
              </a:cxn>
              <a:cxn ang="0">
                <a:pos x="5" y="25"/>
              </a:cxn>
              <a:cxn ang="0">
                <a:pos x="5" y="27"/>
              </a:cxn>
              <a:cxn ang="0">
                <a:pos x="7" y="33"/>
              </a:cxn>
              <a:cxn ang="0">
                <a:pos x="8" y="35"/>
              </a:cxn>
              <a:cxn ang="0">
                <a:pos x="10" y="41"/>
              </a:cxn>
              <a:cxn ang="0">
                <a:pos x="9" y="43"/>
              </a:cxn>
              <a:cxn ang="0">
                <a:pos x="7" y="44"/>
              </a:cxn>
              <a:cxn ang="0">
                <a:pos x="4" y="38"/>
              </a:cxn>
              <a:cxn ang="0">
                <a:pos x="4" y="36"/>
              </a:cxn>
              <a:cxn ang="0">
                <a:pos x="2" y="29"/>
              </a:cxn>
              <a:cxn ang="0">
                <a:pos x="2" y="24"/>
              </a:cxn>
              <a:cxn ang="0">
                <a:pos x="0" y="21"/>
              </a:cxn>
              <a:cxn ang="0">
                <a:pos x="0" y="16"/>
              </a:cxn>
              <a:cxn ang="0">
                <a:pos x="2" y="13"/>
              </a:cxn>
              <a:cxn ang="0">
                <a:pos x="2" y="8"/>
              </a:cxn>
              <a:cxn ang="0">
                <a:pos x="5" y="3"/>
              </a:cxn>
              <a:cxn ang="0">
                <a:pos x="7" y="2"/>
              </a:cxn>
              <a:cxn ang="0">
                <a:pos x="8" y="0"/>
              </a:cxn>
              <a:cxn ang="0">
                <a:pos x="14" y="0"/>
              </a:cxn>
            </a:cxnLst>
            <a:rect l="0" t="0" r="r" b="b"/>
            <a:pathLst>
              <a:path w="29" h="45">
                <a:moveTo>
                  <a:pt x="14" y="0"/>
                </a:moveTo>
                <a:lnTo>
                  <a:pt x="16" y="4"/>
                </a:lnTo>
                <a:lnTo>
                  <a:pt x="18" y="3"/>
                </a:lnTo>
                <a:lnTo>
                  <a:pt x="21" y="4"/>
                </a:lnTo>
                <a:lnTo>
                  <a:pt x="24" y="4"/>
                </a:lnTo>
                <a:lnTo>
                  <a:pt x="26" y="5"/>
                </a:lnTo>
                <a:lnTo>
                  <a:pt x="28" y="7"/>
                </a:lnTo>
                <a:lnTo>
                  <a:pt x="28" y="8"/>
                </a:lnTo>
                <a:lnTo>
                  <a:pt x="27" y="11"/>
                </a:lnTo>
                <a:lnTo>
                  <a:pt x="24" y="10"/>
                </a:lnTo>
                <a:lnTo>
                  <a:pt x="18" y="7"/>
                </a:lnTo>
                <a:lnTo>
                  <a:pt x="16" y="8"/>
                </a:lnTo>
                <a:lnTo>
                  <a:pt x="14" y="7"/>
                </a:lnTo>
                <a:lnTo>
                  <a:pt x="9" y="7"/>
                </a:lnTo>
                <a:lnTo>
                  <a:pt x="8" y="10"/>
                </a:lnTo>
                <a:lnTo>
                  <a:pt x="5" y="15"/>
                </a:lnTo>
                <a:lnTo>
                  <a:pt x="5" y="17"/>
                </a:lnTo>
                <a:lnTo>
                  <a:pt x="5" y="20"/>
                </a:lnTo>
                <a:lnTo>
                  <a:pt x="5" y="22"/>
                </a:lnTo>
                <a:lnTo>
                  <a:pt x="5" y="25"/>
                </a:lnTo>
                <a:lnTo>
                  <a:pt x="5" y="27"/>
                </a:lnTo>
                <a:lnTo>
                  <a:pt x="7" y="33"/>
                </a:lnTo>
                <a:lnTo>
                  <a:pt x="8" y="35"/>
                </a:lnTo>
                <a:lnTo>
                  <a:pt x="10" y="41"/>
                </a:lnTo>
                <a:lnTo>
                  <a:pt x="9" y="43"/>
                </a:lnTo>
                <a:lnTo>
                  <a:pt x="7" y="44"/>
                </a:lnTo>
                <a:lnTo>
                  <a:pt x="4" y="38"/>
                </a:lnTo>
                <a:lnTo>
                  <a:pt x="4" y="36"/>
                </a:lnTo>
                <a:lnTo>
                  <a:pt x="2" y="29"/>
                </a:lnTo>
                <a:lnTo>
                  <a:pt x="2" y="24"/>
                </a:lnTo>
                <a:lnTo>
                  <a:pt x="0" y="21"/>
                </a:lnTo>
                <a:lnTo>
                  <a:pt x="0" y="16"/>
                </a:lnTo>
                <a:lnTo>
                  <a:pt x="2" y="13"/>
                </a:lnTo>
                <a:lnTo>
                  <a:pt x="2" y="8"/>
                </a:lnTo>
                <a:lnTo>
                  <a:pt x="5" y="3"/>
                </a:lnTo>
                <a:lnTo>
                  <a:pt x="7" y="2"/>
                </a:lnTo>
                <a:lnTo>
                  <a:pt x="8" y="0"/>
                </a:lnTo>
                <a:lnTo>
                  <a:pt x="14" y="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8" name="Freeform 224"/>
          <p:cNvSpPr>
            <a:spLocks/>
          </p:cNvSpPr>
          <p:nvPr/>
        </p:nvSpPr>
        <p:spPr bwMode="auto">
          <a:xfrm>
            <a:off x="2543175" y="1779513"/>
            <a:ext cx="4763" cy="6350"/>
          </a:xfrm>
          <a:custGeom>
            <a:avLst/>
            <a:gdLst/>
            <a:ahLst/>
            <a:cxnLst>
              <a:cxn ang="0">
                <a:pos x="3" y="5"/>
              </a:cxn>
              <a:cxn ang="0">
                <a:pos x="1" y="3"/>
              </a:cxn>
              <a:cxn ang="0">
                <a:pos x="0" y="2"/>
              </a:cxn>
              <a:cxn ang="0">
                <a:pos x="3" y="0"/>
              </a:cxn>
              <a:cxn ang="0">
                <a:pos x="3" y="3"/>
              </a:cxn>
              <a:cxn ang="0">
                <a:pos x="3" y="5"/>
              </a:cxn>
            </a:cxnLst>
            <a:rect l="0" t="0" r="r" b="b"/>
            <a:pathLst>
              <a:path w="4" h="6">
                <a:moveTo>
                  <a:pt x="3" y="5"/>
                </a:moveTo>
                <a:lnTo>
                  <a:pt x="1" y="3"/>
                </a:lnTo>
                <a:lnTo>
                  <a:pt x="0" y="2"/>
                </a:lnTo>
                <a:lnTo>
                  <a:pt x="3" y="0"/>
                </a:lnTo>
                <a:lnTo>
                  <a:pt x="3" y="3"/>
                </a:lnTo>
                <a:lnTo>
                  <a:pt x="3" y="5"/>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799" name="Line 225"/>
          <p:cNvSpPr>
            <a:spLocks noChangeShapeType="1"/>
          </p:cNvSpPr>
          <p:nvPr/>
        </p:nvSpPr>
        <p:spPr bwMode="auto">
          <a:xfrm flipV="1">
            <a:off x="2586038" y="1928738"/>
            <a:ext cx="1587" cy="0"/>
          </a:xfrm>
          <a:prstGeom prst="line">
            <a:avLst/>
          </a:prstGeom>
          <a:noFill/>
          <a:ln w="0">
            <a:solidFill>
              <a:schemeClr val="tx1"/>
            </a:solidFill>
            <a:round/>
            <a:headEnd/>
            <a:tailEnd/>
          </a:ln>
          <a:effectLst/>
        </p:spPr>
        <p:txBody>
          <a:bodyPr wrap="none" anchor="ctr"/>
          <a:lstStyle/>
          <a:p>
            <a:endParaRPr lang="es-MX"/>
          </a:p>
        </p:txBody>
      </p:sp>
      <p:sp>
        <p:nvSpPr>
          <p:cNvPr id="800" name="Freeform 226"/>
          <p:cNvSpPr>
            <a:spLocks/>
          </p:cNvSpPr>
          <p:nvPr/>
        </p:nvSpPr>
        <p:spPr bwMode="auto">
          <a:xfrm>
            <a:off x="2586038" y="1928738"/>
            <a:ext cx="4762" cy="4762"/>
          </a:xfrm>
          <a:custGeom>
            <a:avLst/>
            <a:gdLst/>
            <a:ahLst/>
            <a:cxnLst>
              <a:cxn ang="0">
                <a:pos x="2" y="0"/>
              </a:cxn>
              <a:cxn ang="0">
                <a:pos x="4" y="3"/>
              </a:cxn>
              <a:cxn ang="0">
                <a:pos x="1" y="4"/>
              </a:cxn>
              <a:cxn ang="0">
                <a:pos x="0" y="2"/>
              </a:cxn>
            </a:cxnLst>
            <a:rect l="0" t="0" r="r" b="b"/>
            <a:pathLst>
              <a:path w="5" h="5">
                <a:moveTo>
                  <a:pt x="2" y="0"/>
                </a:moveTo>
                <a:lnTo>
                  <a:pt x="4" y="3"/>
                </a:lnTo>
                <a:lnTo>
                  <a:pt x="1" y="4"/>
                </a:lnTo>
                <a:lnTo>
                  <a:pt x="0" y="2"/>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1" name="Freeform 227"/>
          <p:cNvSpPr>
            <a:spLocks/>
          </p:cNvSpPr>
          <p:nvPr/>
        </p:nvSpPr>
        <p:spPr bwMode="auto">
          <a:xfrm>
            <a:off x="2638425" y="2338313"/>
            <a:ext cx="14288" cy="12700"/>
          </a:xfrm>
          <a:custGeom>
            <a:avLst/>
            <a:gdLst/>
            <a:ahLst/>
            <a:cxnLst>
              <a:cxn ang="0">
                <a:pos x="13" y="10"/>
              </a:cxn>
              <a:cxn ang="0">
                <a:pos x="10" y="9"/>
              </a:cxn>
              <a:cxn ang="0">
                <a:pos x="6" y="7"/>
              </a:cxn>
              <a:cxn ang="0">
                <a:pos x="5" y="6"/>
              </a:cxn>
              <a:cxn ang="0">
                <a:pos x="1" y="4"/>
              </a:cxn>
              <a:cxn ang="0">
                <a:pos x="0" y="2"/>
              </a:cxn>
              <a:cxn ang="0">
                <a:pos x="0" y="0"/>
              </a:cxn>
              <a:cxn ang="0">
                <a:pos x="4" y="0"/>
              </a:cxn>
              <a:cxn ang="0">
                <a:pos x="7" y="1"/>
              </a:cxn>
              <a:cxn ang="0">
                <a:pos x="8" y="2"/>
              </a:cxn>
              <a:cxn ang="0">
                <a:pos x="11" y="4"/>
              </a:cxn>
              <a:cxn ang="0">
                <a:pos x="14" y="4"/>
              </a:cxn>
              <a:cxn ang="0">
                <a:pos x="13" y="10"/>
              </a:cxn>
            </a:cxnLst>
            <a:rect l="0" t="0" r="r" b="b"/>
            <a:pathLst>
              <a:path w="15" h="11">
                <a:moveTo>
                  <a:pt x="13" y="10"/>
                </a:moveTo>
                <a:lnTo>
                  <a:pt x="10" y="9"/>
                </a:lnTo>
                <a:lnTo>
                  <a:pt x="6" y="7"/>
                </a:lnTo>
                <a:lnTo>
                  <a:pt x="5" y="6"/>
                </a:lnTo>
                <a:lnTo>
                  <a:pt x="1" y="4"/>
                </a:lnTo>
                <a:lnTo>
                  <a:pt x="0" y="2"/>
                </a:lnTo>
                <a:lnTo>
                  <a:pt x="0" y="0"/>
                </a:lnTo>
                <a:lnTo>
                  <a:pt x="4" y="0"/>
                </a:lnTo>
                <a:lnTo>
                  <a:pt x="7" y="1"/>
                </a:lnTo>
                <a:lnTo>
                  <a:pt x="8" y="2"/>
                </a:lnTo>
                <a:lnTo>
                  <a:pt x="11" y="4"/>
                </a:lnTo>
                <a:lnTo>
                  <a:pt x="14" y="4"/>
                </a:lnTo>
                <a:lnTo>
                  <a:pt x="13" y="10"/>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2" name="Freeform 228"/>
          <p:cNvSpPr>
            <a:spLocks/>
          </p:cNvSpPr>
          <p:nvPr/>
        </p:nvSpPr>
        <p:spPr bwMode="auto">
          <a:xfrm>
            <a:off x="2862263" y="2346250"/>
            <a:ext cx="20637" cy="58738"/>
          </a:xfrm>
          <a:custGeom>
            <a:avLst/>
            <a:gdLst/>
            <a:ahLst/>
            <a:cxnLst>
              <a:cxn ang="0">
                <a:pos x="18" y="31"/>
              </a:cxn>
              <a:cxn ang="0">
                <a:pos x="16" y="29"/>
              </a:cxn>
              <a:cxn ang="0">
                <a:pos x="15" y="27"/>
              </a:cxn>
              <a:cxn ang="0">
                <a:pos x="11" y="24"/>
              </a:cxn>
              <a:cxn ang="0">
                <a:pos x="9" y="24"/>
              </a:cxn>
              <a:cxn ang="0">
                <a:pos x="7" y="28"/>
              </a:cxn>
              <a:cxn ang="0">
                <a:pos x="7" y="32"/>
              </a:cxn>
              <a:cxn ang="0">
                <a:pos x="9" y="34"/>
              </a:cxn>
              <a:cxn ang="0">
                <a:pos x="9" y="37"/>
              </a:cxn>
              <a:cxn ang="0">
                <a:pos x="11" y="38"/>
              </a:cxn>
              <a:cxn ang="0">
                <a:pos x="15" y="41"/>
              </a:cxn>
              <a:cxn ang="0">
                <a:pos x="17" y="43"/>
              </a:cxn>
              <a:cxn ang="0">
                <a:pos x="15" y="47"/>
              </a:cxn>
              <a:cxn ang="0">
                <a:pos x="15" y="50"/>
              </a:cxn>
              <a:cxn ang="0">
                <a:pos x="13" y="56"/>
              </a:cxn>
              <a:cxn ang="0">
                <a:pos x="11" y="56"/>
              </a:cxn>
              <a:cxn ang="0">
                <a:pos x="9" y="48"/>
              </a:cxn>
              <a:cxn ang="0">
                <a:pos x="6" y="45"/>
              </a:cxn>
              <a:cxn ang="0">
                <a:pos x="4" y="42"/>
              </a:cxn>
              <a:cxn ang="0">
                <a:pos x="0" y="36"/>
              </a:cxn>
              <a:cxn ang="0">
                <a:pos x="0" y="34"/>
              </a:cxn>
              <a:cxn ang="0">
                <a:pos x="4" y="26"/>
              </a:cxn>
              <a:cxn ang="0">
                <a:pos x="4" y="24"/>
              </a:cxn>
              <a:cxn ang="0">
                <a:pos x="8" y="13"/>
              </a:cxn>
              <a:cxn ang="0">
                <a:pos x="7" y="10"/>
              </a:cxn>
              <a:cxn ang="0">
                <a:pos x="8" y="9"/>
              </a:cxn>
              <a:cxn ang="0">
                <a:pos x="7" y="5"/>
              </a:cxn>
              <a:cxn ang="0">
                <a:pos x="7" y="0"/>
              </a:cxn>
              <a:cxn ang="0">
                <a:pos x="10" y="0"/>
              </a:cxn>
              <a:cxn ang="0">
                <a:pos x="13" y="2"/>
              </a:cxn>
              <a:cxn ang="0">
                <a:pos x="15" y="6"/>
              </a:cxn>
              <a:cxn ang="0">
                <a:pos x="12" y="12"/>
              </a:cxn>
              <a:cxn ang="0">
                <a:pos x="10" y="20"/>
              </a:cxn>
              <a:cxn ang="0">
                <a:pos x="11" y="20"/>
              </a:cxn>
              <a:cxn ang="0">
                <a:pos x="14" y="22"/>
              </a:cxn>
              <a:cxn ang="0">
                <a:pos x="16" y="26"/>
              </a:cxn>
              <a:cxn ang="0">
                <a:pos x="20" y="27"/>
              </a:cxn>
              <a:cxn ang="0">
                <a:pos x="20" y="30"/>
              </a:cxn>
              <a:cxn ang="0">
                <a:pos x="18" y="31"/>
              </a:cxn>
            </a:cxnLst>
            <a:rect l="0" t="0" r="r" b="b"/>
            <a:pathLst>
              <a:path w="21" h="57">
                <a:moveTo>
                  <a:pt x="18" y="31"/>
                </a:moveTo>
                <a:lnTo>
                  <a:pt x="16" y="29"/>
                </a:lnTo>
                <a:lnTo>
                  <a:pt x="15" y="27"/>
                </a:lnTo>
                <a:lnTo>
                  <a:pt x="11" y="24"/>
                </a:lnTo>
                <a:lnTo>
                  <a:pt x="9" y="24"/>
                </a:lnTo>
                <a:lnTo>
                  <a:pt x="7" y="28"/>
                </a:lnTo>
                <a:lnTo>
                  <a:pt x="7" y="32"/>
                </a:lnTo>
                <a:lnTo>
                  <a:pt x="9" y="34"/>
                </a:lnTo>
                <a:lnTo>
                  <a:pt x="9" y="37"/>
                </a:lnTo>
                <a:lnTo>
                  <a:pt x="11" y="38"/>
                </a:lnTo>
                <a:lnTo>
                  <a:pt x="15" y="41"/>
                </a:lnTo>
                <a:lnTo>
                  <a:pt x="17" y="43"/>
                </a:lnTo>
                <a:lnTo>
                  <a:pt x="15" y="47"/>
                </a:lnTo>
                <a:lnTo>
                  <a:pt x="15" y="50"/>
                </a:lnTo>
                <a:lnTo>
                  <a:pt x="13" y="56"/>
                </a:lnTo>
                <a:lnTo>
                  <a:pt x="11" y="56"/>
                </a:lnTo>
                <a:lnTo>
                  <a:pt x="9" y="48"/>
                </a:lnTo>
                <a:lnTo>
                  <a:pt x="6" y="45"/>
                </a:lnTo>
                <a:lnTo>
                  <a:pt x="4" y="42"/>
                </a:lnTo>
                <a:lnTo>
                  <a:pt x="0" y="36"/>
                </a:lnTo>
                <a:lnTo>
                  <a:pt x="0" y="34"/>
                </a:lnTo>
                <a:lnTo>
                  <a:pt x="4" y="26"/>
                </a:lnTo>
                <a:lnTo>
                  <a:pt x="4" y="24"/>
                </a:lnTo>
                <a:lnTo>
                  <a:pt x="8" y="13"/>
                </a:lnTo>
                <a:lnTo>
                  <a:pt x="7" y="10"/>
                </a:lnTo>
                <a:lnTo>
                  <a:pt x="8" y="9"/>
                </a:lnTo>
                <a:lnTo>
                  <a:pt x="7" y="5"/>
                </a:lnTo>
                <a:lnTo>
                  <a:pt x="7" y="0"/>
                </a:lnTo>
                <a:lnTo>
                  <a:pt x="10" y="0"/>
                </a:lnTo>
                <a:lnTo>
                  <a:pt x="13" y="2"/>
                </a:lnTo>
                <a:lnTo>
                  <a:pt x="15" y="6"/>
                </a:lnTo>
                <a:lnTo>
                  <a:pt x="12" y="12"/>
                </a:lnTo>
                <a:lnTo>
                  <a:pt x="10" y="20"/>
                </a:lnTo>
                <a:lnTo>
                  <a:pt x="11" y="20"/>
                </a:lnTo>
                <a:lnTo>
                  <a:pt x="14" y="22"/>
                </a:lnTo>
                <a:lnTo>
                  <a:pt x="16" y="26"/>
                </a:lnTo>
                <a:lnTo>
                  <a:pt x="20" y="27"/>
                </a:lnTo>
                <a:lnTo>
                  <a:pt x="20" y="30"/>
                </a:lnTo>
                <a:lnTo>
                  <a:pt x="18" y="31"/>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3" name="Freeform 229"/>
          <p:cNvSpPr>
            <a:spLocks/>
          </p:cNvSpPr>
          <p:nvPr/>
        </p:nvSpPr>
        <p:spPr bwMode="auto">
          <a:xfrm>
            <a:off x="3200400" y="2093838"/>
            <a:ext cx="6350" cy="4762"/>
          </a:xfrm>
          <a:custGeom>
            <a:avLst/>
            <a:gdLst/>
            <a:ahLst/>
            <a:cxnLst>
              <a:cxn ang="0">
                <a:pos x="0" y="0"/>
              </a:cxn>
              <a:cxn ang="0">
                <a:pos x="3" y="0"/>
              </a:cxn>
              <a:cxn ang="0">
                <a:pos x="5" y="0"/>
              </a:cxn>
              <a:cxn ang="0">
                <a:pos x="5" y="3"/>
              </a:cxn>
              <a:cxn ang="0">
                <a:pos x="2" y="3"/>
              </a:cxn>
            </a:cxnLst>
            <a:rect l="0" t="0" r="r" b="b"/>
            <a:pathLst>
              <a:path w="6" h="4">
                <a:moveTo>
                  <a:pt x="0" y="0"/>
                </a:moveTo>
                <a:lnTo>
                  <a:pt x="3" y="0"/>
                </a:lnTo>
                <a:lnTo>
                  <a:pt x="5" y="0"/>
                </a:lnTo>
                <a:lnTo>
                  <a:pt x="5" y="3"/>
                </a:lnTo>
                <a:lnTo>
                  <a:pt x="2" y="3"/>
                </a:lnTo>
              </a:path>
            </a:pathLst>
          </a:custGeom>
          <a:solidFill>
            <a:srgbClr val="F6F1E2">
              <a:alpha val="50000"/>
            </a:srgbClr>
          </a:solidFill>
          <a:ln w="0" cap="flat" cmpd="sng">
            <a:solidFill>
              <a:schemeClr val="tx1"/>
            </a:solidFill>
            <a:prstDash val="solid"/>
            <a:round/>
            <a:headEnd type="none" w="med" len="med"/>
            <a:tailEnd type="none" w="med" len="med"/>
          </a:ln>
          <a:effectLst/>
        </p:spPr>
        <p:txBody>
          <a:bodyPr/>
          <a:lstStyle/>
          <a:p>
            <a:endParaRPr lang="es-MX"/>
          </a:p>
        </p:txBody>
      </p:sp>
      <p:sp>
        <p:nvSpPr>
          <p:cNvPr id="804" name="Line 230"/>
          <p:cNvSpPr>
            <a:spLocks noChangeShapeType="1"/>
          </p:cNvSpPr>
          <p:nvPr/>
        </p:nvSpPr>
        <p:spPr bwMode="auto">
          <a:xfrm>
            <a:off x="3200400" y="2098600"/>
            <a:ext cx="3175" cy="0"/>
          </a:xfrm>
          <a:prstGeom prst="line">
            <a:avLst/>
          </a:prstGeom>
          <a:noFill/>
          <a:ln w="0">
            <a:solidFill>
              <a:schemeClr val="tx1"/>
            </a:solidFill>
            <a:round/>
            <a:headEnd/>
            <a:tailEnd/>
          </a:ln>
          <a:effectLst/>
        </p:spPr>
        <p:txBody>
          <a:bodyPr wrap="none" anchor="ctr"/>
          <a:lstStyle/>
          <a:p>
            <a:endParaRPr lang="es-MX"/>
          </a:p>
        </p:txBody>
      </p:sp>
      <p:sp>
        <p:nvSpPr>
          <p:cNvPr id="805" name="Freeform 231"/>
          <p:cNvSpPr>
            <a:spLocks/>
          </p:cNvSpPr>
          <p:nvPr/>
        </p:nvSpPr>
        <p:spPr bwMode="auto">
          <a:xfrm>
            <a:off x="2414588" y="1350888"/>
            <a:ext cx="695325" cy="1004887"/>
          </a:xfrm>
          <a:custGeom>
            <a:avLst/>
            <a:gdLst/>
            <a:ahLst/>
            <a:cxnLst>
              <a:cxn ang="0">
                <a:pos x="337" y="144"/>
              </a:cxn>
              <a:cxn ang="0">
                <a:pos x="334" y="148"/>
              </a:cxn>
              <a:cxn ang="0">
                <a:pos x="350" y="169"/>
              </a:cxn>
              <a:cxn ang="0">
                <a:pos x="373" y="187"/>
              </a:cxn>
              <a:cxn ang="0">
                <a:pos x="372" y="235"/>
              </a:cxn>
              <a:cxn ang="0">
                <a:pos x="360" y="283"/>
              </a:cxn>
              <a:cxn ang="0">
                <a:pos x="365" y="332"/>
              </a:cxn>
              <a:cxn ang="0">
                <a:pos x="381" y="385"/>
              </a:cxn>
              <a:cxn ang="0">
                <a:pos x="377" y="479"/>
              </a:cxn>
              <a:cxn ang="0">
                <a:pos x="377" y="522"/>
              </a:cxn>
              <a:cxn ang="0">
                <a:pos x="395" y="539"/>
              </a:cxn>
              <a:cxn ang="0">
                <a:pos x="412" y="557"/>
              </a:cxn>
              <a:cxn ang="0">
                <a:pos x="430" y="581"/>
              </a:cxn>
              <a:cxn ang="0">
                <a:pos x="455" y="610"/>
              </a:cxn>
              <a:cxn ang="0">
                <a:pos x="485" y="645"/>
              </a:cxn>
              <a:cxn ang="0">
                <a:pos x="514" y="669"/>
              </a:cxn>
              <a:cxn ang="0">
                <a:pos x="536" y="704"/>
              </a:cxn>
              <a:cxn ang="0">
                <a:pos x="541" y="722"/>
              </a:cxn>
              <a:cxn ang="0">
                <a:pos x="536" y="749"/>
              </a:cxn>
              <a:cxn ang="0">
                <a:pos x="550" y="769"/>
              </a:cxn>
              <a:cxn ang="0">
                <a:pos x="566" y="759"/>
              </a:cxn>
              <a:cxn ang="0">
                <a:pos x="568" y="789"/>
              </a:cxn>
              <a:cxn ang="0">
                <a:pos x="588" y="790"/>
              </a:cxn>
              <a:cxn ang="0">
                <a:pos x="599" y="843"/>
              </a:cxn>
              <a:cxn ang="0">
                <a:pos x="623" y="852"/>
              </a:cxn>
              <a:cxn ang="0">
                <a:pos x="646" y="862"/>
              </a:cxn>
              <a:cxn ang="0">
                <a:pos x="657" y="906"/>
              </a:cxn>
              <a:cxn ang="0">
                <a:pos x="642" y="952"/>
              </a:cxn>
              <a:cxn ang="0">
                <a:pos x="422" y="912"/>
              </a:cxn>
              <a:cxn ang="0">
                <a:pos x="436" y="859"/>
              </a:cxn>
              <a:cxn ang="0">
                <a:pos x="427" y="819"/>
              </a:cxn>
              <a:cxn ang="0">
                <a:pos x="412" y="808"/>
              </a:cxn>
              <a:cxn ang="0">
                <a:pos x="406" y="786"/>
              </a:cxn>
              <a:cxn ang="0">
                <a:pos x="388" y="755"/>
              </a:cxn>
              <a:cxn ang="0">
                <a:pos x="365" y="744"/>
              </a:cxn>
              <a:cxn ang="0">
                <a:pos x="355" y="717"/>
              </a:cxn>
              <a:cxn ang="0">
                <a:pos x="339" y="695"/>
              </a:cxn>
              <a:cxn ang="0">
                <a:pos x="290" y="647"/>
              </a:cxn>
              <a:cxn ang="0">
                <a:pos x="247" y="619"/>
              </a:cxn>
              <a:cxn ang="0">
                <a:pos x="226" y="599"/>
              </a:cxn>
              <a:cxn ang="0">
                <a:pos x="194" y="579"/>
              </a:cxn>
              <a:cxn ang="0">
                <a:pos x="184" y="529"/>
              </a:cxn>
              <a:cxn ang="0">
                <a:pos x="177" y="501"/>
              </a:cxn>
              <a:cxn ang="0">
                <a:pos x="178" y="457"/>
              </a:cxn>
              <a:cxn ang="0">
                <a:pos x="154" y="435"/>
              </a:cxn>
              <a:cxn ang="0">
                <a:pos x="158" y="411"/>
              </a:cxn>
              <a:cxn ang="0">
                <a:pos x="156" y="427"/>
              </a:cxn>
              <a:cxn ang="0">
                <a:pos x="151" y="437"/>
              </a:cxn>
              <a:cxn ang="0">
                <a:pos x="137" y="349"/>
              </a:cxn>
              <a:cxn ang="0">
                <a:pos x="111" y="315"/>
              </a:cxn>
              <a:cxn ang="0">
                <a:pos x="114" y="282"/>
              </a:cxn>
              <a:cxn ang="0">
                <a:pos x="91" y="235"/>
              </a:cxn>
              <a:cxn ang="0">
                <a:pos x="73" y="210"/>
              </a:cxn>
              <a:cxn ang="0">
                <a:pos x="69" y="193"/>
              </a:cxn>
              <a:cxn ang="0">
                <a:pos x="54" y="159"/>
              </a:cxn>
              <a:cxn ang="0">
                <a:pos x="78" y="154"/>
              </a:cxn>
              <a:cxn ang="0">
                <a:pos x="83" y="147"/>
              </a:cxn>
              <a:cxn ang="0">
                <a:pos x="58" y="123"/>
              </a:cxn>
              <a:cxn ang="0">
                <a:pos x="37" y="90"/>
              </a:cxn>
              <a:cxn ang="0">
                <a:pos x="21" y="53"/>
              </a:cxn>
              <a:cxn ang="0">
                <a:pos x="371" y="71"/>
              </a:cxn>
              <a:cxn ang="0">
                <a:pos x="374" y="111"/>
              </a:cxn>
              <a:cxn ang="0">
                <a:pos x="365" y="177"/>
              </a:cxn>
            </a:cxnLst>
            <a:rect l="0" t="0" r="r" b="b"/>
            <a:pathLst>
              <a:path w="660" h="953">
                <a:moveTo>
                  <a:pt x="365" y="177"/>
                </a:moveTo>
                <a:lnTo>
                  <a:pt x="364" y="171"/>
                </a:lnTo>
                <a:lnTo>
                  <a:pt x="359" y="166"/>
                </a:lnTo>
                <a:lnTo>
                  <a:pt x="351" y="157"/>
                </a:lnTo>
                <a:lnTo>
                  <a:pt x="345" y="153"/>
                </a:lnTo>
                <a:lnTo>
                  <a:pt x="341" y="151"/>
                </a:lnTo>
                <a:lnTo>
                  <a:pt x="339" y="151"/>
                </a:lnTo>
                <a:lnTo>
                  <a:pt x="337" y="144"/>
                </a:lnTo>
                <a:lnTo>
                  <a:pt x="337" y="141"/>
                </a:lnTo>
                <a:lnTo>
                  <a:pt x="335" y="137"/>
                </a:lnTo>
                <a:lnTo>
                  <a:pt x="332" y="137"/>
                </a:lnTo>
                <a:lnTo>
                  <a:pt x="329" y="137"/>
                </a:lnTo>
                <a:lnTo>
                  <a:pt x="328" y="140"/>
                </a:lnTo>
                <a:lnTo>
                  <a:pt x="331" y="141"/>
                </a:lnTo>
                <a:lnTo>
                  <a:pt x="331" y="143"/>
                </a:lnTo>
                <a:lnTo>
                  <a:pt x="334" y="148"/>
                </a:lnTo>
                <a:lnTo>
                  <a:pt x="331" y="153"/>
                </a:lnTo>
                <a:lnTo>
                  <a:pt x="334" y="153"/>
                </a:lnTo>
                <a:lnTo>
                  <a:pt x="339" y="153"/>
                </a:lnTo>
                <a:lnTo>
                  <a:pt x="341" y="154"/>
                </a:lnTo>
                <a:lnTo>
                  <a:pt x="343" y="162"/>
                </a:lnTo>
                <a:lnTo>
                  <a:pt x="345" y="165"/>
                </a:lnTo>
                <a:lnTo>
                  <a:pt x="347" y="167"/>
                </a:lnTo>
                <a:lnTo>
                  <a:pt x="350" y="169"/>
                </a:lnTo>
                <a:lnTo>
                  <a:pt x="352" y="169"/>
                </a:lnTo>
                <a:lnTo>
                  <a:pt x="354" y="171"/>
                </a:lnTo>
                <a:lnTo>
                  <a:pt x="355" y="174"/>
                </a:lnTo>
                <a:lnTo>
                  <a:pt x="356" y="177"/>
                </a:lnTo>
                <a:lnTo>
                  <a:pt x="358" y="178"/>
                </a:lnTo>
                <a:lnTo>
                  <a:pt x="363" y="185"/>
                </a:lnTo>
                <a:lnTo>
                  <a:pt x="366" y="185"/>
                </a:lnTo>
                <a:lnTo>
                  <a:pt x="373" y="187"/>
                </a:lnTo>
                <a:lnTo>
                  <a:pt x="374" y="203"/>
                </a:lnTo>
                <a:lnTo>
                  <a:pt x="378" y="204"/>
                </a:lnTo>
                <a:lnTo>
                  <a:pt x="381" y="209"/>
                </a:lnTo>
                <a:lnTo>
                  <a:pt x="381" y="215"/>
                </a:lnTo>
                <a:lnTo>
                  <a:pt x="382" y="219"/>
                </a:lnTo>
                <a:lnTo>
                  <a:pt x="378" y="225"/>
                </a:lnTo>
                <a:lnTo>
                  <a:pt x="375" y="228"/>
                </a:lnTo>
                <a:lnTo>
                  <a:pt x="372" y="235"/>
                </a:lnTo>
                <a:lnTo>
                  <a:pt x="371" y="240"/>
                </a:lnTo>
                <a:lnTo>
                  <a:pt x="369" y="245"/>
                </a:lnTo>
                <a:lnTo>
                  <a:pt x="366" y="262"/>
                </a:lnTo>
                <a:lnTo>
                  <a:pt x="365" y="264"/>
                </a:lnTo>
                <a:lnTo>
                  <a:pt x="362" y="266"/>
                </a:lnTo>
                <a:lnTo>
                  <a:pt x="361" y="271"/>
                </a:lnTo>
                <a:lnTo>
                  <a:pt x="358" y="277"/>
                </a:lnTo>
                <a:lnTo>
                  <a:pt x="360" y="283"/>
                </a:lnTo>
                <a:lnTo>
                  <a:pt x="360" y="291"/>
                </a:lnTo>
                <a:lnTo>
                  <a:pt x="357" y="307"/>
                </a:lnTo>
                <a:lnTo>
                  <a:pt x="357" y="315"/>
                </a:lnTo>
                <a:lnTo>
                  <a:pt x="361" y="323"/>
                </a:lnTo>
                <a:lnTo>
                  <a:pt x="365" y="325"/>
                </a:lnTo>
                <a:lnTo>
                  <a:pt x="367" y="327"/>
                </a:lnTo>
                <a:lnTo>
                  <a:pt x="368" y="328"/>
                </a:lnTo>
                <a:lnTo>
                  <a:pt x="365" y="332"/>
                </a:lnTo>
                <a:lnTo>
                  <a:pt x="364" y="338"/>
                </a:lnTo>
                <a:lnTo>
                  <a:pt x="365" y="343"/>
                </a:lnTo>
                <a:lnTo>
                  <a:pt x="377" y="349"/>
                </a:lnTo>
                <a:lnTo>
                  <a:pt x="384" y="356"/>
                </a:lnTo>
                <a:lnTo>
                  <a:pt x="384" y="357"/>
                </a:lnTo>
                <a:lnTo>
                  <a:pt x="383" y="374"/>
                </a:lnTo>
                <a:lnTo>
                  <a:pt x="381" y="379"/>
                </a:lnTo>
                <a:lnTo>
                  <a:pt x="381" y="385"/>
                </a:lnTo>
                <a:lnTo>
                  <a:pt x="377" y="404"/>
                </a:lnTo>
                <a:lnTo>
                  <a:pt x="376" y="409"/>
                </a:lnTo>
                <a:lnTo>
                  <a:pt x="377" y="425"/>
                </a:lnTo>
                <a:lnTo>
                  <a:pt x="382" y="441"/>
                </a:lnTo>
                <a:lnTo>
                  <a:pt x="383" y="451"/>
                </a:lnTo>
                <a:lnTo>
                  <a:pt x="383" y="455"/>
                </a:lnTo>
                <a:lnTo>
                  <a:pt x="378" y="475"/>
                </a:lnTo>
                <a:lnTo>
                  <a:pt x="377" y="479"/>
                </a:lnTo>
                <a:lnTo>
                  <a:pt x="377" y="483"/>
                </a:lnTo>
                <a:lnTo>
                  <a:pt x="377" y="489"/>
                </a:lnTo>
                <a:lnTo>
                  <a:pt x="376" y="494"/>
                </a:lnTo>
                <a:lnTo>
                  <a:pt x="376" y="499"/>
                </a:lnTo>
                <a:lnTo>
                  <a:pt x="379" y="505"/>
                </a:lnTo>
                <a:lnTo>
                  <a:pt x="379" y="510"/>
                </a:lnTo>
                <a:lnTo>
                  <a:pt x="377" y="518"/>
                </a:lnTo>
                <a:lnTo>
                  <a:pt x="377" y="522"/>
                </a:lnTo>
                <a:lnTo>
                  <a:pt x="379" y="524"/>
                </a:lnTo>
                <a:lnTo>
                  <a:pt x="382" y="524"/>
                </a:lnTo>
                <a:lnTo>
                  <a:pt x="385" y="527"/>
                </a:lnTo>
                <a:lnTo>
                  <a:pt x="387" y="532"/>
                </a:lnTo>
                <a:lnTo>
                  <a:pt x="390" y="532"/>
                </a:lnTo>
                <a:lnTo>
                  <a:pt x="392" y="533"/>
                </a:lnTo>
                <a:lnTo>
                  <a:pt x="394" y="535"/>
                </a:lnTo>
                <a:lnTo>
                  <a:pt x="395" y="539"/>
                </a:lnTo>
                <a:lnTo>
                  <a:pt x="397" y="542"/>
                </a:lnTo>
                <a:lnTo>
                  <a:pt x="401" y="545"/>
                </a:lnTo>
                <a:lnTo>
                  <a:pt x="403" y="548"/>
                </a:lnTo>
                <a:lnTo>
                  <a:pt x="406" y="549"/>
                </a:lnTo>
                <a:lnTo>
                  <a:pt x="406" y="551"/>
                </a:lnTo>
                <a:lnTo>
                  <a:pt x="409" y="555"/>
                </a:lnTo>
                <a:lnTo>
                  <a:pt x="410" y="557"/>
                </a:lnTo>
                <a:lnTo>
                  <a:pt x="412" y="557"/>
                </a:lnTo>
                <a:lnTo>
                  <a:pt x="415" y="559"/>
                </a:lnTo>
                <a:lnTo>
                  <a:pt x="415" y="563"/>
                </a:lnTo>
                <a:lnTo>
                  <a:pt x="413" y="570"/>
                </a:lnTo>
                <a:lnTo>
                  <a:pt x="413" y="575"/>
                </a:lnTo>
                <a:lnTo>
                  <a:pt x="412" y="581"/>
                </a:lnTo>
                <a:lnTo>
                  <a:pt x="419" y="591"/>
                </a:lnTo>
                <a:lnTo>
                  <a:pt x="422" y="589"/>
                </a:lnTo>
                <a:lnTo>
                  <a:pt x="430" y="581"/>
                </a:lnTo>
                <a:lnTo>
                  <a:pt x="433" y="583"/>
                </a:lnTo>
                <a:lnTo>
                  <a:pt x="434" y="584"/>
                </a:lnTo>
                <a:lnTo>
                  <a:pt x="441" y="589"/>
                </a:lnTo>
                <a:lnTo>
                  <a:pt x="444" y="597"/>
                </a:lnTo>
                <a:lnTo>
                  <a:pt x="448" y="599"/>
                </a:lnTo>
                <a:lnTo>
                  <a:pt x="449" y="602"/>
                </a:lnTo>
                <a:lnTo>
                  <a:pt x="453" y="608"/>
                </a:lnTo>
                <a:lnTo>
                  <a:pt x="455" y="610"/>
                </a:lnTo>
                <a:lnTo>
                  <a:pt x="456" y="612"/>
                </a:lnTo>
                <a:lnTo>
                  <a:pt x="462" y="615"/>
                </a:lnTo>
                <a:lnTo>
                  <a:pt x="467" y="624"/>
                </a:lnTo>
                <a:lnTo>
                  <a:pt x="470" y="627"/>
                </a:lnTo>
                <a:lnTo>
                  <a:pt x="472" y="629"/>
                </a:lnTo>
                <a:lnTo>
                  <a:pt x="475" y="632"/>
                </a:lnTo>
                <a:lnTo>
                  <a:pt x="478" y="637"/>
                </a:lnTo>
                <a:lnTo>
                  <a:pt x="485" y="645"/>
                </a:lnTo>
                <a:lnTo>
                  <a:pt x="487" y="650"/>
                </a:lnTo>
                <a:lnTo>
                  <a:pt x="491" y="652"/>
                </a:lnTo>
                <a:lnTo>
                  <a:pt x="494" y="655"/>
                </a:lnTo>
                <a:lnTo>
                  <a:pt x="498" y="657"/>
                </a:lnTo>
                <a:lnTo>
                  <a:pt x="501" y="661"/>
                </a:lnTo>
                <a:lnTo>
                  <a:pt x="501" y="664"/>
                </a:lnTo>
                <a:lnTo>
                  <a:pt x="505" y="667"/>
                </a:lnTo>
                <a:lnTo>
                  <a:pt x="514" y="669"/>
                </a:lnTo>
                <a:lnTo>
                  <a:pt x="517" y="675"/>
                </a:lnTo>
                <a:lnTo>
                  <a:pt x="517" y="677"/>
                </a:lnTo>
                <a:lnTo>
                  <a:pt x="522" y="683"/>
                </a:lnTo>
                <a:lnTo>
                  <a:pt x="527" y="685"/>
                </a:lnTo>
                <a:lnTo>
                  <a:pt x="527" y="689"/>
                </a:lnTo>
                <a:lnTo>
                  <a:pt x="533" y="694"/>
                </a:lnTo>
                <a:lnTo>
                  <a:pt x="536" y="699"/>
                </a:lnTo>
                <a:lnTo>
                  <a:pt x="536" y="704"/>
                </a:lnTo>
                <a:lnTo>
                  <a:pt x="531" y="707"/>
                </a:lnTo>
                <a:lnTo>
                  <a:pt x="533" y="708"/>
                </a:lnTo>
                <a:lnTo>
                  <a:pt x="535" y="710"/>
                </a:lnTo>
                <a:lnTo>
                  <a:pt x="533" y="712"/>
                </a:lnTo>
                <a:lnTo>
                  <a:pt x="534" y="716"/>
                </a:lnTo>
                <a:lnTo>
                  <a:pt x="536" y="717"/>
                </a:lnTo>
                <a:lnTo>
                  <a:pt x="539" y="719"/>
                </a:lnTo>
                <a:lnTo>
                  <a:pt x="541" y="722"/>
                </a:lnTo>
                <a:lnTo>
                  <a:pt x="541" y="724"/>
                </a:lnTo>
                <a:lnTo>
                  <a:pt x="544" y="739"/>
                </a:lnTo>
                <a:lnTo>
                  <a:pt x="544" y="743"/>
                </a:lnTo>
                <a:lnTo>
                  <a:pt x="540" y="743"/>
                </a:lnTo>
                <a:lnTo>
                  <a:pt x="537" y="743"/>
                </a:lnTo>
                <a:lnTo>
                  <a:pt x="536" y="745"/>
                </a:lnTo>
                <a:lnTo>
                  <a:pt x="536" y="747"/>
                </a:lnTo>
                <a:lnTo>
                  <a:pt x="536" y="749"/>
                </a:lnTo>
                <a:lnTo>
                  <a:pt x="536" y="754"/>
                </a:lnTo>
                <a:lnTo>
                  <a:pt x="536" y="761"/>
                </a:lnTo>
                <a:lnTo>
                  <a:pt x="538" y="769"/>
                </a:lnTo>
                <a:lnTo>
                  <a:pt x="536" y="776"/>
                </a:lnTo>
                <a:lnTo>
                  <a:pt x="542" y="781"/>
                </a:lnTo>
                <a:lnTo>
                  <a:pt x="547" y="781"/>
                </a:lnTo>
                <a:lnTo>
                  <a:pt x="547" y="776"/>
                </a:lnTo>
                <a:lnTo>
                  <a:pt x="550" y="769"/>
                </a:lnTo>
                <a:lnTo>
                  <a:pt x="550" y="766"/>
                </a:lnTo>
                <a:lnTo>
                  <a:pt x="549" y="764"/>
                </a:lnTo>
                <a:lnTo>
                  <a:pt x="551" y="759"/>
                </a:lnTo>
                <a:lnTo>
                  <a:pt x="553" y="759"/>
                </a:lnTo>
                <a:lnTo>
                  <a:pt x="556" y="759"/>
                </a:lnTo>
                <a:lnTo>
                  <a:pt x="561" y="760"/>
                </a:lnTo>
                <a:lnTo>
                  <a:pt x="565" y="757"/>
                </a:lnTo>
                <a:lnTo>
                  <a:pt x="566" y="759"/>
                </a:lnTo>
                <a:lnTo>
                  <a:pt x="569" y="761"/>
                </a:lnTo>
                <a:lnTo>
                  <a:pt x="569" y="764"/>
                </a:lnTo>
                <a:lnTo>
                  <a:pt x="569" y="769"/>
                </a:lnTo>
                <a:lnTo>
                  <a:pt x="570" y="775"/>
                </a:lnTo>
                <a:lnTo>
                  <a:pt x="565" y="781"/>
                </a:lnTo>
                <a:lnTo>
                  <a:pt x="564" y="785"/>
                </a:lnTo>
                <a:lnTo>
                  <a:pt x="566" y="785"/>
                </a:lnTo>
                <a:lnTo>
                  <a:pt x="568" y="789"/>
                </a:lnTo>
                <a:lnTo>
                  <a:pt x="566" y="791"/>
                </a:lnTo>
                <a:lnTo>
                  <a:pt x="565" y="793"/>
                </a:lnTo>
                <a:lnTo>
                  <a:pt x="568" y="795"/>
                </a:lnTo>
                <a:lnTo>
                  <a:pt x="571" y="796"/>
                </a:lnTo>
                <a:lnTo>
                  <a:pt x="575" y="796"/>
                </a:lnTo>
                <a:lnTo>
                  <a:pt x="580" y="793"/>
                </a:lnTo>
                <a:lnTo>
                  <a:pt x="583" y="791"/>
                </a:lnTo>
                <a:lnTo>
                  <a:pt x="588" y="790"/>
                </a:lnTo>
                <a:lnTo>
                  <a:pt x="591" y="790"/>
                </a:lnTo>
                <a:lnTo>
                  <a:pt x="594" y="799"/>
                </a:lnTo>
                <a:lnTo>
                  <a:pt x="594" y="811"/>
                </a:lnTo>
                <a:lnTo>
                  <a:pt x="593" y="818"/>
                </a:lnTo>
                <a:lnTo>
                  <a:pt x="594" y="819"/>
                </a:lnTo>
                <a:lnTo>
                  <a:pt x="595" y="823"/>
                </a:lnTo>
                <a:lnTo>
                  <a:pt x="593" y="826"/>
                </a:lnTo>
                <a:lnTo>
                  <a:pt x="599" y="843"/>
                </a:lnTo>
                <a:lnTo>
                  <a:pt x="601" y="846"/>
                </a:lnTo>
                <a:lnTo>
                  <a:pt x="603" y="847"/>
                </a:lnTo>
                <a:lnTo>
                  <a:pt x="607" y="848"/>
                </a:lnTo>
                <a:lnTo>
                  <a:pt x="609" y="847"/>
                </a:lnTo>
                <a:lnTo>
                  <a:pt x="614" y="851"/>
                </a:lnTo>
                <a:lnTo>
                  <a:pt x="616" y="852"/>
                </a:lnTo>
                <a:lnTo>
                  <a:pt x="620" y="851"/>
                </a:lnTo>
                <a:lnTo>
                  <a:pt x="623" y="852"/>
                </a:lnTo>
                <a:lnTo>
                  <a:pt x="626" y="852"/>
                </a:lnTo>
                <a:lnTo>
                  <a:pt x="629" y="851"/>
                </a:lnTo>
                <a:lnTo>
                  <a:pt x="636" y="851"/>
                </a:lnTo>
                <a:lnTo>
                  <a:pt x="639" y="852"/>
                </a:lnTo>
                <a:lnTo>
                  <a:pt x="641" y="857"/>
                </a:lnTo>
                <a:lnTo>
                  <a:pt x="644" y="857"/>
                </a:lnTo>
                <a:lnTo>
                  <a:pt x="646" y="857"/>
                </a:lnTo>
                <a:lnTo>
                  <a:pt x="646" y="862"/>
                </a:lnTo>
                <a:lnTo>
                  <a:pt x="645" y="867"/>
                </a:lnTo>
                <a:lnTo>
                  <a:pt x="645" y="873"/>
                </a:lnTo>
                <a:lnTo>
                  <a:pt x="649" y="880"/>
                </a:lnTo>
                <a:lnTo>
                  <a:pt x="646" y="884"/>
                </a:lnTo>
                <a:lnTo>
                  <a:pt x="644" y="889"/>
                </a:lnTo>
                <a:lnTo>
                  <a:pt x="649" y="896"/>
                </a:lnTo>
                <a:lnTo>
                  <a:pt x="654" y="901"/>
                </a:lnTo>
                <a:lnTo>
                  <a:pt x="657" y="906"/>
                </a:lnTo>
                <a:lnTo>
                  <a:pt x="659" y="912"/>
                </a:lnTo>
                <a:lnTo>
                  <a:pt x="658" y="915"/>
                </a:lnTo>
                <a:lnTo>
                  <a:pt x="656" y="918"/>
                </a:lnTo>
                <a:lnTo>
                  <a:pt x="653" y="926"/>
                </a:lnTo>
                <a:lnTo>
                  <a:pt x="654" y="943"/>
                </a:lnTo>
                <a:lnTo>
                  <a:pt x="653" y="945"/>
                </a:lnTo>
                <a:lnTo>
                  <a:pt x="643" y="951"/>
                </a:lnTo>
                <a:lnTo>
                  <a:pt x="642" y="952"/>
                </a:lnTo>
                <a:lnTo>
                  <a:pt x="421" y="933"/>
                </a:lnTo>
                <a:lnTo>
                  <a:pt x="422" y="930"/>
                </a:lnTo>
                <a:lnTo>
                  <a:pt x="425" y="929"/>
                </a:lnTo>
                <a:lnTo>
                  <a:pt x="422" y="926"/>
                </a:lnTo>
                <a:lnTo>
                  <a:pt x="419" y="921"/>
                </a:lnTo>
                <a:lnTo>
                  <a:pt x="421" y="915"/>
                </a:lnTo>
                <a:lnTo>
                  <a:pt x="419" y="913"/>
                </a:lnTo>
                <a:lnTo>
                  <a:pt x="422" y="912"/>
                </a:lnTo>
                <a:lnTo>
                  <a:pt x="428" y="903"/>
                </a:lnTo>
                <a:lnTo>
                  <a:pt x="435" y="890"/>
                </a:lnTo>
                <a:lnTo>
                  <a:pt x="431" y="888"/>
                </a:lnTo>
                <a:lnTo>
                  <a:pt x="427" y="888"/>
                </a:lnTo>
                <a:lnTo>
                  <a:pt x="425" y="886"/>
                </a:lnTo>
                <a:lnTo>
                  <a:pt x="424" y="884"/>
                </a:lnTo>
                <a:lnTo>
                  <a:pt x="433" y="869"/>
                </a:lnTo>
                <a:lnTo>
                  <a:pt x="436" y="859"/>
                </a:lnTo>
                <a:lnTo>
                  <a:pt x="441" y="834"/>
                </a:lnTo>
                <a:lnTo>
                  <a:pt x="439" y="829"/>
                </a:lnTo>
                <a:lnTo>
                  <a:pt x="437" y="828"/>
                </a:lnTo>
                <a:lnTo>
                  <a:pt x="437" y="825"/>
                </a:lnTo>
                <a:lnTo>
                  <a:pt x="434" y="823"/>
                </a:lnTo>
                <a:lnTo>
                  <a:pt x="431" y="823"/>
                </a:lnTo>
                <a:lnTo>
                  <a:pt x="427" y="822"/>
                </a:lnTo>
                <a:lnTo>
                  <a:pt x="427" y="819"/>
                </a:lnTo>
                <a:lnTo>
                  <a:pt x="426" y="817"/>
                </a:lnTo>
                <a:lnTo>
                  <a:pt x="427" y="815"/>
                </a:lnTo>
                <a:lnTo>
                  <a:pt x="427" y="812"/>
                </a:lnTo>
                <a:lnTo>
                  <a:pt x="425" y="809"/>
                </a:lnTo>
                <a:lnTo>
                  <a:pt x="421" y="810"/>
                </a:lnTo>
                <a:lnTo>
                  <a:pt x="417" y="808"/>
                </a:lnTo>
                <a:lnTo>
                  <a:pt x="415" y="808"/>
                </a:lnTo>
                <a:lnTo>
                  <a:pt x="412" y="808"/>
                </a:lnTo>
                <a:lnTo>
                  <a:pt x="411" y="806"/>
                </a:lnTo>
                <a:lnTo>
                  <a:pt x="412" y="803"/>
                </a:lnTo>
                <a:lnTo>
                  <a:pt x="413" y="802"/>
                </a:lnTo>
                <a:lnTo>
                  <a:pt x="410" y="799"/>
                </a:lnTo>
                <a:lnTo>
                  <a:pt x="407" y="799"/>
                </a:lnTo>
                <a:lnTo>
                  <a:pt x="406" y="797"/>
                </a:lnTo>
                <a:lnTo>
                  <a:pt x="407" y="789"/>
                </a:lnTo>
                <a:lnTo>
                  <a:pt x="406" y="786"/>
                </a:lnTo>
                <a:lnTo>
                  <a:pt x="404" y="785"/>
                </a:lnTo>
                <a:lnTo>
                  <a:pt x="401" y="785"/>
                </a:lnTo>
                <a:lnTo>
                  <a:pt x="399" y="783"/>
                </a:lnTo>
                <a:lnTo>
                  <a:pt x="398" y="770"/>
                </a:lnTo>
                <a:lnTo>
                  <a:pt x="395" y="769"/>
                </a:lnTo>
                <a:lnTo>
                  <a:pt x="393" y="759"/>
                </a:lnTo>
                <a:lnTo>
                  <a:pt x="391" y="757"/>
                </a:lnTo>
                <a:lnTo>
                  <a:pt x="388" y="755"/>
                </a:lnTo>
                <a:lnTo>
                  <a:pt x="387" y="753"/>
                </a:lnTo>
                <a:lnTo>
                  <a:pt x="383" y="751"/>
                </a:lnTo>
                <a:lnTo>
                  <a:pt x="379" y="750"/>
                </a:lnTo>
                <a:lnTo>
                  <a:pt x="375" y="751"/>
                </a:lnTo>
                <a:lnTo>
                  <a:pt x="373" y="752"/>
                </a:lnTo>
                <a:lnTo>
                  <a:pt x="371" y="751"/>
                </a:lnTo>
                <a:lnTo>
                  <a:pt x="370" y="747"/>
                </a:lnTo>
                <a:lnTo>
                  <a:pt x="365" y="744"/>
                </a:lnTo>
                <a:lnTo>
                  <a:pt x="363" y="743"/>
                </a:lnTo>
                <a:lnTo>
                  <a:pt x="360" y="737"/>
                </a:lnTo>
                <a:lnTo>
                  <a:pt x="358" y="735"/>
                </a:lnTo>
                <a:lnTo>
                  <a:pt x="360" y="728"/>
                </a:lnTo>
                <a:lnTo>
                  <a:pt x="360" y="723"/>
                </a:lnTo>
                <a:lnTo>
                  <a:pt x="357" y="720"/>
                </a:lnTo>
                <a:lnTo>
                  <a:pt x="357" y="718"/>
                </a:lnTo>
                <a:lnTo>
                  <a:pt x="355" y="717"/>
                </a:lnTo>
                <a:lnTo>
                  <a:pt x="353" y="715"/>
                </a:lnTo>
                <a:lnTo>
                  <a:pt x="347" y="713"/>
                </a:lnTo>
                <a:lnTo>
                  <a:pt x="345" y="708"/>
                </a:lnTo>
                <a:lnTo>
                  <a:pt x="342" y="708"/>
                </a:lnTo>
                <a:lnTo>
                  <a:pt x="341" y="707"/>
                </a:lnTo>
                <a:lnTo>
                  <a:pt x="341" y="702"/>
                </a:lnTo>
                <a:lnTo>
                  <a:pt x="339" y="701"/>
                </a:lnTo>
                <a:lnTo>
                  <a:pt x="339" y="695"/>
                </a:lnTo>
                <a:lnTo>
                  <a:pt x="329" y="685"/>
                </a:lnTo>
                <a:lnTo>
                  <a:pt x="323" y="673"/>
                </a:lnTo>
                <a:lnTo>
                  <a:pt x="317" y="669"/>
                </a:lnTo>
                <a:lnTo>
                  <a:pt x="306" y="657"/>
                </a:lnTo>
                <a:lnTo>
                  <a:pt x="303" y="654"/>
                </a:lnTo>
                <a:lnTo>
                  <a:pt x="300" y="650"/>
                </a:lnTo>
                <a:lnTo>
                  <a:pt x="297" y="647"/>
                </a:lnTo>
                <a:lnTo>
                  <a:pt x="290" y="647"/>
                </a:lnTo>
                <a:lnTo>
                  <a:pt x="269" y="639"/>
                </a:lnTo>
                <a:lnTo>
                  <a:pt x="265" y="639"/>
                </a:lnTo>
                <a:lnTo>
                  <a:pt x="261" y="637"/>
                </a:lnTo>
                <a:lnTo>
                  <a:pt x="260" y="639"/>
                </a:lnTo>
                <a:lnTo>
                  <a:pt x="256" y="626"/>
                </a:lnTo>
                <a:lnTo>
                  <a:pt x="254" y="624"/>
                </a:lnTo>
                <a:lnTo>
                  <a:pt x="253" y="622"/>
                </a:lnTo>
                <a:lnTo>
                  <a:pt x="247" y="619"/>
                </a:lnTo>
                <a:lnTo>
                  <a:pt x="245" y="614"/>
                </a:lnTo>
                <a:lnTo>
                  <a:pt x="242" y="610"/>
                </a:lnTo>
                <a:lnTo>
                  <a:pt x="239" y="608"/>
                </a:lnTo>
                <a:lnTo>
                  <a:pt x="237" y="607"/>
                </a:lnTo>
                <a:lnTo>
                  <a:pt x="236" y="604"/>
                </a:lnTo>
                <a:lnTo>
                  <a:pt x="231" y="603"/>
                </a:lnTo>
                <a:lnTo>
                  <a:pt x="230" y="601"/>
                </a:lnTo>
                <a:lnTo>
                  <a:pt x="226" y="599"/>
                </a:lnTo>
                <a:lnTo>
                  <a:pt x="224" y="601"/>
                </a:lnTo>
                <a:lnTo>
                  <a:pt x="222" y="602"/>
                </a:lnTo>
                <a:lnTo>
                  <a:pt x="220" y="602"/>
                </a:lnTo>
                <a:lnTo>
                  <a:pt x="216" y="597"/>
                </a:lnTo>
                <a:lnTo>
                  <a:pt x="212" y="586"/>
                </a:lnTo>
                <a:lnTo>
                  <a:pt x="209" y="583"/>
                </a:lnTo>
                <a:lnTo>
                  <a:pt x="197" y="579"/>
                </a:lnTo>
                <a:lnTo>
                  <a:pt x="194" y="579"/>
                </a:lnTo>
                <a:lnTo>
                  <a:pt x="192" y="573"/>
                </a:lnTo>
                <a:lnTo>
                  <a:pt x="186" y="565"/>
                </a:lnTo>
                <a:lnTo>
                  <a:pt x="189" y="560"/>
                </a:lnTo>
                <a:lnTo>
                  <a:pt x="192" y="549"/>
                </a:lnTo>
                <a:lnTo>
                  <a:pt x="190" y="547"/>
                </a:lnTo>
                <a:lnTo>
                  <a:pt x="191" y="540"/>
                </a:lnTo>
                <a:lnTo>
                  <a:pt x="190" y="535"/>
                </a:lnTo>
                <a:lnTo>
                  <a:pt x="184" y="529"/>
                </a:lnTo>
                <a:lnTo>
                  <a:pt x="172" y="527"/>
                </a:lnTo>
                <a:lnTo>
                  <a:pt x="172" y="522"/>
                </a:lnTo>
                <a:lnTo>
                  <a:pt x="171" y="519"/>
                </a:lnTo>
                <a:lnTo>
                  <a:pt x="173" y="516"/>
                </a:lnTo>
                <a:lnTo>
                  <a:pt x="175" y="512"/>
                </a:lnTo>
                <a:lnTo>
                  <a:pt x="177" y="510"/>
                </a:lnTo>
                <a:lnTo>
                  <a:pt x="178" y="505"/>
                </a:lnTo>
                <a:lnTo>
                  <a:pt x="177" y="501"/>
                </a:lnTo>
                <a:lnTo>
                  <a:pt x="178" y="495"/>
                </a:lnTo>
                <a:lnTo>
                  <a:pt x="177" y="491"/>
                </a:lnTo>
                <a:lnTo>
                  <a:pt x="176" y="489"/>
                </a:lnTo>
                <a:lnTo>
                  <a:pt x="175" y="483"/>
                </a:lnTo>
                <a:lnTo>
                  <a:pt x="177" y="473"/>
                </a:lnTo>
                <a:lnTo>
                  <a:pt x="178" y="469"/>
                </a:lnTo>
                <a:lnTo>
                  <a:pt x="179" y="463"/>
                </a:lnTo>
                <a:lnTo>
                  <a:pt x="178" y="457"/>
                </a:lnTo>
                <a:lnTo>
                  <a:pt x="175" y="451"/>
                </a:lnTo>
                <a:lnTo>
                  <a:pt x="173" y="445"/>
                </a:lnTo>
                <a:lnTo>
                  <a:pt x="171" y="444"/>
                </a:lnTo>
                <a:lnTo>
                  <a:pt x="164" y="441"/>
                </a:lnTo>
                <a:lnTo>
                  <a:pt x="161" y="440"/>
                </a:lnTo>
                <a:lnTo>
                  <a:pt x="161" y="437"/>
                </a:lnTo>
                <a:lnTo>
                  <a:pt x="159" y="435"/>
                </a:lnTo>
                <a:lnTo>
                  <a:pt x="154" y="435"/>
                </a:lnTo>
                <a:lnTo>
                  <a:pt x="161" y="432"/>
                </a:lnTo>
                <a:lnTo>
                  <a:pt x="162" y="429"/>
                </a:lnTo>
                <a:lnTo>
                  <a:pt x="162" y="425"/>
                </a:lnTo>
                <a:lnTo>
                  <a:pt x="160" y="419"/>
                </a:lnTo>
                <a:lnTo>
                  <a:pt x="157" y="417"/>
                </a:lnTo>
                <a:lnTo>
                  <a:pt x="155" y="414"/>
                </a:lnTo>
                <a:lnTo>
                  <a:pt x="155" y="413"/>
                </a:lnTo>
                <a:lnTo>
                  <a:pt x="158" y="411"/>
                </a:lnTo>
                <a:lnTo>
                  <a:pt x="156" y="409"/>
                </a:lnTo>
                <a:lnTo>
                  <a:pt x="153" y="408"/>
                </a:lnTo>
                <a:lnTo>
                  <a:pt x="151" y="408"/>
                </a:lnTo>
                <a:lnTo>
                  <a:pt x="152" y="411"/>
                </a:lnTo>
                <a:lnTo>
                  <a:pt x="154" y="414"/>
                </a:lnTo>
                <a:lnTo>
                  <a:pt x="155" y="422"/>
                </a:lnTo>
                <a:lnTo>
                  <a:pt x="157" y="425"/>
                </a:lnTo>
                <a:lnTo>
                  <a:pt x="156" y="427"/>
                </a:lnTo>
                <a:lnTo>
                  <a:pt x="154" y="429"/>
                </a:lnTo>
                <a:lnTo>
                  <a:pt x="151" y="427"/>
                </a:lnTo>
                <a:lnTo>
                  <a:pt x="149" y="424"/>
                </a:lnTo>
                <a:lnTo>
                  <a:pt x="147" y="424"/>
                </a:lnTo>
                <a:lnTo>
                  <a:pt x="147" y="427"/>
                </a:lnTo>
                <a:lnTo>
                  <a:pt x="148" y="430"/>
                </a:lnTo>
                <a:lnTo>
                  <a:pt x="148" y="434"/>
                </a:lnTo>
                <a:lnTo>
                  <a:pt x="151" y="437"/>
                </a:lnTo>
                <a:lnTo>
                  <a:pt x="151" y="441"/>
                </a:lnTo>
                <a:lnTo>
                  <a:pt x="148" y="440"/>
                </a:lnTo>
                <a:lnTo>
                  <a:pt x="140" y="417"/>
                </a:lnTo>
                <a:lnTo>
                  <a:pt x="139" y="395"/>
                </a:lnTo>
                <a:lnTo>
                  <a:pt x="140" y="391"/>
                </a:lnTo>
                <a:lnTo>
                  <a:pt x="139" y="357"/>
                </a:lnTo>
                <a:lnTo>
                  <a:pt x="140" y="355"/>
                </a:lnTo>
                <a:lnTo>
                  <a:pt x="137" y="349"/>
                </a:lnTo>
                <a:lnTo>
                  <a:pt x="133" y="345"/>
                </a:lnTo>
                <a:lnTo>
                  <a:pt x="127" y="331"/>
                </a:lnTo>
                <a:lnTo>
                  <a:pt x="126" y="325"/>
                </a:lnTo>
                <a:lnTo>
                  <a:pt x="122" y="324"/>
                </a:lnTo>
                <a:lnTo>
                  <a:pt x="116" y="325"/>
                </a:lnTo>
                <a:lnTo>
                  <a:pt x="114" y="324"/>
                </a:lnTo>
                <a:lnTo>
                  <a:pt x="112" y="320"/>
                </a:lnTo>
                <a:lnTo>
                  <a:pt x="111" y="315"/>
                </a:lnTo>
                <a:lnTo>
                  <a:pt x="112" y="304"/>
                </a:lnTo>
                <a:lnTo>
                  <a:pt x="112" y="300"/>
                </a:lnTo>
                <a:lnTo>
                  <a:pt x="114" y="296"/>
                </a:lnTo>
                <a:lnTo>
                  <a:pt x="112" y="291"/>
                </a:lnTo>
                <a:lnTo>
                  <a:pt x="111" y="287"/>
                </a:lnTo>
                <a:lnTo>
                  <a:pt x="109" y="285"/>
                </a:lnTo>
                <a:lnTo>
                  <a:pt x="112" y="283"/>
                </a:lnTo>
                <a:lnTo>
                  <a:pt x="114" y="282"/>
                </a:lnTo>
                <a:lnTo>
                  <a:pt x="113" y="271"/>
                </a:lnTo>
                <a:lnTo>
                  <a:pt x="103" y="255"/>
                </a:lnTo>
                <a:lnTo>
                  <a:pt x="101" y="255"/>
                </a:lnTo>
                <a:lnTo>
                  <a:pt x="98" y="248"/>
                </a:lnTo>
                <a:lnTo>
                  <a:pt x="94" y="246"/>
                </a:lnTo>
                <a:lnTo>
                  <a:pt x="93" y="241"/>
                </a:lnTo>
                <a:lnTo>
                  <a:pt x="93" y="238"/>
                </a:lnTo>
                <a:lnTo>
                  <a:pt x="91" y="235"/>
                </a:lnTo>
                <a:lnTo>
                  <a:pt x="90" y="233"/>
                </a:lnTo>
                <a:lnTo>
                  <a:pt x="87" y="233"/>
                </a:lnTo>
                <a:lnTo>
                  <a:pt x="87" y="229"/>
                </a:lnTo>
                <a:lnTo>
                  <a:pt x="85" y="225"/>
                </a:lnTo>
                <a:lnTo>
                  <a:pt x="79" y="218"/>
                </a:lnTo>
                <a:lnTo>
                  <a:pt x="76" y="218"/>
                </a:lnTo>
                <a:lnTo>
                  <a:pt x="73" y="219"/>
                </a:lnTo>
                <a:lnTo>
                  <a:pt x="73" y="210"/>
                </a:lnTo>
                <a:lnTo>
                  <a:pt x="69" y="206"/>
                </a:lnTo>
                <a:lnTo>
                  <a:pt x="67" y="207"/>
                </a:lnTo>
                <a:lnTo>
                  <a:pt x="61" y="201"/>
                </a:lnTo>
                <a:lnTo>
                  <a:pt x="61" y="198"/>
                </a:lnTo>
                <a:lnTo>
                  <a:pt x="61" y="195"/>
                </a:lnTo>
                <a:lnTo>
                  <a:pt x="63" y="193"/>
                </a:lnTo>
                <a:lnTo>
                  <a:pt x="65" y="193"/>
                </a:lnTo>
                <a:lnTo>
                  <a:pt x="69" y="193"/>
                </a:lnTo>
                <a:lnTo>
                  <a:pt x="70" y="192"/>
                </a:lnTo>
                <a:lnTo>
                  <a:pt x="65" y="187"/>
                </a:lnTo>
                <a:lnTo>
                  <a:pt x="67" y="182"/>
                </a:lnTo>
                <a:lnTo>
                  <a:pt x="65" y="172"/>
                </a:lnTo>
                <a:lnTo>
                  <a:pt x="63" y="169"/>
                </a:lnTo>
                <a:lnTo>
                  <a:pt x="60" y="167"/>
                </a:lnTo>
                <a:lnTo>
                  <a:pt x="56" y="165"/>
                </a:lnTo>
                <a:lnTo>
                  <a:pt x="54" y="159"/>
                </a:lnTo>
                <a:lnTo>
                  <a:pt x="50" y="154"/>
                </a:lnTo>
                <a:lnTo>
                  <a:pt x="53" y="151"/>
                </a:lnTo>
                <a:lnTo>
                  <a:pt x="58" y="151"/>
                </a:lnTo>
                <a:lnTo>
                  <a:pt x="63" y="153"/>
                </a:lnTo>
                <a:lnTo>
                  <a:pt x="65" y="157"/>
                </a:lnTo>
                <a:lnTo>
                  <a:pt x="71" y="158"/>
                </a:lnTo>
                <a:lnTo>
                  <a:pt x="76" y="161"/>
                </a:lnTo>
                <a:lnTo>
                  <a:pt x="78" y="154"/>
                </a:lnTo>
                <a:lnTo>
                  <a:pt x="81" y="150"/>
                </a:lnTo>
                <a:lnTo>
                  <a:pt x="81" y="153"/>
                </a:lnTo>
                <a:lnTo>
                  <a:pt x="80" y="156"/>
                </a:lnTo>
                <a:lnTo>
                  <a:pt x="80" y="160"/>
                </a:lnTo>
                <a:lnTo>
                  <a:pt x="81" y="164"/>
                </a:lnTo>
                <a:lnTo>
                  <a:pt x="83" y="165"/>
                </a:lnTo>
                <a:lnTo>
                  <a:pt x="85" y="147"/>
                </a:lnTo>
                <a:lnTo>
                  <a:pt x="83" y="147"/>
                </a:lnTo>
                <a:lnTo>
                  <a:pt x="80" y="146"/>
                </a:lnTo>
                <a:lnTo>
                  <a:pt x="80" y="142"/>
                </a:lnTo>
                <a:lnTo>
                  <a:pt x="79" y="137"/>
                </a:lnTo>
                <a:lnTo>
                  <a:pt x="69" y="137"/>
                </a:lnTo>
                <a:lnTo>
                  <a:pt x="69" y="133"/>
                </a:lnTo>
                <a:lnTo>
                  <a:pt x="61" y="129"/>
                </a:lnTo>
                <a:lnTo>
                  <a:pt x="58" y="128"/>
                </a:lnTo>
                <a:lnTo>
                  <a:pt x="58" y="123"/>
                </a:lnTo>
                <a:lnTo>
                  <a:pt x="53" y="117"/>
                </a:lnTo>
                <a:lnTo>
                  <a:pt x="49" y="117"/>
                </a:lnTo>
                <a:lnTo>
                  <a:pt x="46" y="116"/>
                </a:lnTo>
                <a:lnTo>
                  <a:pt x="44" y="115"/>
                </a:lnTo>
                <a:lnTo>
                  <a:pt x="41" y="107"/>
                </a:lnTo>
                <a:lnTo>
                  <a:pt x="37" y="103"/>
                </a:lnTo>
                <a:lnTo>
                  <a:pt x="35" y="99"/>
                </a:lnTo>
                <a:lnTo>
                  <a:pt x="37" y="90"/>
                </a:lnTo>
                <a:lnTo>
                  <a:pt x="37" y="86"/>
                </a:lnTo>
                <a:lnTo>
                  <a:pt x="36" y="81"/>
                </a:lnTo>
                <a:lnTo>
                  <a:pt x="33" y="75"/>
                </a:lnTo>
                <a:lnTo>
                  <a:pt x="31" y="67"/>
                </a:lnTo>
                <a:lnTo>
                  <a:pt x="31" y="63"/>
                </a:lnTo>
                <a:lnTo>
                  <a:pt x="29" y="58"/>
                </a:lnTo>
                <a:lnTo>
                  <a:pt x="25" y="55"/>
                </a:lnTo>
                <a:lnTo>
                  <a:pt x="21" y="53"/>
                </a:lnTo>
                <a:lnTo>
                  <a:pt x="0" y="0"/>
                </a:lnTo>
                <a:lnTo>
                  <a:pt x="408" y="17"/>
                </a:lnTo>
                <a:lnTo>
                  <a:pt x="408" y="31"/>
                </a:lnTo>
                <a:lnTo>
                  <a:pt x="398" y="39"/>
                </a:lnTo>
                <a:lnTo>
                  <a:pt x="391" y="42"/>
                </a:lnTo>
                <a:lnTo>
                  <a:pt x="388" y="54"/>
                </a:lnTo>
                <a:lnTo>
                  <a:pt x="374" y="69"/>
                </a:lnTo>
                <a:lnTo>
                  <a:pt x="371" y="71"/>
                </a:lnTo>
                <a:lnTo>
                  <a:pt x="369" y="73"/>
                </a:lnTo>
                <a:lnTo>
                  <a:pt x="367" y="77"/>
                </a:lnTo>
                <a:lnTo>
                  <a:pt x="361" y="87"/>
                </a:lnTo>
                <a:lnTo>
                  <a:pt x="364" y="93"/>
                </a:lnTo>
                <a:lnTo>
                  <a:pt x="369" y="97"/>
                </a:lnTo>
                <a:lnTo>
                  <a:pt x="371" y="104"/>
                </a:lnTo>
                <a:lnTo>
                  <a:pt x="375" y="106"/>
                </a:lnTo>
                <a:lnTo>
                  <a:pt x="374" y="111"/>
                </a:lnTo>
                <a:lnTo>
                  <a:pt x="372" y="112"/>
                </a:lnTo>
                <a:lnTo>
                  <a:pt x="371" y="115"/>
                </a:lnTo>
                <a:lnTo>
                  <a:pt x="374" y="125"/>
                </a:lnTo>
                <a:lnTo>
                  <a:pt x="374" y="140"/>
                </a:lnTo>
                <a:lnTo>
                  <a:pt x="371" y="151"/>
                </a:lnTo>
                <a:lnTo>
                  <a:pt x="366" y="161"/>
                </a:lnTo>
                <a:lnTo>
                  <a:pt x="365" y="163"/>
                </a:lnTo>
                <a:lnTo>
                  <a:pt x="365" y="177"/>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6" name="Freeform 232"/>
          <p:cNvSpPr>
            <a:spLocks/>
          </p:cNvSpPr>
          <p:nvPr/>
        </p:nvSpPr>
        <p:spPr bwMode="auto">
          <a:xfrm>
            <a:off x="2795588" y="1408038"/>
            <a:ext cx="1101725" cy="1349375"/>
          </a:xfrm>
          <a:custGeom>
            <a:avLst/>
            <a:gdLst/>
            <a:ahLst/>
            <a:cxnLst>
              <a:cxn ang="0">
                <a:pos x="625" y="950"/>
              </a:cxn>
              <a:cxn ang="0">
                <a:pos x="650" y="959"/>
              </a:cxn>
              <a:cxn ang="0">
                <a:pos x="640" y="980"/>
              </a:cxn>
              <a:cxn ang="0">
                <a:pos x="642" y="994"/>
              </a:cxn>
              <a:cxn ang="0">
                <a:pos x="648" y="1027"/>
              </a:cxn>
              <a:cxn ang="0">
                <a:pos x="668" y="1055"/>
              </a:cxn>
              <a:cxn ang="0">
                <a:pos x="676" y="1082"/>
              </a:cxn>
              <a:cxn ang="0">
                <a:pos x="726" y="1107"/>
              </a:cxn>
              <a:cxn ang="0">
                <a:pos x="756" y="1105"/>
              </a:cxn>
              <a:cxn ang="0">
                <a:pos x="772" y="1127"/>
              </a:cxn>
              <a:cxn ang="0">
                <a:pos x="766" y="1137"/>
              </a:cxn>
              <a:cxn ang="0">
                <a:pos x="787" y="1184"/>
              </a:cxn>
              <a:cxn ang="0">
                <a:pos x="813" y="1185"/>
              </a:cxn>
              <a:cxn ang="0">
                <a:pos x="835" y="1185"/>
              </a:cxn>
              <a:cxn ang="0">
                <a:pos x="838" y="1173"/>
              </a:cxn>
              <a:cxn ang="0">
                <a:pos x="852" y="1197"/>
              </a:cxn>
              <a:cxn ang="0">
                <a:pos x="848" y="1209"/>
              </a:cxn>
              <a:cxn ang="0">
                <a:pos x="866" y="1277"/>
              </a:cxn>
              <a:cxn ang="0">
                <a:pos x="874" y="1261"/>
              </a:cxn>
              <a:cxn ang="0">
                <a:pos x="885" y="1259"/>
              </a:cxn>
              <a:cxn ang="0">
                <a:pos x="894" y="1267"/>
              </a:cxn>
              <a:cxn ang="0">
                <a:pos x="1013" y="1172"/>
              </a:cxn>
              <a:cxn ang="0">
                <a:pos x="1001" y="1073"/>
              </a:cxn>
              <a:cxn ang="0">
                <a:pos x="933" y="914"/>
              </a:cxn>
              <a:cxn ang="0">
                <a:pos x="1012" y="841"/>
              </a:cxn>
              <a:cxn ang="0">
                <a:pos x="1036" y="658"/>
              </a:cxn>
              <a:cxn ang="0">
                <a:pos x="1016" y="412"/>
              </a:cxn>
              <a:cxn ang="0">
                <a:pos x="3" y="39"/>
              </a:cxn>
              <a:cxn ang="0">
                <a:pos x="4" y="123"/>
              </a:cxn>
              <a:cxn ang="0">
                <a:pos x="70" y="171"/>
              </a:cxn>
              <a:cxn ang="0">
                <a:pos x="102" y="195"/>
              </a:cxn>
              <a:cxn ang="0">
                <a:pos x="143" y="209"/>
              </a:cxn>
              <a:cxn ang="0">
                <a:pos x="164" y="193"/>
              </a:cxn>
              <a:cxn ang="0">
                <a:pos x="171" y="184"/>
              </a:cxn>
              <a:cxn ang="0">
                <a:pos x="195" y="200"/>
              </a:cxn>
              <a:cxn ang="0">
                <a:pos x="215" y="243"/>
              </a:cxn>
              <a:cxn ang="0">
                <a:pos x="228" y="261"/>
              </a:cxn>
              <a:cxn ang="0">
                <a:pos x="270" y="278"/>
              </a:cxn>
              <a:cxn ang="0">
                <a:pos x="288" y="278"/>
              </a:cxn>
              <a:cxn ang="0">
                <a:pos x="302" y="288"/>
              </a:cxn>
              <a:cxn ang="0">
                <a:pos x="313" y="291"/>
              </a:cxn>
              <a:cxn ang="0">
                <a:pos x="302" y="306"/>
              </a:cxn>
              <a:cxn ang="0">
                <a:pos x="296" y="376"/>
              </a:cxn>
              <a:cxn ang="0">
                <a:pos x="320" y="460"/>
              </a:cxn>
              <a:cxn ang="0">
                <a:pos x="331" y="491"/>
              </a:cxn>
              <a:cxn ang="0">
                <a:pos x="322" y="544"/>
              </a:cxn>
              <a:cxn ang="0">
                <a:pos x="348" y="585"/>
              </a:cxn>
              <a:cxn ang="0">
                <a:pos x="368" y="623"/>
              </a:cxn>
              <a:cxn ang="0">
                <a:pos x="378" y="653"/>
              </a:cxn>
              <a:cxn ang="0">
                <a:pos x="404" y="683"/>
              </a:cxn>
              <a:cxn ang="0">
                <a:pos x="410" y="721"/>
              </a:cxn>
              <a:cxn ang="0">
                <a:pos x="453" y="758"/>
              </a:cxn>
              <a:cxn ang="0">
                <a:pos x="456" y="773"/>
              </a:cxn>
              <a:cxn ang="0">
                <a:pos x="463" y="802"/>
              </a:cxn>
              <a:cxn ang="0">
                <a:pos x="495" y="842"/>
              </a:cxn>
              <a:cxn ang="0">
                <a:pos x="530" y="883"/>
              </a:cxn>
              <a:cxn ang="0">
                <a:pos x="541" y="916"/>
              </a:cxn>
              <a:cxn ang="0">
                <a:pos x="564" y="910"/>
              </a:cxn>
              <a:cxn ang="0">
                <a:pos x="583" y="937"/>
              </a:cxn>
              <a:cxn ang="0">
                <a:pos x="587" y="931"/>
              </a:cxn>
            </a:cxnLst>
            <a:rect l="0" t="0" r="r" b="b"/>
            <a:pathLst>
              <a:path w="1045" h="1280">
                <a:moveTo>
                  <a:pt x="604" y="908"/>
                </a:moveTo>
                <a:lnTo>
                  <a:pt x="604" y="912"/>
                </a:lnTo>
                <a:lnTo>
                  <a:pt x="604" y="915"/>
                </a:lnTo>
                <a:lnTo>
                  <a:pt x="607" y="920"/>
                </a:lnTo>
                <a:lnTo>
                  <a:pt x="607" y="925"/>
                </a:lnTo>
                <a:lnTo>
                  <a:pt x="596" y="926"/>
                </a:lnTo>
                <a:lnTo>
                  <a:pt x="599" y="929"/>
                </a:lnTo>
                <a:lnTo>
                  <a:pt x="602" y="929"/>
                </a:lnTo>
                <a:lnTo>
                  <a:pt x="604" y="931"/>
                </a:lnTo>
                <a:lnTo>
                  <a:pt x="612" y="938"/>
                </a:lnTo>
                <a:lnTo>
                  <a:pt x="617" y="944"/>
                </a:lnTo>
                <a:lnTo>
                  <a:pt x="625" y="950"/>
                </a:lnTo>
                <a:lnTo>
                  <a:pt x="630" y="952"/>
                </a:lnTo>
                <a:lnTo>
                  <a:pt x="629" y="946"/>
                </a:lnTo>
                <a:lnTo>
                  <a:pt x="626" y="943"/>
                </a:lnTo>
                <a:lnTo>
                  <a:pt x="626" y="941"/>
                </a:lnTo>
                <a:lnTo>
                  <a:pt x="634" y="944"/>
                </a:lnTo>
                <a:lnTo>
                  <a:pt x="634" y="947"/>
                </a:lnTo>
                <a:lnTo>
                  <a:pt x="640" y="952"/>
                </a:lnTo>
                <a:lnTo>
                  <a:pt x="648" y="954"/>
                </a:lnTo>
                <a:lnTo>
                  <a:pt x="655" y="954"/>
                </a:lnTo>
                <a:lnTo>
                  <a:pt x="658" y="955"/>
                </a:lnTo>
                <a:lnTo>
                  <a:pt x="654" y="959"/>
                </a:lnTo>
                <a:lnTo>
                  <a:pt x="650" y="959"/>
                </a:lnTo>
                <a:lnTo>
                  <a:pt x="648" y="959"/>
                </a:lnTo>
                <a:lnTo>
                  <a:pt x="646" y="960"/>
                </a:lnTo>
                <a:lnTo>
                  <a:pt x="644" y="962"/>
                </a:lnTo>
                <a:lnTo>
                  <a:pt x="646" y="965"/>
                </a:lnTo>
                <a:lnTo>
                  <a:pt x="644" y="971"/>
                </a:lnTo>
                <a:lnTo>
                  <a:pt x="646" y="974"/>
                </a:lnTo>
                <a:lnTo>
                  <a:pt x="648" y="973"/>
                </a:lnTo>
                <a:lnTo>
                  <a:pt x="650" y="975"/>
                </a:lnTo>
                <a:lnTo>
                  <a:pt x="651" y="977"/>
                </a:lnTo>
                <a:lnTo>
                  <a:pt x="648" y="978"/>
                </a:lnTo>
                <a:lnTo>
                  <a:pt x="641" y="978"/>
                </a:lnTo>
                <a:lnTo>
                  <a:pt x="640" y="980"/>
                </a:lnTo>
                <a:lnTo>
                  <a:pt x="640" y="982"/>
                </a:lnTo>
                <a:lnTo>
                  <a:pt x="642" y="985"/>
                </a:lnTo>
                <a:lnTo>
                  <a:pt x="642" y="990"/>
                </a:lnTo>
                <a:lnTo>
                  <a:pt x="644" y="988"/>
                </a:lnTo>
                <a:lnTo>
                  <a:pt x="646" y="987"/>
                </a:lnTo>
                <a:lnTo>
                  <a:pt x="649" y="986"/>
                </a:lnTo>
                <a:lnTo>
                  <a:pt x="650" y="984"/>
                </a:lnTo>
                <a:lnTo>
                  <a:pt x="650" y="989"/>
                </a:lnTo>
                <a:lnTo>
                  <a:pt x="651" y="991"/>
                </a:lnTo>
                <a:lnTo>
                  <a:pt x="648" y="992"/>
                </a:lnTo>
                <a:lnTo>
                  <a:pt x="646" y="992"/>
                </a:lnTo>
                <a:lnTo>
                  <a:pt x="642" y="994"/>
                </a:lnTo>
                <a:lnTo>
                  <a:pt x="641" y="997"/>
                </a:lnTo>
                <a:lnTo>
                  <a:pt x="641" y="999"/>
                </a:lnTo>
                <a:lnTo>
                  <a:pt x="642" y="1001"/>
                </a:lnTo>
                <a:lnTo>
                  <a:pt x="644" y="1002"/>
                </a:lnTo>
                <a:lnTo>
                  <a:pt x="646" y="1005"/>
                </a:lnTo>
                <a:lnTo>
                  <a:pt x="640" y="1008"/>
                </a:lnTo>
                <a:lnTo>
                  <a:pt x="642" y="1014"/>
                </a:lnTo>
                <a:lnTo>
                  <a:pt x="646" y="1029"/>
                </a:lnTo>
                <a:lnTo>
                  <a:pt x="647" y="1031"/>
                </a:lnTo>
                <a:lnTo>
                  <a:pt x="649" y="1031"/>
                </a:lnTo>
                <a:lnTo>
                  <a:pt x="648" y="1029"/>
                </a:lnTo>
                <a:lnTo>
                  <a:pt x="648" y="1027"/>
                </a:lnTo>
                <a:lnTo>
                  <a:pt x="654" y="1024"/>
                </a:lnTo>
                <a:lnTo>
                  <a:pt x="656" y="1025"/>
                </a:lnTo>
                <a:lnTo>
                  <a:pt x="655" y="1029"/>
                </a:lnTo>
                <a:lnTo>
                  <a:pt x="654" y="1039"/>
                </a:lnTo>
                <a:lnTo>
                  <a:pt x="659" y="1041"/>
                </a:lnTo>
                <a:lnTo>
                  <a:pt x="658" y="1045"/>
                </a:lnTo>
                <a:lnTo>
                  <a:pt x="656" y="1045"/>
                </a:lnTo>
                <a:lnTo>
                  <a:pt x="656" y="1051"/>
                </a:lnTo>
                <a:lnTo>
                  <a:pt x="658" y="1052"/>
                </a:lnTo>
                <a:lnTo>
                  <a:pt x="662" y="1049"/>
                </a:lnTo>
                <a:lnTo>
                  <a:pt x="664" y="1051"/>
                </a:lnTo>
                <a:lnTo>
                  <a:pt x="668" y="1055"/>
                </a:lnTo>
                <a:lnTo>
                  <a:pt x="668" y="1057"/>
                </a:lnTo>
                <a:lnTo>
                  <a:pt x="666" y="1061"/>
                </a:lnTo>
                <a:lnTo>
                  <a:pt x="668" y="1066"/>
                </a:lnTo>
                <a:lnTo>
                  <a:pt x="670" y="1068"/>
                </a:lnTo>
                <a:lnTo>
                  <a:pt x="672" y="1069"/>
                </a:lnTo>
                <a:lnTo>
                  <a:pt x="672" y="1071"/>
                </a:lnTo>
                <a:lnTo>
                  <a:pt x="672" y="1073"/>
                </a:lnTo>
                <a:lnTo>
                  <a:pt x="668" y="1073"/>
                </a:lnTo>
                <a:lnTo>
                  <a:pt x="662" y="1074"/>
                </a:lnTo>
                <a:lnTo>
                  <a:pt x="664" y="1077"/>
                </a:lnTo>
                <a:lnTo>
                  <a:pt x="666" y="1077"/>
                </a:lnTo>
                <a:lnTo>
                  <a:pt x="676" y="1082"/>
                </a:lnTo>
                <a:lnTo>
                  <a:pt x="678" y="1083"/>
                </a:lnTo>
                <a:lnTo>
                  <a:pt x="682" y="1085"/>
                </a:lnTo>
                <a:lnTo>
                  <a:pt x="694" y="1091"/>
                </a:lnTo>
                <a:lnTo>
                  <a:pt x="696" y="1089"/>
                </a:lnTo>
                <a:lnTo>
                  <a:pt x="699" y="1089"/>
                </a:lnTo>
                <a:lnTo>
                  <a:pt x="701" y="1090"/>
                </a:lnTo>
                <a:lnTo>
                  <a:pt x="700" y="1093"/>
                </a:lnTo>
                <a:lnTo>
                  <a:pt x="701" y="1095"/>
                </a:lnTo>
                <a:lnTo>
                  <a:pt x="710" y="1099"/>
                </a:lnTo>
                <a:lnTo>
                  <a:pt x="717" y="1103"/>
                </a:lnTo>
                <a:lnTo>
                  <a:pt x="720" y="1104"/>
                </a:lnTo>
                <a:lnTo>
                  <a:pt x="726" y="1107"/>
                </a:lnTo>
                <a:lnTo>
                  <a:pt x="729" y="1106"/>
                </a:lnTo>
                <a:lnTo>
                  <a:pt x="727" y="1103"/>
                </a:lnTo>
                <a:lnTo>
                  <a:pt x="728" y="1100"/>
                </a:lnTo>
                <a:lnTo>
                  <a:pt x="729" y="1097"/>
                </a:lnTo>
                <a:lnTo>
                  <a:pt x="731" y="1095"/>
                </a:lnTo>
                <a:lnTo>
                  <a:pt x="734" y="1095"/>
                </a:lnTo>
                <a:lnTo>
                  <a:pt x="734" y="1097"/>
                </a:lnTo>
                <a:lnTo>
                  <a:pt x="736" y="1099"/>
                </a:lnTo>
                <a:lnTo>
                  <a:pt x="737" y="1101"/>
                </a:lnTo>
                <a:lnTo>
                  <a:pt x="740" y="1103"/>
                </a:lnTo>
                <a:lnTo>
                  <a:pt x="750" y="1105"/>
                </a:lnTo>
                <a:lnTo>
                  <a:pt x="756" y="1105"/>
                </a:lnTo>
                <a:lnTo>
                  <a:pt x="762" y="1107"/>
                </a:lnTo>
                <a:lnTo>
                  <a:pt x="762" y="1109"/>
                </a:lnTo>
                <a:lnTo>
                  <a:pt x="764" y="1114"/>
                </a:lnTo>
                <a:lnTo>
                  <a:pt x="764" y="1115"/>
                </a:lnTo>
                <a:lnTo>
                  <a:pt x="764" y="1117"/>
                </a:lnTo>
                <a:lnTo>
                  <a:pt x="767" y="1119"/>
                </a:lnTo>
                <a:lnTo>
                  <a:pt x="770" y="1119"/>
                </a:lnTo>
                <a:lnTo>
                  <a:pt x="772" y="1121"/>
                </a:lnTo>
                <a:lnTo>
                  <a:pt x="770" y="1122"/>
                </a:lnTo>
                <a:lnTo>
                  <a:pt x="771" y="1125"/>
                </a:lnTo>
                <a:lnTo>
                  <a:pt x="774" y="1124"/>
                </a:lnTo>
                <a:lnTo>
                  <a:pt x="772" y="1127"/>
                </a:lnTo>
                <a:lnTo>
                  <a:pt x="772" y="1130"/>
                </a:lnTo>
                <a:lnTo>
                  <a:pt x="771" y="1132"/>
                </a:lnTo>
                <a:lnTo>
                  <a:pt x="770" y="1135"/>
                </a:lnTo>
                <a:lnTo>
                  <a:pt x="766" y="1129"/>
                </a:lnTo>
                <a:lnTo>
                  <a:pt x="766" y="1127"/>
                </a:lnTo>
                <a:lnTo>
                  <a:pt x="759" y="1121"/>
                </a:lnTo>
                <a:lnTo>
                  <a:pt x="757" y="1122"/>
                </a:lnTo>
                <a:lnTo>
                  <a:pt x="756" y="1124"/>
                </a:lnTo>
                <a:lnTo>
                  <a:pt x="760" y="1129"/>
                </a:lnTo>
                <a:lnTo>
                  <a:pt x="762" y="1130"/>
                </a:lnTo>
                <a:lnTo>
                  <a:pt x="764" y="1134"/>
                </a:lnTo>
                <a:lnTo>
                  <a:pt x="766" y="1137"/>
                </a:lnTo>
                <a:lnTo>
                  <a:pt x="770" y="1137"/>
                </a:lnTo>
                <a:lnTo>
                  <a:pt x="772" y="1151"/>
                </a:lnTo>
                <a:lnTo>
                  <a:pt x="772" y="1153"/>
                </a:lnTo>
                <a:lnTo>
                  <a:pt x="771" y="1155"/>
                </a:lnTo>
                <a:lnTo>
                  <a:pt x="771" y="1159"/>
                </a:lnTo>
                <a:lnTo>
                  <a:pt x="772" y="1161"/>
                </a:lnTo>
                <a:lnTo>
                  <a:pt x="774" y="1167"/>
                </a:lnTo>
                <a:lnTo>
                  <a:pt x="778" y="1175"/>
                </a:lnTo>
                <a:lnTo>
                  <a:pt x="780" y="1174"/>
                </a:lnTo>
                <a:lnTo>
                  <a:pt x="782" y="1177"/>
                </a:lnTo>
                <a:lnTo>
                  <a:pt x="785" y="1182"/>
                </a:lnTo>
                <a:lnTo>
                  <a:pt x="787" y="1184"/>
                </a:lnTo>
                <a:lnTo>
                  <a:pt x="799" y="1189"/>
                </a:lnTo>
                <a:lnTo>
                  <a:pt x="800" y="1187"/>
                </a:lnTo>
                <a:lnTo>
                  <a:pt x="802" y="1185"/>
                </a:lnTo>
                <a:lnTo>
                  <a:pt x="803" y="1184"/>
                </a:lnTo>
                <a:lnTo>
                  <a:pt x="806" y="1184"/>
                </a:lnTo>
                <a:lnTo>
                  <a:pt x="810" y="1187"/>
                </a:lnTo>
                <a:lnTo>
                  <a:pt x="816" y="1192"/>
                </a:lnTo>
                <a:lnTo>
                  <a:pt x="824" y="1196"/>
                </a:lnTo>
                <a:lnTo>
                  <a:pt x="826" y="1196"/>
                </a:lnTo>
                <a:lnTo>
                  <a:pt x="829" y="1193"/>
                </a:lnTo>
                <a:lnTo>
                  <a:pt x="821" y="1188"/>
                </a:lnTo>
                <a:lnTo>
                  <a:pt x="813" y="1185"/>
                </a:lnTo>
                <a:lnTo>
                  <a:pt x="813" y="1177"/>
                </a:lnTo>
                <a:lnTo>
                  <a:pt x="813" y="1174"/>
                </a:lnTo>
                <a:lnTo>
                  <a:pt x="816" y="1172"/>
                </a:lnTo>
                <a:lnTo>
                  <a:pt x="820" y="1175"/>
                </a:lnTo>
                <a:lnTo>
                  <a:pt x="820" y="1177"/>
                </a:lnTo>
                <a:lnTo>
                  <a:pt x="820" y="1179"/>
                </a:lnTo>
                <a:lnTo>
                  <a:pt x="818" y="1180"/>
                </a:lnTo>
                <a:lnTo>
                  <a:pt x="818" y="1182"/>
                </a:lnTo>
                <a:lnTo>
                  <a:pt x="822" y="1183"/>
                </a:lnTo>
                <a:lnTo>
                  <a:pt x="832" y="1187"/>
                </a:lnTo>
                <a:lnTo>
                  <a:pt x="834" y="1187"/>
                </a:lnTo>
                <a:lnTo>
                  <a:pt x="835" y="1185"/>
                </a:lnTo>
                <a:lnTo>
                  <a:pt x="832" y="1183"/>
                </a:lnTo>
                <a:lnTo>
                  <a:pt x="829" y="1179"/>
                </a:lnTo>
                <a:lnTo>
                  <a:pt x="828" y="1177"/>
                </a:lnTo>
                <a:lnTo>
                  <a:pt x="829" y="1173"/>
                </a:lnTo>
                <a:lnTo>
                  <a:pt x="830" y="1172"/>
                </a:lnTo>
                <a:lnTo>
                  <a:pt x="832" y="1172"/>
                </a:lnTo>
                <a:lnTo>
                  <a:pt x="834" y="1170"/>
                </a:lnTo>
                <a:lnTo>
                  <a:pt x="838" y="1168"/>
                </a:lnTo>
                <a:lnTo>
                  <a:pt x="840" y="1168"/>
                </a:lnTo>
                <a:lnTo>
                  <a:pt x="841" y="1171"/>
                </a:lnTo>
                <a:lnTo>
                  <a:pt x="840" y="1172"/>
                </a:lnTo>
                <a:lnTo>
                  <a:pt x="838" y="1173"/>
                </a:lnTo>
                <a:lnTo>
                  <a:pt x="840" y="1177"/>
                </a:lnTo>
                <a:lnTo>
                  <a:pt x="843" y="1178"/>
                </a:lnTo>
                <a:lnTo>
                  <a:pt x="844" y="1177"/>
                </a:lnTo>
                <a:lnTo>
                  <a:pt x="847" y="1178"/>
                </a:lnTo>
                <a:lnTo>
                  <a:pt x="846" y="1181"/>
                </a:lnTo>
                <a:lnTo>
                  <a:pt x="846" y="1183"/>
                </a:lnTo>
                <a:lnTo>
                  <a:pt x="847" y="1186"/>
                </a:lnTo>
                <a:lnTo>
                  <a:pt x="850" y="1189"/>
                </a:lnTo>
                <a:lnTo>
                  <a:pt x="854" y="1191"/>
                </a:lnTo>
                <a:lnTo>
                  <a:pt x="853" y="1192"/>
                </a:lnTo>
                <a:lnTo>
                  <a:pt x="852" y="1193"/>
                </a:lnTo>
                <a:lnTo>
                  <a:pt x="852" y="1197"/>
                </a:lnTo>
                <a:lnTo>
                  <a:pt x="850" y="1200"/>
                </a:lnTo>
                <a:lnTo>
                  <a:pt x="849" y="1201"/>
                </a:lnTo>
                <a:lnTo>
                  <a:pt x="846" y="1200"/>
                </a:lnTo>
                <a:lnTo>
                  <a:pt x="842" y="1199"/>
                </a:lnTo>
                <a:lnTo>
                  <a:pt x="840" y="1197"/>
                </a:lnTo>
                <a:lnTo>
                  <a:pt x="837" y="1196"/>
                </a:lnTo>
                <a:lnTo>
                  <a:pt x="834" y="1194"/>
                </a:lnTo>
                <a:lnTo>
                  <a:pt x="834" y="1197"/>
                </a:lnTo>
                <a:lnTo>
                  <a:pt x="835" y="1200"/>
                </a:lnTo>
                <a:lnTo>
                  <a:pt x="839" y="1202"/>
                </a:lnTo>
                <a:lnTo>
                  <a:pt x="840" y="1203"/>
                </a:lnTo>
                <a:lnTo>
                  <a:pt x="848" y="1209"/>
                </a:lnTo>
                <a:lnTo>
                  <a:pt x="853" y="1215"/>
                </a:lnTo>
                <a:lnTo>
                  <a:pt x="855" y="1217"/>
                </a:lnTo>
                <a:lnTo>
                  <a:pt x="858" y="1220"/>
                </a:lnTo>
                <a:lnTo>
                  <a:pt x="864" y="1232"/>
                </a:lnTo>
                <a:lnTo>
                  <a:pt x="863" y="1235"/>
                </a:lnTo>
                <a:lnTo>
                  <a:pt x="863" y="1237"/>
                </a:lnTo>
                <a:lnTo>
                  <a:pt x="865" y="1241"/>
                </a:lnTo>
                <a:lnTo>
                  <a:pt x="865" y="1247"/>
                </a:lnTo>
                <a:lnTo>
                  <a:pt x="864" y="1250"/>
                </a:lnTo>
                <a:lnTo>
                  <a:pt x="865" y="1253"/>
                </a:lnTo>
                <a:lnTo>
                  <a:pt x="865" y="1267"/>
                </a:lnTo>
                <a:lnTo>
                  <a:pt x="866" y="1277"/>
                </a:lnTo>
                <a:lnTo>
                  <a:pt x="866" y="1279"/>
                </a:lnTo>
                <a:lnTo>
                  <a:pt x="869" y="1279"/>
                </a:lnTo>
                <a:lnTo>
                  <a:pt x="871" y="1277"/>
                </a:lnTo>
                <a:lnTo>
                  <a:pt x="868" y="1270"/>
                </a:lnTo>
                <a:lnTo>
                  <a:pt x="869" y="1244"/>
                </a:lnTo>
                <a:lnTo>
                  <a:pt x="871" y="1244"/>
                </a:lnTo>
                <a:lnTo>
                  <a:pt x="872" y="1246"/>
                </a:lnTo>
                <a:lnTo>
                  <a:pt x="872" y="1249"/>
                </a:lnTo>
                <a:lnTo>
                  <a:pt x="872" y="1254"/>
                </a:lnTo>
                <a:lnTo>
                  <a:pt x="873" y="1257"/>
                </a:lnTo>
                <a:lnTo>
                  <a:pt x="873" y="1259"/>
                </a:lnTo>
                <a:lnTo>
                  <a:pt x="874" y="1261"/>
                </a:lnTo>
                <a:lnTo>
                  <a:pt x="874" y="1263"/>
                </a:lnTo>
                <a:lnTo>
                  <a:pt x="873" y="1265"/>
                </a:lnTo>
                <a:lnTo>
                  <a:pt x="871" y="1265"/>
                </a:lnTo>
                <a:lnTo>
                  <a:pt x="872" y="1269"/>
                </a:lnTo>
                <a:lnTo>
                  <a:pt x="874" y="1269"/>
                </a:lnTo>
                <a:lnTo>
                  <a:pt x="876" y="1266"/>
                </a:lnTo>
                <a:lnTo>
                  <a:pt x="878" y="1263"/>
                </a:lnTo>
                <a:lnTo>
                  <a:pt x="881" y="1265"/>
                </a:lnTo>
                <a:lnTo>
                  <a:pt x="883" y="1265"/>
                </a:lnTo>
                <a:lnTo>
                  <a:pt x="884" y="1267"/>
                </a:lnTo>
                <a:lnTo>
                  <a:pt x="887" y="1265"/>
                </a:lnTo>
                <a:lnTo>
                  <a:pt x="885" y="1259"/>
                </a:lnTo>
                <a:lnTo>
                  <a:pt x="883" y="1257"/>
                </a:lnTo>
                <a:lnTo>
                  <a:pt x="880" y="1255"/>
                </a:lnTo>
                <a:lnTo>
                  <a:pt x="876" y="1250"/>
                </a:lnTo>
                <a:lnTo>
                  <a:pt x="876" y="1247"/>
                </a:lnTo>
                <a:lnTo>
                  <a:pt x="877" y="1246"/>
                </a:lnTo>
                <a:lnTo>
                  <a:pt x="880" y="1247"/>
                </a:lnTo>
                <a:lnTo>
                  <a:pt x="881" y="1249"/>
                </a:lnTo>
                <a:lnTo>
                  <a:pt x="888" y="1254"/>
                </a:lnTo>
                <a:lnTo>
                  <a:pt x="891" y="1257"/>
                </a:lnTo>
                <a:lnTo>
                  <a:pt x="894" y="1260"/>
                </a:lnTo>
                <a:lnTo>
                  <a:pt x="895" y="1263"/>
                </a:lnTo>
                <a:lnTo>
                  <a:pt x="894" y="1267"/>
                </a:lnTo>
                <a:lnTo>
                  <a:pt x="891" y="1269"/>
                </a:lnTo>
                <a:lnTo>
                  <a:pt x="896" y="1271"/>
                </a:lnTo>
                <a:lnTo>
                  <a:pt x="920" y="1258"/>
                </a:lnTo>
                <a:lnTo>
                  <a:pt x="928" y="1251"/>
                </a:lnTo>
                <a:lnTo>
                  <a:pt x="958" y="1231"/>
                </a:lnTo>
                <a:lnTo>
                  <a:pt x="966" y="1223"/>
                </a:lnTo>
                <a:lnTo>
                  <a:pt x="974" y="1217"/>
                </a:lnTo>
                <a:lnTo>
                  <a:pt x="981" y="1211"/>
                </a:lnTo>
                <a:lnTo>
                  <a:pt x="982" y="1210"/>
                </a:lnTo>
                <a:lnTo>
                  <a:pt x="989" y="1202"/>
                </a:lnTo>
                <a:lnTo>
                  <a:pt x="998" y="1193"/>
                </a:lnTo>
                <a:lnTo>
                  <a:pt x="1013" y="1172"/>
                </a:lnTo>
                <a:lnTo>
                  <a:pt x="1018" y="1158"/>
                </a:lnTo>
                <a:lnTo>
                  <a:pt x="1020" y="1145"/>
                </a:lnTo>
                <a:lnTo>
                  <a:pt x="1019" y="1142"/>
                </a:lnTo>
                <a:lnTo>
                  <a:pt x="1018" y="1137"/>
                </a:lnTo>
                <a:lnTo>
                  <a:pt x="1007" y="1132"/>
                </a:lnTo>
                <a:lnTo>
                  <a:pt x="1003" y="1127"/>
                </a:lnTo>
                <a:lnTo>
                  <a:pt x="999" y="1119"/>
                </a:lnTo>
                <a:lnTo>
                  <a:pt x="993" y="1100"/>
                </a:lnTo>
                <a:lnTo>
                  <a:pt x="994" y="1090"/>
                </a:lnTo>
                <a:lnTo>
                  <a:pt x="996" y="1083"/>
                </a:lnTo>
                <a:lnTo>
                  <a:pt x="996" y="1082"/>
                </a:lnTo>
                <a:lnTo>
                  <a:pt x="1001" y="1073"/>
                </a:lnTo>
                <a:lnTo>
                  <a:pt x="996" y="1065"/>
                </a:lnTo>
                <a:lnTo>
                  <a:pt x="996" y="1058"/>
                </a:lnTo>
                <a:lnTo>
                  <a:pt x="997" y="1046"/>
                </a:lnTo>
                <a:lnTo>
                  <a:pt x="985" y="1029"/>
                </a:lnTo>
                <a:lnTo>
                  <a:pt x="979" y="1011"/>
                </a:lnTo>
                <a:lnTo>
                  <a:pt x="964" y="990"/>
                </a:lnTo>
                <a:lnTo>
                  <a:pt x="958" y="975"/>
                </a:lnTo>
                <a:lnTo>
                  <a:pt x="952" y="971"/>
                </a:lnTo>
                <a:lnTo>
                  <a:pt x="946" y="961"/>
                </a:lnTo>
                <a:lnTo>
                  <a:pt x="939" y="942"/>
                </a:lnTo>
                <a:lnTo>
                  <a:pt x="935" y="929"/>
                </a:lnTo>
                <a:lnTo>
                  <a:pt x="933" y="914"/>
                </a:lnTo>
                <a:lnTo>
                  <a:pt x="933" y="903"/>
                </a:lnTo>
                <a:lnTo>
                  <a:pt x="938" y="895"/>
                </a:lnTo>
                <a:lnTo>
                  <a:pt x="948" y="894"/>
                </a:lnTo>
                <a:lnTo>
                  <a:pt x="981" y="897"/>
                </a:lnTo>
                <a:lnTo>
                  <a:pt x="1010" y="902"/>
                </a:lnTo>
                <a:lnTo>
                  <a:pt x="1018" y="899"/>
                </a:lnTo>
                <a:lnTo>
                  <a:pt x="1023" y="894"/>
                </a:lnTo>
                <a:lnTo>
                  <a:pt x="1023" y="883"/>
                </a:lnTo>
                <a:lnTo>
                  <a:pt x="1018" y="862"/>
                </a:lnTo>
                <a:lnTo>
                  <a:pt x="1014" y="854"/>
                </a:lnTo>
                <a:lnTo>
                  <a:pt x="1014" y="851"/>
                </a:lnTo>
                <a:lnTo>
                  <a:pt x="1012" y="841"/>
                </a:lnTo>
                <a:lnTo>
                  <a:pt x="1020" y="823"/>
                </a:lnTo>
                <a:lnTo>
                  <a:pt x="1021" y="814"/>
                </a:lnTo>
                <a:lnTo>
                  <a:pt x="1018" y="807"/>
                </a:lnTo>
                <a:lnTo>
                  <a:pt x="1018" y="795"/>
                </a:lnTo>
                <a:lnTo>
                  <a:pt x="1016" y="737"/>
                </a:lnTo>
                <a:lnTo>
                  <a:pt x="1013" y="715"/>
                </a:lnTo>
                <a:lnTo>
                  <a:pt x="1012" y="714"/>
                </a:lnTo>
                <a:lnTo>
                  <a:pt x="1010" y="697"/>
                </a:lnTo>
                <a:lnTo>
                  <a:pt x="1013" y="689"/>
                </a:lnTo>
                <a:lnTo>
                  <a:pt x="1031" y="691"/>
                </a:lnTo>
                <a:lnTo>
                  <a:pt x="1033" y="684"/>
                </a:lnTo>
                <a:lnTo>
                  <a:pt x="1036" y="658"/>
                </a:lnTo>
                <a:lnTo>
                  <a:pt x="1036" y="629"/>
                </a:lnTo>
                <a:lnTo>
                  <a:pt x="1040" y="607"/>
                </a:lnTo>
                <a:lnTo>
                  <a:pt x="1040" y="570"/>
                </a:lnTo>
                <a:lnTo>
                  <a:pt x="1044" y="556"/>
                </a:lnTo>
                <a:lnTo>
                  <a:pt x="1039" y="521"/>
                </a:lnTo>
                <a:lnTo>
                  <a:pt x="1038" y="506"/>
                </a:lnTo>
                <a:lnTo>
                  <a:pt x="1035" y="499"/>
                </a:lnTo>
                <a:lnTo>
                  <a:pt x="1034" y="495"/>
                </a:lnTo>
                <a:lnTo>
                  <a:pt x="1031" y="489"/>
                </a:lnTo>
                <a:lnTo>
                  <a:pt x="1023" y="465"/>
                </a:lnTo>
                <a:lnTo>
                  <a:pt x="1018" y="418"/>
                </a:lnTo>
                <a:lnTo>
                  <a:pt x="1016" y="412"/>
                </a:lnTo>
                <a:lnTo>
                  <a:pt x="1011" y="371"/>
                </a:lnTo>
                <a:lnTo>
                  <a:pt x="1010" y="349"/>
                </a:lnTo>
                <a:lnTo>
                  <a:pt x="998" y="343"/>
                </a:lnTo>
                <a:lnTo>
                  <a:pt x="1012" y="327"/>
                </a:lnTo>
                <a:lnTo>
                  <a:pt x="614" y="283"/>
                </a:lnTo>
                <a:lnTo>
                  <a:pt x="27" y="0"/>
                </a:lnTo>
                <a:lnTo>
                  <a:pt x="13" y="15"/>
                </a:lnTo>
                <a:lnTo>
                  <a:pt x="10" y="17"/>
                </a:lnTo>
                <a:lnTo>
                  <a:pt x="8" y="19"/>
                </a:lnTo>
                <a:lnTo>
                  <a:pt x="6" y="23"/>
                </a:lnTo>
                <a:lnTo>
                  <a:pt x="0" y="33"/>
                </a:lnTo>
                <a:lnTo>
                  <a:pt x="3" y="39"/>
                </a:lnTo>
                <a:lnTo>
                  <a:pt x="8" y="43"/>
                </a:lnTo>
                <a:lnTo>
                  <a:pt x="10" y="50"/>
                </a:lnTo>
                <a:lnTo>
                  <a:pt x="14" y="52"/>
                </a:lnTo>
                <a:lnTo>
                  <a:pt x="13" y="57"/>
                </a:lnTo>
                <a:lnTo>
                  <a:pt x="11" y="58"/>
                </a:lnTo>
                <a:lnTo>
                  <a:pt x="10" y="61"/>
                </a:lnTo>
                <a:lnTo>
                  <a:pt x="13" y="71"/>
                </a:lnTo>
                <a:lnTo>
                  <a:pt x="13" y="86"/>
                </a:lnTo>
                <a:lnTo>
                  <a:pt x="10" y="97"/>
                </a:lnTo>
                <a:lnTo>
                  <a:pt x="5" y="107"/>
                </a:lnTo>
                <a:lnTo>
                  <a:pt x="4" y="109"/>
                </a:lnTo>
                <a:lnTo>
                  <a:pt x="4" y="123"/>
                </a:lnTo>
                <a:lnTo>
                  <a:pt x="8" y="125"/>
                </a:lnTo>
                <a:lnTo>
                  <a:pt x="10" y="127"/>
                </a:lnTo>
                <a:lnTo>
                  <a:pt x="13" y="127"/>
                </a:lnTo>
                <a:lnTo>
                  <a:pt x="17" y="127"/>
                </a:lnTo>
                <a:lnTo>
                  <a:pt x="21" y="127"/>
                </a:lnTo>
                <a:lnTo>
                  <a:pt x="45" y="140"/>
                </a:lnTo>
                <a:lnTo>
                  <a:pt x="47" y="147"/>
                </a:lnTo>
                <a:lnTo>
                  <a:pt x="52" y="154"/>
                </a:lnTo>
                <a:lnTo>
                  <a:pt x="55" y="159"/>
                </a:lnTo>
                <a:lnTo>
                  <a:pt x="60" y="163"/>
                </a:lnTo>
                <a:lnTo>
                  <a:pt x="61" y="166"/>
                </a:lnTo>
                <a:lnTo>
                  <a:pt x="70" y="171"/>
                </a:lnTo>
                <a:lnTo>
                  <a:pt x="73" y="171"/>
                </a:lnTo>
                <a:lnTo>
                  <a:pt x="74" y="171"/>
                </a:lnTo>
                <a:lnTo>
                  <a:pt x="78" y="173"/>
                </a:lnTo>
                <a:lnTo>
                  <a:pt x="85" y="180"/>
                </a:lnTo>
                <a:lnTo>
                  <a:pt x="87" y="181"/>
                </a:lnTo>
                <a:lnTo>
                  <a:pt x="88" y="182"/>
                </a:lnTo>
                <a:lnTo>
                  <a:pt x="91" y="184"/>
                </a:lnTo>
                <a:lnTo>
                  <a:pt x="93" y="185"/>
                </a:lnTo>
                <a:lnTo>
                  <a:pt x="94" y="187"/>
                </a:lnTo>
                <a:lnTo>
                  <a:pt x="96" y="192"/>
                </a:lnTo>
                <a:lnTo>
                  <a:pt x="100" y="193"/>
                </a:lnTo>
                <a:lnTo>
                  <a:pt x="102" y="195"/>
                </a:lnTo>
                <a:lnTo>
                  <a:pt x="105" y="195"/>
                </a:lnTo>
                <a:lnTo>
                  <a:pt x="111" y="197"/>
                </a:lnTo>
                <a:lnTo>
                  <a:pt x="121" y="202"/>
                </a:lnTo>
                <a:lnTo>
                  <a:pt x="124" y="205"/>
                </a:lnTo>
                <a:lnTo>
                  <a:pt x="125" y="206"/>
                </a:lnTo>
                <a:lnTo>
                  <a:pt x="126" y="208"/>
                </a:lnTo>
                <a:lnTo>
                  <a:pt x="128" y="209"/>
                </a:lnTo>
                <a:lnTo>
                  <a:pt x="131" y="209"/>
                </a:lnTo>
                <a:lnTo>
                  <a:pt x="137" y="211"/>
                </a:lnTo>
                <a:lnTo>
                  <a:pt x="140" y="210"/>
                </a:lnTo>
                <a:lnTo>
                  <a:pt x="141" y="211"/>
                </a:lnTo>
                <a:lnTo>
                  <a:pt x="143" y="209"/>
                </a:lnTo>
                <a:lnTo>
                  <a:pt x="147" y="211"/>
                </a:lnTo>
                <a:lnTo>
                  <a:pt x="148" y="210"/>
                </a:lnTo>
                <a:lnTo>
                  <a:pt x="152" y="210"/>
                </a:lnTo>
                <a:lnTo>
                  <a:pt x="152" y="208"/>
                </a:lnTo>
                <a:lnTo>
                  <a:pt x="153" y="205"/>
                </a:lnTo>
                <a:lnTo>
                  <a:pt x="156" y="203"/>
                </a:lnTo>
                <a:lnTo>
                  <a:pt x="158" y="201"/>
                </a:lnTo>
                <a:lnTo>
                  <a:pt x="158" y="199"/>
                </a:lnTo>
                <a:lnTo>
                  <a:pt x="159" y="196"/>
                </a:lnTo>
                <a:lnTo>
                  <a:pt x="160" y="194"/>
                </a:lnTo>
                <a:lnTo>
                  <a:pt x="164" y="194"/>
                </a:lnTo>
                <a:lnTo>
                  <a:pt x="164" y="193"/>
                </a:lnTo>
                <a:lnTo>
                  <a:pt x="166" y="191"/>
                </a:lnTo>
                <a:lnTo>
                  <a:pt x="168" y="189"/>
                </a:lnTo>
                <a:lnTo>
                  <a:pt x="169" y="187"/>
                </a:lnTo>
                <a:lnTo>
                  <a:pt x="167" y="184"/>
                </a:lnTo>
                <a:lnTo>
                  <a:pt x="165" y="183"/>
                </a:lnTo>
                <a:lnTo>
                  <a:pt x="165" y="181"/>
                </a:lnTo>
                <a:lnTo>
                  <a:pt x="166" y="176"/>
                </a:lnTo>
                <a:lnTo>
                  <a:pt x="166" y="174"/>
                </a:lnTo>
                <a:lnTo>
                  <a:pt x="170" y="174"/>
                </a:lnTo>
                <a:lnTo>
                  <a:pt x="170" y="176"/>
                </a:lnTo>
                <a:lnTo>
                  <a:pt x="169" y="180"/>
                </a:lnTo>
                <a:lnTo>
                  <a:pt x="171" y="184"/>
                </a:lnTo>
                <a:lnTo>
                  <a:pt x="174" y="182"/>
                </a:lnTo>
                <a:lnTo>
                  <a:pt x="175" y="180"/>
                </a:lnTo>
                <a:lnTo>
                  <a:pt x="178" y="180"/>
                </a:lnTo>
                <a:lnTo>
                  <a:pt x="179" y="183"/>
                </a:lnTo>
                <a:lnTo>
                  <a:pt x="181" y="183"/>
                </a:lnTo>
                <a:lnTo>
                  <a:pt x="182" y="185"/>
                </a:lnTo>
                <a:lnTo>
                  <a:pt x="181" y="187"/>
                </a:lnTo>
                <a:lnTo>
                  <a:pt x="187" y="191"/>
                </a:lnTo>
                <a:lnTo>
                  <a:pt x="189" y="193"/>
                </a:lnTo>
                <a:lnTo>
                  <a:pt x="191" y="196"/>
                </a:lnTo>
                <a:lnTo>
                  <a:pt x="193" y="198"/>
                </a:lnTo>
                <a:lnTo>
                  <a:pt x="195" y="200"/>
                </a:lnTo>
                <a:lnTo>
                  <a:pt x="196" y="201"/>
                </a:lnTo>
                <a:lnTo>
                  <a:pt x="200" y="199"/>
                </a:lnTo>
                <a:lnTo>
                  <a:pt x="202" y="201"/>
                </a:lnTo>
                <a:lnTo>
                  <a:pt x="203" y="205"/>
                </a:lnTo>
                <a:lnTo>
                  <a:pt x="207" y="207"/>
                </a:lnTo>
                <a:lnTo>
                  <a:pt x="210" y="211"/>
                </a:lnTo>
                <a:lnTo>
                  <a:pt x="212" y="215"/>
                </a:lnTo>
                <a:lnTo>
                  <a:pt x="212" y="218"/>
                </a:lnTo>
                <a:lnTo>
                  <a:pt x="213" y="220"/>
                </a:lnTo>
                <a:lnTo>
                  <a:pt x="213" y="226"/>
                </a:lnTo>
                <a:lnTo>
                  <a:pt x="214" y="229"/>
                </a:lnTo>
                <a:lnTo>
                  <a:pt x="215" y="243"/>
                </a:lnTo>
                <a:lnTo>
                  <a:pt x="214" y="246"/>
                </a:lnTo>
                <a:lnTo>
                  <a:pt x="212" y="246"/>
                </a:lnTo>
                <a:lnTo>
                  <a:pt x="210" y="245"/>
                </a:lnTo>
                <a:lnTo>
                  <a:pt x="210" y="248"/>
                </a:lnTo>
                <a:lnTo>
                  <a:pt x="213" y="249"/>
                </a:lnTo>
                <a:lnTo>
                  <a:pt x="214" y="251"/>
                </a:lnTo>
                <a:lnTo>
                  <a:pt x="215" y="253"/>
                </a:lnTo>
                <a:lnTo>
                  <a:pt x="216" y="255"/>
                </a:lnTo>
                <a:lnTo>
                  <a:pt x="220" y="257"/>
                </a:lnTo>
                <a:lnTo>
                  <a:pt x="222" y="260"/>
                </a:lnTo>
                <a:lnTo>
                  <a:pt x="224" y="261"/>
                </a:lnTo>
                <a:lnTo>
                  <a:pt x="228" y="261"/>
                </a:lnTo>
                <a:lnTo>
                  <a:pt x="232" y="263"/>
                </a:lnTo>
                <a:lnTo>
                  <a:pt x="234" y="264"/>
                </a:lnTo>
                <a:lnTo>
                  <a:pt x="238" y="264"/>
                </a:lnTo>
                <a:lnTo>
                  <a:pt x="242" y="266"/>
                </a:lnTo>
                <a:lnTo>
                  <a:pt x="246" y="266"/>
                </a:lnTo>
                <a:lnTo>
                  <a:pt x="252" y="268"/>
                </a:lnTo>
                <a:lnTo>
                  <a:pt x="254" y="270"/>
                </a:lnTo>
                <a:lnTo>
                  <a:pt x="256" y="271"/>
                </a:lnTo>
                <a:lnTo>
                  <a:pt x="258" y="271"/>
                </a:lnTo>
                <a:lnTo>
                  <a:pt x="265" y="276"/>
                </a:lnTo>
                <a:lnTo>
                  <a:pt x="267" y="277"/>
                </a:lnTo>
                <a:lnTo>
                  <a:pt x="270" y="278"/>
                </a:lnTo>
                <a:lnTo>
                  <a:pt x="273" y="280"/>
                </a:lnTo>
                <a:lnTo>
                  <a:pt x="276" y="281"/>
                </a:lnTo>
                <a:lnTo>
                  <a:pt x="282" y="281"/>
                </a:lnTo>
                <a:lnTo>
                  <a:pt x="283" y="278"/>
                </a:lnTo>
                <a:lnTo>
                  <a:pt x="280" y="277"/>
                </a:lnTo>
                <a:lnTo>
                  <a:pt x="277" y="275"/>
                </a:lnTo>
                <a:lnTo>
                  <a:pt x="280" y="274"/>
                </a:lnTo>
                <a:lnTo>
                  <a:pt x="281" y="271"/>
                </a:lnTo>
                <a:lnTo>
                  <a:pt x="285" y="271"/>
                </a:lnTo>
                <a:lnTo>
                  <a:pt x="286" y="274"/>
                </a:lnTo>
                <a:lnTo>
                  <a:pt x="286" y="277"/>
                </a:lnTo>
                <a:lnTo>
                  <a:pt x="288" y="278"/>
                </a:lnTo>
                <a:lnTo>
                  <a:pt x="288" y="283"/>
                </a:lnTo>
                <a:lnTo>
                  <a:pt x="288" y="284"/>
                </a:lnTo>
                <a:lnTo>
                  <a:pt x="288" y="289"/>
                </a:lnTo>
                <a:lnTo>
                  <a:pt x="290" y="289"/>
                </a:lnTo>
                <a:lnTo>
                  <a:pt x="293" y="291"/>
                </a:lnTo>
                <a:lnTo>
                  <a:pt x="297" y="291"/>
                </a:lnTo>
                <a:lnTo>
                  <a:pt x="298" y="293"/>
                </a:lnTo>
                <a:lnTo>
                  <a:pt x="300" y="294"/>
                </a:lnTo>
                <a:lnTo>
                  <a:pt x="303" y="295"/>
                </a:lnTo>
                <a:lnTo>
                  <a:pt x="305" y="293"/>
                </a:lnTo>
                <a:lnTo>
                  <a:pt x="302" y="290"/>
                </a:lnTo>
                <a:lnTo>
                  <a:pt x="302" y="288"/>
                </a:lnTo>
                <a:lnTo>
                  <a:pt x="299" y="285"/>
                </a:lnTo>
                <a:lnTo>
                  <a:pt x="297" y="282"/>
                </a:lnTo>
                <a:lnTo>
                  <a:pt x="295" y="277"/>
                </a:lnTo>
                <a:lnTo>
                  <a:pt x="297" y="276"/>
                </a:lnTo>
                <a:lnTo>
                  <a:pt x="299" y="277"/>
                </a:lnTo>
                <a:lnTo>
                  <a:pt x="304" y="277"/>
                </a:lnTo>
                <a:lnTo>
                  <a:pt x="307" y="278"/>
                </a:lnTo>
                <a:lnTo>
                  <a:pt x="306" y="281"/>
                </a:lnTo>
                <a:lnTo>
                  <a:pt x="308" y="287"/>
                </a:lnTo>
                <a:lnTo>
                  <a:pt x="310" y="288"/>
                </a:lnTo>
                <a:lnTo>
                  <a:pt x="311" y="288"/>
                </a:lnTo>
                <a:lnTo>
                  <a:pt x="313" y="291"/>
                </a:lnTo>
                <a:lnTo>
                  <a:pt x="313" y="298"/>
                </a:lnTo>
                <a:lnTo>
                  <a:pt x="311" y="302"/>
                </a:lnTo>
                <a:lnTo>
                  <a:pt x="313" y="303"/>
                </a:lnTo>
                <a:lnTo>
                  <a:pt x="313" y="306"/>
                </a:lnTo>
                <a:lnTo>
                  <a:pt x="309" y="310"/>
                </a:lnTo>
                <a:lnTo>
                  <a:pt x="309" y="317"/>
                </a:lnTo>
                <a:lnTo>
                  <a:pt x="308" y="320"/>
                </a:lnTo>
                <a:lnTo>
                  <a:pt x="305" y="319"/>
                </a:lnTo>
                <a:lnTo>
                  <a:pt x="305" y="315"/>
                </a:lnTo>
                <a:lnTo>
                  <a:pt x="305" y="311"/>
                </a:lnTo>
                <a:lnTo>
                  <a:pt x="302" y="308"/>
                </a:lnTo>
                <a:lnTo>
                  <a:pt x="302" y="306"/>
                </a:lnTo>
                <a:lnTo>
                  <a:pt x="298" y="303"/>
                </a:lnTo>
                <a:lnTo>
                  <a:pt x="300" y="311"/>
                </a:lnTo>
                <a:lnTo>
                  <a:pt x="300" y="316"/>
                </a:lnTo>
                <a:lnTo>
                  <a:pt x="304" y="321"/>
                </a:lnTo>
                <a:lnTo>
                  <a:pt x="305" y="325"/>
                </a:lnTo>
                <a:lnTo>
                  <a:pt x="305" y="328"/>
                </a:lnTo>
                <a:lnTo>
                  <a:pt x="307" y="333"/>
                </a:lnTo>
                <a:lnTo>
                  <a:pt x="305" y="341"/>
                </a:lnTo>
                <a:lnTo>
                  <a:pt x="299" y="345"/>
                </a:lnTo>
                <a:lnTo>
                  <a:pt x="294" y="354"/>
                </a:lnTo>
                <a:lnTo>
                  <a:pt x="294" y="372"/>
                </a:lnTo>
                <a:lnTo>
                  <a:pt x="296" y="376"/>
                </a:lnTo>
                <a:lnTo>
                  <a:pt x="297" y="380"/>
                </a:lnTo>
                <a:lnTo>
                  <a:pt x="296" y="382"/>
                </a:lnTo>
                <a:lnTo>
                  <a:pt x="298" y="391"/>
                </a:lnTo>
                <a:lnTo>
                  <a:pt x="301" y="397"/>
                </a:lnTo>
                <a:lnTo>
                  <a:pt x="313" y="422"/>
                </a:lnTo>
                <a:lnTo>
                  <a:pt x="316" y="424"/>
                </a:lnTo>
                <a:lnTo>
                  <a:pt x="317" y="429"/>
                </a:lnTo>
                <a:lnTo>
                  <a:pt x="320" y="436"/>
                </a:lnTo>
                <a:lnTo>
                  <a:pt x="322" y="441"/>
                </a:lnTo>
                <a:lnTo>
                  <a:pt x="322" y="453"/>
                </a:lnTo>
                <a:lnTo>
                  <a:pt x="321" y="456"/>
                </a:lnTo>
                <a:lnTo>
                  <a:pt x="320" y="460"/>
                </a:lnTo>
                <a:lnTo>
                  <a:pt x="320" y="463"/>
                </a:lnTo>
                <a:lnTo>
                  <a:pt x="319" y="466"/>
                </a:lnTo>
                <a:lnTo>
                  <a:pt x="324" y="466"/>
                </a:lnTo>
                <a:lnTo>
                  <a:pt x="326" y="466"/>
                </a:lnTo>
                <a:lnTo>
                  <a:pt x="327" y="468"/>
                </a:lnTo>
                <a:lnTo>
                  <a:pt x="328" y="470"/>
                </a:lnTo>
                <a:lnTo>
                  <a:pt x="330" y="472"/>
                </a:lnTo>
                <a:lnTo>
                  <a:pt x="332" y="480"/>
                </a:lnTo>
                <a:lnTo>
                  <a:pt x="332" y="483"/>
                </a:lnTo>
                <a:lnTo>
                  <a:pt x="333" y="486"/>
                </a:lnTo>
                <a:lnTo>
                  <a:pt x="332" y="489"/>
                </a:lnTo>
                <a:lnTo>
                  <a:pt x="331" y="491"/>
                </a:lnTo>
                <a:lnTo>
                  <a:pt x="328" y="495"/>
                </a:lnTo>
                <a:lnTo>
                  <a:pt x="328" y="497"/>
                </a:lnTo>
                <a:lnTo>
                  <a:pt x="328" y="501"/>
                </a:lnTo>
                <a:lnTo>
                  <a:pt x="328" y="508"/>
                </a:lnTo>
                <a:lnTo>
                  <a:pt x="330" y="511"/>
                </a:lnTo>
                <a:lnTo>
                  <a:pt x="330" y="519"/>
                </a:lnTo>
                <a:lnTo>
                  <a:pt x="328" y="521"/>
                </a:lnTo>
                <a:lnTo>
                  <a:pt x="326" y="523"/>
                </a:lnTo>
                <a:lnTo>
                  <a:pt x="326" y="525"/>
                </a:lnTo>
                <a:lnTo>
                  <a:pt x="324" y="527"/>
                </a:lnTo>
                <a:lnTo>
                  <a:pt x="322" y="529"/>
                </a:lnTo>
                <a:lnTo>
                  <a:pt x="322" y="544"/>
                </a:lnTo>
                <a:lnTo>
                  <a:pt x="324" y="547"/>
                </a:lnTo>
                <a:lnTo>
                  <a:pt x="335" y="547"/>
                </a:lnTo>
                <a:lnTo>
                  <a:pt x="335" y="555"/>
                </a:lnTo>
                <a:lnTo>
                  <a:pt x="337" y="562"/>
                </a:lnTo>
                <a:lnTo>
                  <a:pt x="340" y="565"/>
                </a:lnTo>
                <a:lnTo>
                  <a:pt x="340" y="568"/>
                </a:lnTo>
                <a:lnTo>
                  <a:pt x="342" y="570"/>
                </a:lnTo>
                <a:lnTo>
                  <a:pt x="345" y="573"/>
                </a:lnTo>
                <a:lnTo>
                  <a:pt x="348" y="578"/>
                </a:lnTo>
                <a:lnTo>
                  <a:pt x="349" y="579"/>
                </a:lnTo>
                <a:lnTo>
                  <a:pt x="349" y="581"/>
                </a:lnTo>
                <a:lnTo>
                  <a:pt x="348" y="585"/>
                </a:lnTo>
                <a:lnTo>
                  <a:pt x="349" y="587"/>
                </a:lnTo>
                <a:lnTo>
                  <a:pt x="352" y="590"/>
                </a:lnTo>
                <a:lnTo>
                  <a:pt x="354" y="590"/>
                </a:lnTo>
                <a:lnTo>
                  <a:pt x="356" y="593"/>
                </a:lnTo>
                <a:lnTo>
                  <a:pt x="358" y="595"/>
                </a:lnTo>
                <a:lnTo>
                  <a:pt x="364" y="598"/>
                </a:lnTo>
                <a:lnTo>
                  <a:pt x="366" y="603"/>
                </a:lnTo>
                <a:lnTo>
                  <a:pt x="367" y="607"/>
                </a:lnTo>
                <a:lnTo>
                  <a:pt x="367" y="611"/>
                </a:lnTo>
                <a:lnTo>
                  <a:pt x="370" y="617"/>
                </a:lnTo>
                <a:lnTo>
                  <a:pt x="370" y="619"/>
                </a:lnTo>
                <a:lnTo>
                  <a:pt x="368" y="623"/>
                </a:lnTo>
                <a:lnTo>
                  <a:pt x="367" y="626"/>
                </a:lnTo>
                <a:lnTo>
                  <a:pt x="367" y="631"/>
                </a:lnTo>
                <a:lnTo>
                  <a:pt x="366" y="634"/>
                </a:lnTo>
                <a:lnTo>
                  <a:pt x="364" y="637"/>
                </a:lnTo>
                <a:lnTo>
                  <a:pt x="364" y="643"/>
                </a:lnTo>
                <a:lnTo>
                  <a:pt x="364" y="648"/>
                </a:lnTo>
                <a:lnTo>
                  <a:pt x="369" y="653"/>
                </a:lnTo>
                <a:lnTo>
                  <a:pt x="371" y="656"/>
                </a:lnTo>
                <a:lnTo>
                  <a:pt x="375" y="657"/>
                </a:lnTo>
                <a:lnTo>
                  <a:pt x="377" y="658"/>
                </a:lnTo>
                <a:lnTo>
                  <a:pt x="380" y="657"/>
                </a:lnTo>
                <a:lnTo>
                  <a:pt x="378" y="653"/>
                </a:lnTo>
                <a:lnTo>
                  <a:pt x="381" y="653"/>
                </a:lnTo>
                <a:lnTo>
                  <a:pt x="386" y="651"/>
                </a:lnTo>
                <a:lnTo>
                  <a:pt x="387" y="654"/>
                </a:lnTo>
                <a:lnTo>
                  <a:pt x="394" y="661"/>
                </a:lnTo>
                <a:lnTo>
                  <a:pt x="394" y="663"/>
                </a:lnTo>
                <a:lnTo>
                  <a:pt x="396" y="666"/>
                </a:lnTo>
                <a:lnTo>
                  <a:pt x="396" y="675"/>
                </a:lnTo>
                <a:lnTo>
                  <a:pt x="400" y="677"/>
                </a:lnTo>
                <a:lnTo>
                  <a:pt x="401" y="680"/>
                </a:lnTo>
                <a:lnTo>
                  <a:pt x="400" y="682"/>
                </a:lnTo>
                <a:lnTo>
                  <a:pt x="402" y="683"/>
                </a:lnTo>
                <a:lnTo>
                  <a:pt x="404" y="683"/>
                </a:lnTo>
                <a:lnTo>
                  <a:pt x="406" y="687"/>
                </a:lnTo>
                <a:lnTo>
                  <a:pt x="406" y="691"/>
                </a:lnTo>
                <a:lnTo>
                  <a:pt x="403" y="693"/>
                </a:lnTo>
                <a:lnTo>
                  <a:pt x="402" y="696"/>
                </a:lnTo>
                <a:lnTo>
                  <a:pt x="404" y="698"/>
                </a:lnTo>
                <a:lnTo>
                  <a:pt x="405" y="699"/>
                </a:lnTo>
                <a:lnTo>
                  <a:pt x="407" y="700"/>
                </a:lnTo>
                <a:lnTo>
                  <a:pt x="404" y="707"/>
                </a:lnTo>
                <a:lnTo>
                  <a:pt x="405" y="710"/>
                </a:lnTo>
                <a:lnTo>
                  <a:pt x="407" y="710"/>
                </a:lnTo>
                <a:lnTo>
                  <a:pt x="407" y="715"/>
                </a:lnTo>
                <a:lnTo>
                  <a:pt x="410" y="721"/>
                </a:lnTo>
                <a:lnTo>
                  <a:pt x="413" y="725"/>
                </a:lnTo>
                <a:lnTo>
                  <a:pt x="416" y="731"/>
                </a:lnTo>
                <a:lnTo>
                  <a:pt x="419" y="731"/>
                </a:lnTo>
                <a:lnTo>
                  <a:pt x="419" y="737"/>
                </a:lnTo>
                <a:lnTo>
                  <a:pt x="420" y="740"/>
                </a:lnTo>
                <a:lnTo>
                  <a:pt x="425" y="746"/>
                </a:lnTo>
                <a:lnTo>
                  <a:pt x="425" y="750"/>
                </a:lnTo>
                <a:lnTo>
                  <a:pt x="426" y="757"/>
                </a:lnTo>
                <a:lnTo>
                  <a:pt x="428" y="758"/>
                </a:lnTo>
                <a:lnTo>
                  <a:pt x="450" y="764"/>
                </a:lnTo>
                <a:lnTo>
                  <a:pt x="450" y="760"/>
                </a:lnTo>
                <a:lnTo>
                  <a:pt x="453" y="758"/>
                </a:lnTo>
                <a:lnTo>
                  <a:pt x="456" y="760"/>
                </a:lnTo>
                <a:lnTo>
                  <a:pt x="459" y="762"/>
                </a:lnTo>
                <a:lnTo>
                  <a:pt x="462" y="762"/>
                </a:lnTo>
                <a:lnTo>
                  <a:pt x="464" y="764"/>
                </a:lnTo>
                <a:lnTo>
                  <a:pt x="466" y="767"/>
                </a:lnTo>
                <a:lnTo>
                  <a:pt x="464" y="768"/>
                </a:lnTo>
                <a:lnTo>
                  <a:pt x="463" y="772"/>
                </a:lnTo>
                <a:lnTo>
                  <a:pt x="462" y="774"/>
                </a:lnTo>
                <a:lnTo>
                  <a:pt x="461" y="776"/>
                </a:lnTo>
                <a:lnTo>
                  <a:pt x="459" y="777"/>
                </a:lnTo>
                <a:lnTo>
                  <a:pt x="457" y="776"/>
                </a:lnTo>
                <a:lnTo>
                  <a:pt x="456" y="773"/>
                </a:lnTo>
                <a:lnTo>
                  <a:pt x="454" y="770"/>
                </a:lnTo>
                <a:lnTo>
                  <a:pt x="453" y="769"/>
                </a:lnTo>
                <a:lnTo>
                  <a:pt x="450" y="772"/>
                </a:lnTo>
                <a:lnTo>
                  <a:pt x="446" y="775"/>
                </a:lnTo>
                <a:lnTo>
                  <a:pt x="444" y="777"/>
                </a:lnTo>
                <a:lnTo>
                  <a:pt x="444" y="778"/>
                </a:lnTo>
                <a:lnTo>
                  <a:pt x="450" y="780"/>
                </a:lnTo>
                <a:lnTo>
                  <a:pt x="450" y="783"/>
                </a:lnTo>
                <a:lnTo>
                  <a:pt x="453" y="786"/>
                </a:lnTo>
                <a:lnTo>
                  <a:pt x="454" y="791"/>
                </a:lnTo>
                <a:lnTo>
                  <a:pt x="458" y="797"/>
                </a:lnTo>
                <a:lnTo>
                  <a:pt x="463" y="802"/>
                </a:lnTo>
                <a:lnTo>
                  <a:pt x="466" y="805"/>
                </a:lnTo>
                <a:lnTo>
                  <a:pt x="476" y="820"/>
                </a:lnTo>
                <a:lnTo>
                  <a:pt x="478" y="826"/>
                </a:lnTo>
                <a:lnTo>
                  <a:pt x="475" y="831"/>
                </a:lnTo>
                <a:lnTo>
                  <a:pt x="476" y="834"/>
                </a:lnTo>
                <a:lnTo>
                  <a:pt x="477" y="835"/>
                </a:lnTo>
                <a:lnTo>
                  <a:pt x="480" y="837"/>
                </a:lnTo>
                <a:lnTo>
                  <a:pt x="483" y="837"/>
                </a:lnTo>
                <a:lnTo>
                  <a:pt x="484" y="838"/>
                </a:lnTo>
                <a:lnTo>
                  <a:pt x="488" y="838"/>
                </a:lnTo>
                <a:lnTo>
                  <a:pt x="492" y="839"/>
                </a:lnTo>
                <a:lnTo>
                  <a:pt x="495" y="842"/>
                </a:lnTo>
                <a:lnTo>
                  <a:pt x="500" y="844"/>
                </a:lnTo>
                <a:lnTo>
                  <a:pt x="504" y="844"/>
                </a:lnTo>
                <a:lnTo>
                  <a:pt x="513" y="847"/>
                </a:lnTo>
                <a:lnTo>
                  <a:pt x="520" y="850"/>
                </a:lnTo>
                <a:lnTo>
                  <a:pt x="521" y="854"/>
                </a:lnTo>
                <a:lnTo>
                  <a:pt x="521" y="866"/>
                </a:lnTo>
                <a:lnTo>
                  <a:pt x="522" y="869"/>
                </a:lnTo>
                <a:lnTo>
                  <a:pt x="524" y="873"/>
                </a:lnTo>
                <a:lnTo>
                  <a:pt x="528" y="877"/>
                </a:lnTo>
                <a:lnTo>
                  <a:pt x="530" y="878"/>
                </a:lnTo>
                <a:lnTo>
                  <a:pt x="532" y="879"/>
                </a:lnTo>
                <a:lnTo>
                  <a:pt x="530" y="883"/>
                </a:lnTo>
                <a:lnTo>
                  <a:pt x="531" y="885"/>
                </a:lnTo>
                <a:lnTo>
                  <a:pt x="532" y="887"/>
                </a:lnTo>
                <a:lnTo>
                  <a:pt x="530" y="891"/>
                </a:lnTo>
                <a:lnTo>
                  <a:pt x="530" y="895"/>
                </a:lnTo>
                <a:lnTo>
                  <a:pt x="532" y="897"/>
                </a:lnTo>
                <a:lnTo>
                  <a:pt x="537" y="899"/>
                </a:lnTo>
                <a:lnTo>
                  <a:pt x="538" y="905"/>
                </a:lnTo>
                <a:lnTo>
                  <a:pt x="537" y="906"/>
                </a:lnTo>
                <a:lnTo>
                  <a:pt x="535" y="908"/>
                </a:lnTo>
                <a:lnTo>
                  <a:pt x="537" y="910"/>
                </a:lnTo>
                <a:lnTo>
                  <a:pt x="539" y="914"/>
                </a:lnTo>
                <a:lnTo>
                  <a:pt x="541" y="916"/>
                </a:lnTo>
                <a:lnTo>
                  <a:pt x="541" y="918"/>
                </a:lnTo>
                <a:lnTo>
                  <a:pt x="540" y="921"/>
                </a:lnTo>
                <a:lnTo>
                  <a:pt x="546" y="921"/>
                </a:lnTo>
                <a:lnTo>
                  <a:pt x="548" y="922"/>
                </a:lnTo>
                <a:lnTo>
                  <a:pt x="554" y="922"/>
                </a:lnTo>
                <a:lnTo>
                  <a:pt x="552" y="919"/>
                </a:lnTo>
                <a:lnTo>
                  <a:pt x="552" y="917"/>
                </a:lnTo>
                <a:lnTo>
                  <a:pt x="553" y="915"/>
                </a:lnTo>
                <a:lnTo>
                  <a:pt x="554" y="913"/>
                </a:lnTo>
                <a:lnTo>
                  <a:pt x="556" y="911"/>
                </a:lnTo>
                <a:lnTo>
                  <a:pt x="559" y="910"/>
                </a:lnTo>
                <a:lnTo>
                  <a:pt x="564" y="910"/>
                </a:lnTo>
                <a:lnTo>
                  <a:pt x="568" y="911"/>
                </a:lnTo>
                <a:lnTo>
                  <a:pt x="570" y="909"/>
                </a:lnTo>
                <a:lnTo>
                  <a:pt x="572" y="911"/>
                </a:lnTo>
                <a:lnTo>
                  <a:pt x="570" y="920"/>
                </a:lnTo>
                <a:lnTo>
                  <a:pt x="572" y="922"/>
                </a:lnTo>
                <a:lnTo>
                  <a:pt x="573" y="925"/>
                </a:lnTo>
                <a:lnTo>
                  <a:pt x="577" y="926"/>
                </a:lnTo>
                <a:lnTo>
                  <a:pt x="572" y="931"/>
                </a:lnTo>
                <a:lnTo>
                  <a:pt x="576" y="937"/>
                </a:lnTo>
                <a:lnTo>
                  <a:pt x="578" y="937"/>
                </a:lnTo>
                <a:lnTo>
                  <a:pt x="580" y="936"/>
                </a:lnTo>
                <a:lnTo>
                  <a:pt x="583" y="937"/>
                </a:lnTo>
                <a:lnTo>
                  <a:pt x="585" y="941"/>
                </a:lnTo>
                <a:lnTo>
                  <a:pt x="584" y="943"/>
                </a:lnTo>
                <a:lnTo>
                  <a:pt x="586" y="944"/>
                </a:lnTo>
                <a:lnTo>
                  <a:pt x="588" y="944"/>
                </a:lnTo>
                <a:lnTo>
                  <a:pt x="591" y="942"/>
                </a:lnTo>
                <a:lnTo>
                  <a:pt x="593" y="939"/>
                </a:lnTo>
                <a:lnTo>
                  <a:pt x="596" y="931"/>
                </a:lnTo>
                <a:lnTo>
                  <a:pt x="595" y="928"/>
                </a:lnTo>
                <a:lnTo>
                  <a:pt x="594" y="928"/>
                </a:lnTo>
                <a:lnTo>
                  <a:pt x="591" y="929"/>
                </a:lnTo>
                <a:lnTo>
                  <a:pt x="589" y="930"/>
                </a:lnTo>
                <a:lnTo>
                  <a:pt x="587" y="931"/>
                </a:lnTo>
                <a:lnTo>
                  <a:pt x="584" y="929"/>
                </a:lnTo>
                <a:lnTo>
                  <a:pt x="586" y="926"/>
                </a:lnTo>
                <a:lnTo>
                  <a:pt x="588" y="925"/>
                </a:lnTo>
                <a:lnTo>
                  <a:pt x="593" y="923"/>
                </a:lnTo>
                <a:lnTo>
                  <a:pt x="595" y="921"/>
                </a:lnTo>
                <a:lnTo>
                  <a:pt x="596" y="917"/>
                </a:lnTo>
                <a:lnTo>
                  <a:pt x="596" y="912"/>
                </a:lnTo>
                <a:lnTo>
                  <a:pt x="595" y="910"/>
                </a:lnTo>
                <a:lnTo>
                  <a:pt x="599" y="908"/>
                </a:lnTo>
                <a:lnTo>
                  <a:pt x="603" y="908"/>
                </a:lnTo>
                <a:lnTo>
                  <a:pt x="604" y="908"/>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7" name="Freeform 233"/>
          <p:cNvSpPr>
            <a:spLocks/>
          </p:cNvSpPr>
          <p:nvPr/>
        </p:nvSpPr>
        <p:spPr bwMode="auto">
          <a:xfrm>
            <a:off x="3779838" y="1655688"/>
            <a:ext cx="1050925" cy="1241425"/>
          </a:xfrm>
          <a:custGeom>
            <a:avLst/>
            <a:gdLst/>
            <a:ahLst/>
            <a:cxnLst>
              <a:cxn ang="0">
                <a:pos x="955" y="624"/>
              </a:cxn>
              <a:cxn ang="0">
                <a:pos x="903" y="990"/>
              </a:cxn>
              <a:cxn ang="0">
                <a:pos x="823" y="981"/>
              </a:cxn>
              <a:cxn ang="0">
                <a:pos x="765" y="1040"/>
              </a:cxn>
              <a:cxn ang="0">
                <a:pos x="729" y="1032"/>
              </a:cxn>
              <a:cxn ang="0">
                <a:pos x="687" y="1026"/>
              </a:cxn>
              <a:cxn ang="0">
                <a:pos x="659" y="1023"/>
              </a:cxn>
              <a:cxn ang="0">
                <a:pos x="633" y="1028"/>
              </a:cxn>
              <a:cxn ang="0">
                <a:pos x="605" y="1028"/>
              </a:cxn>
              <a:cxn ang="0">
                <a:pos x="575" y="998"/>
              </a:cxn>
              <a:cxn ang="0">
                <a:pos x="553" y="989"/>
              </a:cxn>
              <a:cxn ang="0">
                <a:pos x="522" y="968"/>
              </a:cxn>
              <a:cxn ang="0">
                <a:pos x="500" y="961"/>
              </a:cxn>
              <a:cxn ang="0">
                <a:pos x="490" y="978"/>
              </a:cxn>
              <a:cxn ang="0">
                <a:pos x="483" y="969"/>
              </a:cxn>
              <a:cxn ang="0">
                <a:pos x="464" y="996"/>
              </a:cxn>
              <a:cxn ang="0">
                <a:pos x="464" y="1034"/>
              </a:cxn>
              <a:cxn ang="0">
                <a:pos x="433" y="1040"/>
              </a:cxn>
              <a:cxn ang="0">
                <a:pos x="426" y="1065"/>
              </a:cxn>
              <a:cxn ang="0">
                <a:pos x="426" y="1090"/>
              </a:cxn>
              <a:cxn ang="0">
                <a:pos x="408" y="1156"/>
              </a:cxn>
              <a:cxn ang="0">
                <a:pos x="362" y="1176"/>
              </a:cxn>
              <a:cxn ang="0">
                <a:pos x="313" y="1160"/>
              </a:cxn>
              <a:cxn ang="0">
                <a:pos x="283" y="1127"/>
              </a:cxn>
              <a:cxn ang="0">
                <a:pos x="263" y="1082"/>
              </a:cxn>
              <a:cxn ang="0">
                <a:pos x="208" y="1076"/>
              </a:cxn>
              <a:cxn ang="0">
                <a:pos x="193" y="1022"/>
              </a:cxn>
              <a:cxn ang="0">
                <a:pos x="168" y="943"/>
              </a:cxn>
              <a:cxn ang="0">
                <a:pos x="156" y="916"/>
              </a:cxn>
              <a:cxn ang="0">
                <a:pos x="139" y="904"/>
              </a:cxn>
              <a:cxn ang="0">
                <a:pos x="125" y="901"/>
              </a:cxn>
              <a:cxn ang="0">
                <a:pos x="108" y="897"/>
              </a:cxn>
              <a:cxn ang="0">
                <a:pos x="85" y="902"/>
              </a:cxn>
              <a:cxn ang="0">
                <a:pos x="60" y="865"/>
              </a:cxn>
              <a:cxn ang="0">
                <a:pos x="68" y="838"/>
              </a:cxn>
              <a:cxn ang="0">
                <a:pos x="52" y="794"/>
              </a:cxn>
              <a:cxn ang="0">
                <a:pos x="19" y="736"/>
              </a:cxn>
              <a:cxn ang="0">
                <a:pos x="0" y="679"/>
              </a:cxn>
              <a:cxn ang="0">
                <a:pos x="48" y="662"/>
              </a:cxn>
              <a:cxn ang="0">
                <a:pos x="90" y="648"/>
              </a:cxn>
              <a:cxn ang="0">
                <a:pos x="79" y="606"/>
              </a:cxn>
              <a:cxn ang="0">
                <a:pos x="85" y="560"/>
              </a:cxn>
              <a:cxn ang="0">
                <a:pos x="77" y="462"/>
              </a:cxn>
              <a:cxn ang="0">
                <a:pos x="103" y="423"/>
              </a:cxn>
              <a:cxn ang="0">
                <a:pos x="111" y="321"/>
              </a:cxn>
              <a:cxn ang="0">
                <a:pos x="101" y="260"/>
              </a:cxn>
              <a:cxn ang="0">
                <a:pos x="83" y="177"/>
              </a:cxn>
              <a:cxn ang="0">
                <a:pos x="79" y="92"/>
              </a:cxn>
              <a:cxn ang="0">
                <a:pos x="483" y="28"/>
              </a:cxn>
              <a:cxn ang="0">
                <a:pos x="508" y="81"/>
              </a:cxn>
              <a:cxn ang="0">
                <a:pos x="587" y="152"/>
              </a:cxn>
              <a:cxn ang="0">
                <a:pos x="636" y="208"/>
              </a:cxn>
              <a:cxn ang="0">
                <a:pos x="713" y="260"/>
              </a:cxn>
              <a:cxn ang="0">
                <a:pos x="749" y="335"/>
              </a:cxn>
              <a:cxn ang="0">
                <a:pos x="764" y="428"/>
              </a:cxn>
              <a:cxn ang="0">
                <a:pos x="848" y="488"/>
              </a:cxn>
              <a:cxn ang="0">
                <a:pos x="914" y="533"/>
              </a:cxn>
              <a:cxn ang="0">
                <a:pos x="973" y="562"/>
              </a:cxn>
            </a:cxnLst>
            <a:rect l="0" t="0" r="r" b="b"/>
            <a:pathLst>
              <a:path w="995" h="1177">
                <a:moveTo>
                  <a:pt x="994" y="564"/>
                </a:moveTo>
                <a:lnTo>
                  <a:pt x="979" y="591"/>
                </a:lnTo>
                <a:lnTo>
                  <a:pt x="971" y="604"/>
                </a:lnTo>
                <a:lnTo>
                  <a:pt x="955" y="624"/>
                </a:lnTo>
                <a:lnTo>
                  <a:pt x="945" y="642"/>
                </a:lnTo>
                <a:lnTo>
                  <a:pt x="859" y="773"/>
                </a:lnTo>
                <a:lnTo>
                  <a:pt x="901" y="971"/>
                </a:lnTo>
                <a:lnTo>
                  <a:pt x="903" y="990"/>
                </a:lnTo>
                <a:lnTo>
                  <a:pt x="862" y="984"/>
                </a:lnTo>
                <a:lnTo>
                  <a:pt x="850" y="979"/>
                </a:lnTo>
                <a:lnTo>
                  <a:pt x="839" y="976"/>
                </a:lnTo>
                <a:lnTo>
                  <a:pt x="823" y="981"/>
                </a:lnTo>
                <a:lnTo>
                  <a:pt x="811" y="980"/>
                </a:lnTo>
                <a:lnTo>
                  <a:pt x="801" y="987"/>
                </a:lnTo>
                <a:lnTo>
                  <a:pt x="795" y="994"/>
                </a:lnTo>
                <a:lnTo>
                  <a:pt x="765" y="1040"/>
                </a:lnTo>
                <a:lnTo>
                  <a:pt x="754" y="1050"/>
                </a:lnTo>
                <a:lnTo>
                  <a:pt x="745" y="1051"/>
                </a:lnTo>
                <a:lnTo>
                  <a:pt x="739" y="1050"/>
                </a:lnTo>
                <a:lnTo>
                  <a:pt x="729" y="1032"/>
                </a:lnTo>
                <a:lnTo>
                  <a:pt x="719" y="1026"/>
                </a:lnTo>
                <a:lnTo>
                  <a:pt x="701" y="1020"/>
                </a:lnTo>
                <a:lnTo>
                  <a:pt x="693" y="1022"/>
                </a:lnTo>
                <a:lnTo>
                  <a:pt x="687" y="1026"/>
                </a:lnTo>
                <a:lnTo>
                  <a:pt x="678" y="1030"/>
                </a:lnTo>
                <a:lnTo>
                  <a:pt x="671" y="1032"/>
                </a:lnTo>
                <a:lnTo>
                  <a:pt x="664" y="1029"/>
                </a:lnTo>
                <a:lnTo>
                  <a:pt x="659" y="1023"/>
                </a:lnTo>
                <a:lnTo>
                  <a:pt x="651" y="1020"/>
                </a:lnTo>
                <a:lnTo>
                  <a:pt x="641" y="1021"/>
                </a:lnTo>
                <a:lnTo>
                  <a:pt x="637" y="1024"/>
                </a:lnTo>
                <a:lnTo>
                  <a:pt x="633" y="1028"/>
                </a:lnTo>
                <a:lnTo>
                  <a:pt x="630" y="1032"/>
                </a:lnTo>
                <a:lnTo>
                  <a:pt x="626" y="1035"/>
                </a:lnTo>
                <a:lnTo>
                  <a:pt x="611" y="1030"/>
                </a:lnTo>
                <a:lnTo>
                  <a:pt x="605" y="1028"/>
                </a:lnTo>
                <a:lnTo>
                  <a:pt x="597" y="1022"/>
                </a:lnTo>
                <a:lnTo>
                  <a:pt x="591" y="1018"/>
                </a:lnTo>
                <a:lnTo>
                  <a:pt x="579" y="1004"/>
                </a:lnTo>
                <a:lnTo>
                  <a:pt x="575" y="998"/>
                </a:lnTo>
                <a:lnTo>
                  <a:pt x="567" y="992"/>
                </a:lnTo>
                <a:lnTo>
                  <a:pt x="559" y="991"/>
                </a:lnTo>
                <a:lnTo>
                  <a:pt x="556" y="991"/>
                </a:lnTo>
                <a:lnTo>
                  <a:pt x="553" y="989"/>
                </a:lnTo>
                <a:lnTo>
                  <a:pt x="537" y="984"/>
                </a:lnTo>
                <a:lnTo>
                  <a:pt x="531" y="980"/>
                </a:lnTo>
                <a:lnTo>
                  <a:pt x="525" y="974"/>
                </a:lnTo>
                <a:lnTo>
                  <a:pt x="522" y="968"/>
                </a:lnTo>
                <a:lnTo>
                  <a:pt x="517" y="961"/>
                </a:lnTo>
                <a:lnTo>
                  <a:pt x="511" y="958"/>
                </a:lnTo>
                <a:lnTo>
                  <a:pt x="505" y="957"/>
                </a:lnTo>
                <a:lnTo>
                  <a:pt x="500" y="961"/>
                </a:lnTo>
                <a:lnTo>
                  <a:pt x="497" y="965"/>
                </a:lnTo>
                <a:lnTo>
                  <a:pt x="496" y="972"/>
                </a:lnTo>
                <a:lnTo>
                  <a:pt x="494" y="976"/>
                </a:lnTo>
                <a:lnTo>
                  <a:pt x="490" y="978"/>
                </a:lnTo>
                <a:lnTo>
                  <a:pt x="487" y="978"/>
                </a:lnTo>
                <a:lnTo>
                  <a:pt x="485" y="975"/>
                </a:lnTo>
                <a:lnTo>
                  <a:pt x="486" y="970"/>
                </a:lnTo>
                <a:lnTo>
                  <a:pt x="483" y="969"/>
                </a:lnTo>
                <a:lnTo>
                  <a:pt x="479" y="975"/>
                </a:lnTo>
                <a:lnTo>
                  <a:pt x="474" y="984"/>
                </a:lnTo>
                <a:lnTo>
                  <a:pt x="467" y="991"/>
                </a:lnTo>
                <a:lnTo>
                  <a:pt x="464" y="996"/>
                </a:lnTo>
                <a:lnTo>
                  <a:pt x="465" y="1014"/>
                </a:lnTo>
                <a:lnTo>
                  <a:pt x="467" y="1022"/>
                </a:lnTo>
                <a:lnTo>
                  <a:pt x="466" y="1027"/>
                </a:lnTo>
                <a:lnTo>
                  <a:pt x="464" y="1034"/>
                </a:lnTo>
                <a:lnTo>
                  <a:pt x="457" y="1037"/>
                </a:lnTo>
                <a:lnTo>
                  <a:pt x="449" y="1040"/>
                </a:lnTo>
                <a:lnTo>
                  <a:pt x="443" y="1040"/>
                </a:lnTo>
                <a:lnTo>
                  <a:pt x="433" y="1040"/>
                </a:lnTo>
                <a:lnTo>
                  <a:pt x="425" y="1043"/>
                </a:lnTo>
                <a:lnTo>
                  <a:pt x="423" y="1046"/>
                </a:lnTo>
                <a:lnTo>
                  <a:pt x="425" y="1057"/>
                </a:lnTo>
                <a:lnTo>
                  <a:pt x="426" y="1065"/>
                </a:lnTo>
                <a:lnTo>
                  <a:pt x="428" y="1072"/>
                </a:lnTo>
                <a:lnTo>
                  <a:pt x="431" y="1076"/>
                </a:lnTo>
                <a:lnTo>
                  <a:pt x="430" y="1083"/>
                </a:lnTo>
                <a:lnTo>
                  <a:pt x="426" y="1090"/>
                </a:lnTo>
                <a:lnTo>
                  <a:pt x="414" y="1101"/>
                </a:lnTo>
                <a:lnTo>
                  <a:pt x="411" y="1109"/>
                </a:lnTo>
                <a:lnTo>
                  <a:pt x="408" y="1135"/>
                </a:lnTo>
                <a:lnTo>
                  <a:pt x="408" y="1156"/>
                </a:lnTo>
                <a:lnTo>
                  <a:pt x="402" y="1163"/>
                </a:lnTo>
                <a:lnTo>
                  <a:pt x="397" y="1165"/>
                </a:lnTo>
                <a:lnTo>
                  <a:pt x="371" y="1176"/>
                </a:lnTo>
                <a:lnTo>
                  <a:pt x="362" y="1176"/>
                </a:lnTo>
                <a:lnTo>
                  <a:pt x="355" y="1174"/>
                </a:lnTo>
                <a:lnTo>
                  <a:pt x="343" y="1174"/>
                </a:lnTo>
                <a:lnTo>
                  <a:pt x="314" y="1174"/>
                </a:lnTo>
                <a:lnTo>
                  <a:pt x="313" y="1160"/>
                </a:lnTo>
                <a:lnTo>
                  <a:pt x="307" y="1148"/>
                </a:lnTo>
                <a:lnTo>
                  <a:pt x="292" y="1132"/>
                </a:lnTo>
                <a:lnTo>
                  <a:pt x="289" y="1128"/>
                </a:lnTo>
                <a:lnTo>
                  <a:pt x="283" y="1127"/>
                </a:lnTo>
                <a:lnTo>
                  <a:pt x="275" y="1111"/>
                </a:lnTo>
                <a:lnTo>
                  <a:pt x="274" y="1107"/>
                </a:lnTo>
                <a:lnTo>
                  <a:pt x="271" y="1087"/>
                </a:lnTo>
                <a:lnTo>
                  <a:pt x="263" y="1082"/>
                </a:lnTo>
                <a:lnTo>
                  <a:pt x="246" y="1082"/>
                </a:lnTo>
                <a:lnTo>
                  <a:pt x="220" y="1077"/>
                </a:lnTo>
                <a:lnTo>
                  <a:pt x="214" y="1079"/>
                </a:lnTo>
                <a:lnTo>
                  <a:pt x="208" y="1076"/>
                </a:lnTo>
                <a:lnTo>
                  <a:pt x="203" y="1072"/>
                </a:lnTo>
                <a:lnTo>
                  <a:pt x="199" y="1064"/>
                </a:lnTo>
                <a:lnTo>
                  <a:pt x="193" y="1040"/>
                </a:lnTo>
                <a:lnTo>
                  <a:pt x="193" y="1022"/>
                </a:lnTo>
                <a:lnTo>
                  <a:pt x="184" y="985"/>
                </a:lnTo>
                <a:lnTo>
                  <a:pt x="175" y="968"/>
                </a:lnTo>
                <a:lnTo>
                  <a:pt x="173" y="952"/>
                </a:lnTo>
                <a:lnTo>
                  <a:pt x="168" y="943"/>
                </a:lnTo>
                <a:lnTo>
                  <a:pt x="167" y="930"/>
                </a:lnTo>
                <a:lnTo>
                  <a:pt x="161" y="918"/>
                </a:lnTo>
                <a:lnTo>
                  <a:pt x="159" y="917"/>
                </a:lnTo>
                <a:lnTo>
                  <a:pt x="156" y="916"/>
                </a:lnTo>
                <a:lnTo>
                  <a:pt x="148" y="909"/>
                </a:lnTo>
                <a:lnTo>
                  <a:pt x="145" y="909"/>
                </a:lnTo>
                <a:lnTo>
                  <a:pt x="143" y="908"/>
                </a:lnTo>
                <a:lnTo>
                  <a:pt x="139" y="904"/>
                </a:lnTo>
                <a:lnTo>
                  <a:pt x="135" y="902"/>
                </a:lnTo>
                <a:lnTo>
                  <a:pt x="134" y="900"/>
                </a:lnTo>
                <a:lnTo>
                  <a:pt x="130" y="899"/>
                </a:lnTo>
                <a:lnTo>
                  <a:pt x="125" y="901"/>
                </a:lnTo>
                <a:lnTo>
                  <a:pt x="120" y="902"/>
                </a:lnTo>
                <a:lnTo>
                  <a:pt x="115" y="900"/>
                </a:lnTo>
                <a:lnTo>
                  <a:pt x="111" y="897"/>
                </a:lnTo>
                <a:lnTo>
                  <a:pt x="108" y="897"/>
                </a:lnTo>
                <a:lnTo>
                  <a:pt x="107" y="898"/>
                </a:lnTo>
                <a:lnTo>
                  <a:pt x="104" y="898"/>
                </a:lnTo>
                <a:lnTo>
                  <a:pt x="86" y="907"/>
                </a:lnTo>
                <a:lnTo>
                  <a:pt x="85" y="902"/>
                </a:lnTo>
                <a:lnTo>
                  <a:pt x="74" y="897"/>
                </a:lnTo>
                <a:lnTo>
                  <a:pt x="70" y="892"/>
                </a:lnTo>
                <a:lnTo>
                  <a:pt x="66" y="884"/>
                </a:lnTo>
                <a:lnTo>
                  <a:pt x="60" y="865"/>
                </a:lnTo>
                <a:lnTo>
                  <a:pt x="61" y="855"/>
                </a:lnTo>
                <a:lnTo>
                  <a:pt x="63" y="848"/>
                </a:lnTo>
                <a:lnTo>
                  <a:pt x="63" y="847"/>
                </a:lnTo>
                <a:lnTo>
                  <a:pt x="68" y="838"/>
                </a:lnTo>
                <a:lnTo>
                  <a:pt x="63" y="830"/>
                </a:lnTo>
                <a:lnTo>
                  <a:pt x="63" y="823"/>
                </a:lnTo>
                <a:lnTo>
                  <a:pt x="64" y="811"/>
                </a:lnTo>
                <a:lnTo>
                  <a:pt x="52" y="794"/>
                </a:lnTo>
                <a:lnTo>
                  <a:pt x="46" y="776"/>
                </a:lnTo>
                <a:lnTo>
                  <a:pt x="31" y="755"/>
                </a:lnTo>
                <a:lnTo>
                  <a:pt x="25" y="740"/>
                </a:lnTo>
                <a:lnTo>
                  <a:pt x="19" y="736"/>
                </a:lnTo>
                <a:lnTo>
                  <a:pt x="13" y="726"/>
                </a:lnTo>
                <a:lnTo>
                  <a:pt x="6" y="707"/>
                </a:lnTo>
                <a:lnTo>
                  <a:pt x="2" y="694"/>
                </a:lnTo>
                <a:lnTo>
                  <a:pt x="0" y="679"/>
                </a:lnTo>
                <a:lnTo>
                  <a:pt x="0" y="668"/>
                </a:lnTo>
                <a:lnTo>
                  <a:pt x="5" y="660"/>
                </a:lnTo>
                <a:lnTo>
                  <a:pt x="15" y="659"/>
                </a:lnTo>
                <a:lnTo>
                  <a:pt x="48" y="662"/>
                </a:lnTo>
                <a:lnTo>
                  <a:pt x="77" y="667"/>
                </a:lnTo>
                <a:lnTo>
                  <a:pt x="85" y="664"/>
                </a:lnTo>
                <a:lnTo>
                  <a:pt x="90" y="659"/>
                </a:lnTo>
                <a:lnTo>
                  <a:pt x="90" y="648"/>
                </a:lnTo>
                <a:lnTo>
                  <a:pt x="85" y="627"/>
                </a:lnTo>
                <a:lnTo>
                  <a:pt x="81" y="619"/>
                </a:lnTo>
                <a:lnTo>
                  <a:pt x="81" y="616"/>
                </a:lnTo>
                <a:lnTo>
                  <a:pt x="79" y="606"/>
                </a:lnTo>
                <a:lnTo>
                  <a:pt x="87" y="588"/>
                </a:lnTo>
                <a:lnTo>
                  <a:pt x="88" y="579"/>
                </a:lnTo>
                <a:lnTo>
                  <a:pt x="85" y="572"/>
                </a:lnTo>
                <a:lnTo>
                  <a:pt x="85" y="560"/>
                </a:lnTo>
                <a:lnTo>
                  <a:pt x="83" y="502"/>
                </a:lnTo>
                <a:lnTo>
                  <a:pt x="80" y="480"/>
                </a:lnTo>
                <a:lnTo>
                  <a:pt x="79" y="479"/>
                </a:lnTo>
                <a:lnTo>
                  <a:pt x="77" y="462"/>
                </a:lnTo>
                <a:lnTo>
                  <a:pt x="80" y="454"/>
                </a:lnTo>
                <a:lnTo>
                  <a:pt x="98" y="456"/>
                </a:lnTo>
                <a:lnTo>
                  <a:pt x="100" y="449"/>
                </a:lnTo>
                <a:lnTo>
                  <a:pt x="103" y="423"/>
                </a:lnTo>
                <a:lnTo>
                  <a:pt x="103" y="394"/>
                </a:lnTo>
                <a:lnTo>
                  <a:pt x="107" y="372"/>
                </a:lnTo>
                <a:lnTo>
                  <a:pt x="107" y="335"/>
                </a:lnTo>
                <a:lnTo>
                  <a:pt x="111" y="321"/>
                </a:lnTo>
                <a:lnTo>
                  <a:pt x="106" y="286"/>
                </a:lnTo>
                <a:lnTo>
                  <a:pt x="105" y="271"/>
                </a:lnTo>
                <a:lnTo>
                  <a:pt x="102" y="264"/>
                </a:lnTo>
                <a:lnTo>
                  <a:pt x="101" y="260"/>
                </a:lnTo>
                <a:lnTo>
                  <a:pt x="98" y="254"/>
                </a:lnTo>
                <a:lnTo>
                  <a:pt x="90" y="230"/>
                </a:lnTo>
                <a:lnTo>
                  <a:pt x="85" y="183"/>
                </a:lnTo>
                <a:lnTo>
                  <a:pt x="83" y="177"/>
                </a:lnTo>
                <a:lnTo>
                  <a:pt x="78" y="136"/>
                </a:lnTo>
                <a:lnTo>
                  <a:pt x="77" y="114"/>
                </a:lnTo>
                <a:lnTo>
                  <a:pt x="65" y="108"/>
                </a:lnTo>
                <a:lnTo>
                  <a:pt x="79" y="92"/>
                </a:lnTo>
                <a:lnTo>
                  <a:pt x="159" y="95"/>
                </a:lnTo>
                <a:lnTo>
                  <a:pt x="168" y="0"/>
                </a:lnTo>
                <a:lnTo>
                  <a:pt x="469" y="7"/>
                </a:lnTo>
                <a:lnTo>
                  <a:pt x="483" y="28"/>
                </a:lnTo>
                <a:lnTo>
                  <a:pt x="483" y="42"/>
                </a:lnTo>
                <a:lnTo>
                  <a:pt x="500" y="56"/>
                </a:lnTo>
                <a:lnTo>
                  <a:pt x="505" y="74"/>
                </a:lnTo>
                <a:lnTo>
                  <a:pt x="508" y="81"/>
                </a:lnTo>
                <a:lnTo>
                  <a:pt x="521" y="98"/>
                </a:lnTo>
                <a:lnTo>
                  <a:pt x="553" y="113"/>
                </a:lnTo>
                <a:lnTo>
                  <a:pt x="557" y="121"/>
                </a:lnTo>
                <a:lnTo>
                  <a:pt x="587" y="152"/>
                </a:lnTo>
                <a:lnTo>
                  <a:pt x="597" y="155"/>
                </a:lnTo>
                <a:lnTo>
                  <a:pt x="622" y="187"/>
                </a:lnTo>
                <a:lnTo>
                  <a:pt x="633" y="198"/>
                </a:lnTo>
                <a:lnTo>
                  <a:pt x="636" y="208"/>
                </a:lnTo>
                <a:lnTo>
                  <a:pt x="657" y="208"/>
                </a:lnTo>
                <a:lnTo>
                  <a:pt x="671" y="218"/>
                </a:lnTo>
                <a:lnTo>
                  <a:pt x="681" y="243"/>
                </a:lnTo>
                <a:lnTo>
                  <a:pt x="713" y="260"/>
                </a:lnTo>
                <a:lnTo>
                  <a:pt x="717" y="282"/>
                </a:lnTo>
                <a:lnTo>
                  <a:pt x="717" y="297"/>
                </a:lnTo>
                <a:lnTo>
                  <a:pt x="738" y="310"/>
                </a:lnTo>
                <a:lnTo>
                  <a:pt x="749" y="335"/>
                </a:lnTo>
                <a:lnTo>
                  <a:pt x="746" y="361"/>
                </a:lnTo>
                <a:lnTo>
                  <a:pt x="747" y="388"/>
                </a:lnTo>
                <a:lnTo>
                  <a:pt x="759" y="400"/>
                </a:lnTo>
                <a:lnTo>
                  <a:pt x="764" y="428"/>
                </a:lnTo>
                <a:lnTo>
                  <a:pt x="778" y="435"/>
                </a:lnTo>
                <a:lnTo>
                  <a:pt x="820" y="463"/>
                </a:lnTo>
                <a:lnTo>
                  <a:pt x="831" y="474"/>
                </a:lnTo>
                <a:lnTo>
                  <a:pt x="848" y="488"/>
                </a:lnTo>
                <a:lnTo>
                  <a:pt x="851" y="502"/>
                </a:lnTo>
                <a:lnTo>
                  <a:pt x="889" y="513"/>
                </a:lnTo>
                <a:lnTo>
                  <a:pt x="896" y="523"/>
                </a:lnTo>
                <a:lnTo>
                  <a:pt x="914" y="533"/>
                </a:lnTo>
                <a:lnTo>
                  <a:pt x="917" y="537"/>
                </a:lnTo>
                <a:lnTo>
                  <a:pt x="951" y="554"/>
                </a:lnTo>
                <a:lnTo>
                  <a:pt x="965" y="554"/>
                </a:lnTo>
                <a:lnTo>
                  <a:pt x="973" y="562"/>
                </a:lnTo>
                <a:lnTo>
                  <a:pt x="994" y="56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8" name="Freeform 234"/>
          <p:cNvSpPr>
            <a:spLocks/>
          </p:cNvSpPr>
          <p:nvPr/>
        </p:nvSpPr>
        <p:spPr bwMode="auto">
          <a:xfrm>
            <a:off x="3665538" y="2601838"/>
            <a:ext cx="744537" cy="955675"/>
          </a:xfrm>
          <a:custGeom>
            <a:avLst/>
            <a:gdLst/>
            <a:ahLst/>
            <a:cxnLst>
              <a:cxn ang="0">
                <a:pos x="193" y="366"/>
              </a:cxn>
              <a:cxn ang="0">
                <a:pos x="185" y="384"/>
              </a:cxn>
              <a:cxn ang="0">
                <a:pos x="157" y="355"/>
              </a:cxn>
              <a:cxn ang="0">
                <a:pos x="141" y="347"/>
              </a:cxn>
              <a:cxn ang="0">
                <a:pos x="132" y="336"/>
              </a:cxn>
              <a:cxn ang="0">
                <a:pos x="125" y="327"/>
              </a:cxn>
              <a:cxn ang="0">
                <a:pos x="115" y="302"/>
              </a:cxn>
              <a:cxn ang="0">
                <a:pos x="105" y="321"/>
              </a:cxn>
              <a:cxn ang="0">
                <a:pos x="95" y="319"/>
              </a:cxn>
              <a:cxn ang="0">
                <a:pos x="69" y="312"/>
              </a:cxn>
              <a:cxn ang="0">
                <a:pos x="72" y="300"/>
              </a:cxn>
              <a:cxn ang="0">
                <a:pos x="77" y="288"/>
              </a:cxn>
              <a:cxn ang="0">
                <a:pos x="53" y="290"/>
              </a:cxn>
              <a:cxn ang="0">
                <a:pos x="31" y="275"/>
              </a:cxn>
              <a:cxn ang="0">
                <a:pos x="47" y="297"/>
              </a:cxn>
              <a:cxn ang="0">
                <a:pos x="9" y="267"/>
              </a:cxn>
              <a:cxn ang="0">
                <a:pos x="12" y="257"/>
              </a:cxn>
              <a:cxn ang="0">
                <a:pos x="5" y="233"/>
              </a:cxn>
              <a:cxn ang="0">
                <a:pos x="10" y="217"/>
              </a:cxn>
              <a:cxn ang="0">
                <a:pos x="20" y="208"/>
              </a:cxn>
              <a:cxn ang="0">
                <a:pos x="25" y="174"/>
              </a:cxn>
              <a:cxn ang="0">
                <a:pos x="31" y="174"/>
              </a:cxn>
              <a:cxn ang="0">
                <a:pos x="35" y="183"/>
              </a:cxn>
              <a:cxn ang="0">
                <a:pos x="47" y="164"/>
              </a:cxn>
              <a:cxn ang="0">
                <a:pos x="60" y="173"/>
              </a:cxn>
              <a:cxn ang="0">
                <a:pos x="68" y="171"/>
              </a:cxn>
              <a:cxn ang="0">
                <a:pos x="71" y="139"/>
              </a:cxn>
              <a:cxn ang="0">
                <a:pos x="188" y="40"/>
              </a:cxn>
              <a:cxn ang="0">
                <a:pos x="233" y="4"/>
              </a:cxn>
              <a:cxn ang="0">
                <a:pos x="269" y="21"/>
              </a:cxn>
              <a:cxn ang="0">
                <a:pos x="316" y="179"/>
              </a:cxn>
              <a:cxn ang="0">
                <a:pos x="400" y="235"/>
              </a:cxn>
              <a:cxn ang="0">
                <a:pos x="418" y="380"/>
              </a:cxn>
              <a:cxn ang="0">
                <a:pos x="478" y="472"/>
              </a:cxn>
              <a:cxn ang="0">
                <a:pos x="563" y="527"/>
              </a:cxn>
              <a:cxn ang="0">
                <a:pos x="611" y="604"/>
              </a:cxn>
              <a:cxn ang="0">
                <a:pos x="627" y="669"/>
              </a:cxn>
              <a:cxn ang="0">
                <a:pos x="675" y="763"/>
              </a:cxn>
              <a:cxn ang="0">
                <a:pos x="691" y="826"/>
              </a:cxn>
              <a:cxn ang="0">
                <a:pos x="691" y="895"/>
              </a:cxn>
              <a:cxn ang="0">
                <a:pos x="622" y="841"/>
              </a:cxn>
              <a:cxn ang="0">
                <a:pos x="618" y="843"/>
              </a:cxn>
              <a:cxn ang="0">
                <a:pos x="644" y="893"/>
              </a:cxn>
              <a:cxn ang="0">
                <a:pos x="614" y="860"/>
              </a:cxn>
              <a:cxn ang="0">
                <a:pos x="596" y="826"/>
              </a:cxn>
              <a:cxn ang="0">
                <a:pos x="544" y="795"/>
              </a:cxn>
              <a:cxn ang="0">
                <a:pos x="488" y="730"/>
              </a:cxn>
              <a:cxn ang="0">
                <a:pos x="469" y="705"/>
              </a:cxn>
              <a:cxn ang="0">
                <a:pos x="435" y="649"/>
              </a:cxn>
              <a:cxn ang="0">
                <a:pos x="368" y="592"/>
              </a:cxn>
              <a:cxn ang="0">
                <a:pos x="396" y="607"/>
              </a:cxn>
              <a:cxn ang="0">
                <a:pos x="393" y="598"/>
              </a:cxn>
              <a:cxn ang="0">
                <a:pos x="385" y="586"/>
              </a:cxn>
              <a:cxn ang="0">
                <a:pos x="375" y="586"/>
              </a:cxn>
              <a:cxn ang="0">
                <a:pos x="286" y="513"/>
              </a:cxn>
              <a:cxn ang="0">
                <a:pos x="323" y="535"/>
              </a:cxn>
              <a:cxn ang="0">
                <a:pos x="334" y="522"/>
              </a:cxn>
              <a:cxn ang="0">
                <a:pos x="309" y="511"/>
              </a:cxn>
              <a:cxn ang="0">
                <a:pos x="254" y="486"/>
              </a:cxn>
              <a:cxn ang="0">
                <a:pos x="241" y="480"/>
              </a:cxn>
              <a:cxn ang="0">
                <a:pos x="249" y="460"/>
              </a:cxn>
              <a:cxn ang="0">
                <a:pos x="247" y="429"/>
              </a:cxn>
              <a:cxn ang="0">
                <a:pos x="225" y="406"/>
              </a:cxn>
            </a:cxnLst>
            <a:rect l="0" t="0" r="r" b="b"/>
            <a:pathLst>
              <a:path w="705" h="906">
                <a:moveTo>
                  <a:pt x="214" y="391"/>
                </a:moveTo>
                <a:lnTo>
                  <a:pt x="210" y="387"/>
                </a:lnTo>
                <a:lnTo>
                  <a:pt x="209" y="386"/>
                </a:lnTo>
                <a:lnTo>
                  <a:pt x="206" y="386"/>
                </a:lnTo>
                <a:lnTo>
                  <a:pt x="203" y="387"/>
                </a:lnTo>
                <a:lnTo>
                  <a:pt x="199" y="384"/>
                </a:lnTo>
                <a:lnTo>
                  <a:pt x="197" y="381"/>
                </a:lnTo>
                <a:lnTo>
                  <a:pt x="201" y="377"/>
                </a:lnTo>
                <a:lnTo>
                  <a:pt x="201" y="373"/>
                </a:lnTo>
                <a:lnTo>
                  <a:pt x="193" y="366"/>
                </a:lnTo>
                <a:lnTo>
                  <a:pt x="191" y="365"/>
                </a:lnTo>
                <a:lnTo>
                  <a:pt x="191" y="367"/>
                </a:lnTo>
                <a:lnTo>
                  <a:pt x="193" y="370"/>
                </a:lnTo>
                <a:lnTo>
                  <a:pt x="192" y="373"/>
                </a:lnTo>
                <a:lnTo>
                  <a:pt x="193" y="375"/>
                </a:lnTo>
                <a:lnTo>
                  <a:pt x="191" y="381"/>
                </a:lnTo>
                <a:lnTo>
                  <a:pt x="191" y="384"/>
                </a:lnTo>
                <a:lnTo>
                  <a:pt x="189" y="386"/>
                </a:lnTo>
                <a:lnTo>
                  <a:pt x="188" y="387"/>
                </a:lnTo>
                <a:lnTo>
                  <a:pt x="185" y="384"/>
                </a:lnTo>
                <a:lnTo>
                  <a:pt x="170" y="368"/>
                </a:lnTo>
                <a:lnTo>
                  <a:pt x="166" y="364"/>
                </a:lnTo>
                <a:lnTo>
                  <a:pt x="162" y="362"/>
                </a:lnTo>
                <a:lnTo>
                  <a:pt x="163" y="359"/>
                </a:lnTo>
                <a:lnTo>
                  <a:pt x="166" y="358"/>
                </a:lnTo>
                <a:lnTo>
                  <a:pt x="163" y="354"/>
                </a:lnTo>
                <a:lnTo>
                  <a:pt x="159" y="350"/>
                </a:lnTo>
                <a:lnTo>
                  <a:pt x="158" y="352"/>
                </a:lnTo>
                <a:lnTo>
                  <a:pt x="159" y="354"/>
                </a:lnTo>
                <a:lnTo>
                  <a:pt x="157" y="355"/>
                </a:lnTo>
                <a:lnTo>
                  <a:pt x="156" y="356"/>
                </a:lnTo>
                <a:lnTo>
                  <a:pt x="155" y="359"/>
                </a:lnTo>
                <a:lnTo>
                  <a:pt x="155" y="361"/>
                </a:lnTo>
                <a:lnTo>
                  <a:pt x="152" y="359"/>
                </a:lnTo>
                <a:lnTo>
                  <a:pt x="145" y="351"/>
                </a:lnTo>
                <a:lnTo>
                  <a:pt x="138" y="349"/>
                </a:lnTo>
                <a:lnTo>
                  <a:pt x="136" y="348"/>
                </a:lnTo>
                <a:lnTo>
                  <a:pt x="138" y="347"/>
                </a:lnTo>
                <a:lnTo>
                  <a:pt x="140" y="347"/>
                </a:lnTo>
                <a:lnTo>
                  <a:pt x="141" y="347"/>
                </a:lnTo>
                <a:lnTo>
                  <a:pt x="145" y="347"/>
                </a:lnTo>
                <a:lnTo>
                  <a:pt x="150" y="352"/>
                </a:lnTo>
                <a:lnTo>
                  <a:pt x="151" y="348"/>
                </a:lnTo>
                <a:lnTo>
                  <a:pt x="147" y="347"/>
                </a:lnTo>
                <a:lnTo>
                  <a:pt x="147" y="344"/>
                </a:lnTo>
                <a:lnTo>
                  <a:pt x="145" y="341"/>
                </a:lnTo>
                <a:lnTo>
                  <a:pt x="142" y="339"/>
                </a:lnTo>
                <a:lnTo>
                  <a:pt x="133" y="342"/>
                </a:lnTo>
                <a:lnTo>
                  <a:pt x="135" y="336"/>
                </a:lnTo>
                <a:lnTo>
                  <a:pt x="132" y="336"/>
                </a:lnTo>
                <a:lnTo>
                  <a:pt x="131" y="337"/>
                </a:lnTo>
                <a:lnTo>
                  <a:pt x="127" y="339"/>
                </a:lnTo>
                <a:lnTo>
                  <a:pt x="125" y="335"/>
                </a:lnTo>
                <a:lnTo>
                  <a:pt x="128" y="334"/>
                </a:lnTo>
                <a:lnTo>
                  <a:pt x="132" y="334"/>
                </a:lnTo>
                <a:lnTo>
                  <a:pt x="133" y="331"/>
                </a:lnTo>
                <a:lnTo>
                  <a:pt x="132" y="329"/>
                </a:lnTo>
                <a:lnTo>
                  <a:pt x="129" y="326"/>
                </a:lnTo>
                <a:lnTo>
                  <a:pt x="128" y="323"/>
                </a:lnTo>
                <a:lnTo>
                  <a:pt x="125" y="327"/>
                </a:lnTo>
                <a:lnTo>
                  <a:pt x="123" y="327"/>
                </a:lnTo>
                <a:lnTo>
                  <a:pt x="123" y="323"/>
                </a:lnTo>
                <a:lnTo>
                  <a:pt x="119" y="320"/>
                </a:lnTo>
                <a:lnTo>
                  <a:pt x="120" y="317"/>
                </a:lnTo>
                <a:lnTo>
                  <a:pt x="120" y="314"/>
                </a:lnTo>
                <a:lnTo>
                  <a:pt x="119" y="312"/>
                </a:lnTo>
                <a:lnTo>
                  <a:pt x="123" y="307"/>
                </a:lnTo>
                <a:lnTo>
                  <a:pt x="119" y="300"/>
                </a:lnTo>
                <a:lnTo>
                  <a:pt x="116" y="305"/>
                </a:lnTo>
                <a:lnTo>
                  <a:pt x="115" y="302"/>
                </a:lnTo>
                <a:lnTo>
                  <a:pt x="113" y="301"/>
                </a:lnTo>
                <a:lnTo>
                  <a:pt x="109" y="301"/>
                </a:lnTo>
                <a:lnTo>
                  <a:pt x="108" y="304"/>
                </a:lnTo>
                <a:lnTo>
                  <a:pt x="106" y="305"/>
                </a:lnTo>
                <a:lnTo>
                  <a:pt x="106" y="308"/>
                </a:lnTo>
                <a:lnTo>
                  <a:pt x="107" y="309"/>
                </a:lnTo>
                <a:lnTo>
                  <a:pt x="108" y="312"/>
                </a:lnTo>
                <a:lnTo>
                  <a:pt x="109" y="314"/>
                </a:lnTo>
                <a:lnTo>
                  <a:pt x="108" y="317"/>
                </a:lnTo>
                <a:lnTo>
                  <a:pt x="105" y="321"/>
                </a:lnTo>
                <a:lnTo>
                  <a:pt x="103" y="318"/>
                </a:lnTo>
                <a:lnTo>
                  <a:pt x="101" y="316"/>
                </a:lnTo>
                <a:lnTo>
                  <a:pt x="99" y="313"/>
                </a:lnTo>
                <a:lnTo>
                  <a:pt x="97" y="312"/>
                </a:lnTo>
                <a:lnTo>
                  <a:pt x="95" y="311"/>
                </a:lnTo>
                <a:lnTo>
                  <a:pt x="93" y="311"/>
                </a:lnTo>
                <a:lnTo>
                  <a:pt x="88" y="314"/>
                </a:lnTo>
                <a:lnTo>
                  <a:pt x="89" y="317"/>
                </a:lnTo>
                <a:lnTo>
                  <a:pt x="93" y="319"/>
                </a:lnTo>
                <a:lnTo>
                  <a:pt x="95" y="319"/>
                </a:lnTo>
                <a:lnTo>
                  <a:pt x="97" y="319"/>
                </a:lnTo>
                <a:lnTo>
                  <a:pt x="96" y="322"/>
                </a:lnTo>
                <a:lnTo>
                  <a:pt x="92" y="325"/>
                </a:lnTo>
                <a:lnTo>
                  <a:pt x="90" y="322"/>
                </a:lnTo>
                <a:lnTo>
                  <a:pt x="85" y="321"/>
                </a:lnTo>
                <a:lnTo>
                  <a:pt x="87" y="325"/>
                </a:lnTo>
                <a:lnTo>
                  <a:pt x="76" y="318"/>
                </a:lnTo>
                <a:lnTo>
                  <a:pt x="72" y="316"/>
                </a:lnTo>
                <a:lnTo>
                  <a:pt x="73" y="314"/>
                </a:lnTo>
                <a:lnTo>
                  <a:pt x="69" y="312"/>
                </a:lnTo>
                <a:lnTo>
                  <a:pt x="66" y="311"/>
                </a:lnTo>
                <a:lnTo>
                  <a:pt x="63" y="308"/>
                </a:lnTo>
                <a:lnTo>
                  <a:pt x="60" y="306"/>
                </a:lnTo>
                <a:lnTo>
                  <a:pt x="60" y="304"/>
                </a:lnTo>
                <a:lnTo>
                  <a:pt x="62" y="302"/>
                </a:lnTo>
                <a:lnTo>
                  <a:pt x="64" y="301"/>
                </a:lnTo>
                <a:lnTo>
                  <a:pt x="66" y="303"/>
                </a:lnTo>
                <a:lnTo>
                  <a:pt x="68" y="302"/>
                </a:lnTo>
                <a:lnTo>
                  <a:pt x="70" y="300"/>
                </a:lnTo>
                <a:lnTo>
                  <a:pt x="72" y="300"/>
                </a:lnTo>
                <a:lnTo>
                  <a:pt x="75" y="300"/>
                </a:lnTo>
                <a:lnTo>
                  <a:pt x="70" y="298"/>
                </a:lnTo>
                <a:lnTo>
                  <a:pt x="76" y="299"/>
                </a:lnTo>
                <a:lnTo>
                  <a:pt x="76" y="296"/>
                </a:lnTo>
                <a:lnTo>
                  <a:pt x="78" y="293"/>
                </a:lnTo>
                <a:lnTo>
                  <a:pt x="80" y="295"/>
                </a:lnTo>
                <a:lnTo>
                  <a:pt x="85" y="295"/>
                </a:lnTo>
                <a:lnTo>
                  <a:pt x="83" y="291"/>
                </a:lnTo>
                <a:lnTo>
                  <a:pt x="80" y="291"/>
                </a:lnTo>
                <a:lnTo>
                  <a:pt x="77" y="288"/>
                </a:lnTo>
                <a:lnTo>
                  <a:pt x="77" y="286"/>
                </a:lnTo>
                <a:lnTo>
                  <a:pt x="72" y="280"/>
                </a:lnTo>
                <a:lnTo>
                  <a:pt x="70" y="279"/>
                </a:lnTo>
                <a:lnTo>
                  <a:pt x="68" y="281"/>
                </a:lnTo>
                <a:lnTo>
                  <a:pt x="67" y="286"/>
                </a:lnTo>
                <a:lnTo>
                  <a:pt x="64" y="287"/>
                </a:lnTo>
                <a:lnTo>
                  <a:pt x="61" y="289"/>
                </a:lnTo>
                <a:lnTo>
                  <a:pt x="59" y="288"/>
                </a:lnTo>
                <a:lnTo>
                  <a:pt x="55" y="286"/>
                </a:lnTo>
                <a:lnTo>
                  <a:pt x="53" y="290"/>
                </a:lnTo>
                <a:lnTo>
                  <a:pt x="42" y="285"/>
                </a:lnTo>
                <a:lnTo>
                  <a:pt x="40" y="279"/>
                </a:lnTo>
                <a:lnTo>
                  <a:pt x="39" y="277"/>
                </a:lnTo>
                <a:lnTo>
                  <a:pt x="37" y="275"/>
                </a:lnTo>
                <a:lnTo>
                  <a:pt x="39" y="272"/>
                </a:lnTo>
                <a:lnTo>
                  <a:pt x="33" y="268"/>
                </a:lnTo>
                <a:lnTo>
                  <a:pt x="32" y="265"/>
                </a:lnTo>
                <a:lnTo>
                  <a:pt x="30" y="265"/>
                </a:lnTo>
                <a:lnTo>
                  <a:pt x="32" y="273"/>
                </a:lnTo>
                <a:lnTo>
                  <a:pt x="31" y="275"/>
                </a:lnTo>
                <a:lnTo>
                  <a:pt x="32" y="278"/>
                </a:lnTo>
                <a:lnTo>
                  <a:pt x="31" y="279"/>
                </a:lnTo>
                <a:lnTo>
                  <a:pt x="28" y="277"/>
                </a:lnTo>
                <a:lnTo>
                  <a:pt x="25" y="276"/>
                </a:lnTo>
                <a:lnTo>
                  <a:pt x="31" y="281"/>
                </a:lnTo>
                <a:lnTo>
                  <a:pt x="37" y="284"/>
                </a:lnTo>
                <a:lnTo>
                  <a:pt x="41" y="287"/>
                </a:lnTo>
                <a:lnTo>
                  <a:pt x="44" y="288"/>
                </a:lnTo>
                <a:lnTo>
                  <a:pt x="46" y="291"/>
                </a:lnTo>
                <a:lnTo>
                  <a:pt x="47" y="297"/>
                </a:lnTo>
                <a:lnTo>
                  <a:pt x="44" y="298"/>
                </a:lnTo>
                <a:lnTo>
                  <a:pt x="31" y="285"/>
                </a:lnTo>
                <a:lnTo>
                  <a:pt x="15" y="277"/>
                </a:lnTo>
                <a:lnTo>
                  <a:pt x="9" y="273"/>
                </a:lnTo>
                <a:lnTo>
                  <a:pt x="6" y="273"/>
                </a:lnTo>
                <a:lnTo>
                  <a:pt x="2" y="272"/>
                </a:lnTo>
                <a:lnTo>
                  <a:pt x="0" y="271"/>
                </a:lnTo>
                <a:lnTo>
                  <a:pt x="0" y="269"/>
                </a:lnTo>
                <a:lnTo>
                  <a:pt x="7" y="267"/>
                </a:lnTo>
                <a:lnTo>
                  <a:pt x="9" y="267"/>
                </a:lnTo>
                <a:lnTo>
                  <a:pt x="15" y="270"/>
                </a:lnTo>
                <a:lnTo>
                  <a:pt x="16" y="271"/>
                </a:lnTo>
                <a:lnTo>
                  <a:pt x="19" y="272"/>
                </a:lnTo>
                <a:lnTo>
                  <a:pt x="23" y="273"/>
                </a:lnTo>
                <a:lnTo>
                  <a:pt x="25" y="273"/>
                </a:lnTo>
                <a:lnTo>
                  <a:pt x="25" y="269"/>
                </a:lnTo>
                <a:lnTo>
                  <a:pt x="25" y="265"/>
                </a:lnTo>
                <a:lnTo>
                  <a:pt x="27" y="263"/>
                </a:lnTo>
                <a:lnTo>
                  <a:pt x="15" y="259"/>
                </a:lnTo>
                <a:lnTo>
                  <a:pt x="12" y="257"/>
                </a:lnTo>
                <a:lnTo>
                  <a:pt x="10" y="257"/>
                </a:lnTo>
                <a:lnTo>
                  <a:pt x="7" y="258"/>
                </a:lnTo>
                <a:lnTo>
                  <a:pt x="5" y="247"/>
                </a:lnTo>
                <a:lnTo>
                  <a:pt x="11" y="249"/>
                </a:lnTo>
                <a:lnTo>
                  <a:pt x="10" y="241"/>
                </a:lnTo>
                <a:lnTo>
                  <a:pt x="9" y="239"/>
                </a:lnTo>
                <a:lnTo>
                  <a:pt x="7" y="239"/>
                </a:lnTo>
                <a:lnTo>
                  <a:pt x="5" y="241"/>
                </a:lnTo>
                <a:lnTo>
                  <a:pt x="3" y="236"/>
                </a:lnTo>
                <a:lnTo>
                  <a:pt x="5" y="233"/>
                </a:lnTo>
                <a:lnTo>
                  <a:pt x="7" y="231"/>
                </a:lnTo>
                <a:lnTo>
                  <a:pt x="8" y="230"/>
                </a:lnTo>
                <a:lnTo>
                  <a:pt x="10" y="233"/>
                </a:lnTo>
                <a:lnTo>
                  <a:pt x="11" y="233"/>
                </a:lnTo>
                <a:lnTo>
                  <a:pt x="11" y="225"/>
                </a:lnTo>
                <a:lnTo>
                  <a:pt x="9" y="224"/>
                </a:lnTo>
                <a:lnTo>
                  <a:pt x="7" y="225"/>
                </a:lnTo>
                <a:lnTo>
                  <a:pt x="5" y="225"/>
                </a:lnTo>
                <a:lnTo>
                  <a:pt x="5" y="222"/>
                </a:lnTo>
                <a:lnTo>
                  <a:pt x="10" y="217"/>
                </a:lnTo>
                <a:lnTo>
                  <a:pt x="11" y="214"/>
                </a:lnTo>
                <a:lnTo>
                  <a:pt x="10" y="213"/>
                </a:lnTo>
                <a:lnTo>
                  <a:pt x="13" y="211"/>
                </a:lnTo>
                <a:lnTo>
                  <a:pt x="17" y="206"/>
                </a:lnTo>
                <a:lnTo>
                  <a:pt x="17" y="209"/>
                </a:lnTo>
                <a:lnTo>
                  <a:pt x="15" y="216"/>
                </a:lnTo>
                <a:lnTo>
                  <a:pt x="17" y="217"/>
                </a:lnTo>
                <a:lnTo>
                  <a:pt x="18" y="217"/>
                </a:lnTo>
                <a:lnTo>
                  <a:pt x="18" y="213"/>
                </a:lnTo>
                <a:lnTo>
                  <a:pt x="20" y="208"/>
                </a:lnTo>
                <a:lnTo>
                  <a:pt x="19" y="204"/>
                </a:lnTo>
                <a:lnTo>
                  <a:pt x="21" y="201"/>
                </a:lnTo>
                <a:lnTo>
                  <a:pt x="18" y="200"/>
                </a:lnTo>
                <a:lnTo>
                  <a:pt x="10" y="207"/>
                </a:lnTo>
                <a:lnTo>
                  <a:pt x="10" y="210"/>
                </a:lnTo>
                <a:lnTo>
                  <a:pt x="7" y="214"/>
                </a:lnTo>
                <a:lnTo>
                  <a:pt x="5" y="216"/>
                </a:lnTo>
                <a:lnTo>
                  <a:pt x="7" y="209"/>
                </a:lnTo>
                <a:lnTo>
                  <a:pt x="13" y="199"/>
                </a:lnTo>
                <a:lnTo>
                  <a:pt x="25" y="174"/>
                </a:lnTo>
                <a:lnTo>
                  <a:pt x="28" y="168"/>
                </a:lnTo>
                <a:lnTo>
                  <a:pt x="32" y="163"/>
                </a:lnTo>
                <a:lnTo>
                  <a:pt x="35" y="160"/>
                </a:lnTo>
                <a:lnTo>
                  <a:pt x="38" y="160"/>
                </a:lnTo>
                <a:lnTo>
                  <a:pt x="41" y="162"/>
                </a:lnTo>
                <a:lnTo>
                  <a:pt x="41" y="164"/>
                </a:lnTo>
                <a:lnTo>
                  <a:pt x="39" y="166"/>
                </a:lnTo>
                <a:lnTo>
                  <a:pt x="36" y="174"/>
                </a:lnTo>
                <a:lnTo>
                  <a:pt x="33" y="173"/>
                </a:lnTo>
                <a:lnTo>
                  <a:pt x="31" y="174"/>
                </a:lnTo>
                <a:lnTo>
                  <a:pt x="30" y="179"/>
                </a:lnTo>
                <a:lnTo>
                  <a:pt x="25" y="187"/>
                </a:lnTo>
                <a:lnTo>
                  <a:pt x="25" y="189"/>
                </a:lnTo>
                <a:lnTo>
                  <a:pt x="25" y="192"/>
                </a:lnTo>
                <a:lnTo>
                  <a:pt x="28" y="194"/>
                </a:lnTo>
                <a:lnTo>
                  <a:pt x="29" y="196"/>
                </a:lnTo>
                <a:lnTo>
                  <a:pt x="31" y="195"/>
                </a:lnTo>
                <a:lnTo>
                  <a:pt x="33" y="192"/>
                </a:lnTo>
                <a:lnTo>
                  <a:pt x="32" y="185"/>
                </a:lnTo>
                <a:lnTo>
                  <a:pt x="35" y="183"/>
                </a:lnTo>
                <a:lnTo>
                  <a:pt x="38" y="186"/>
                </a:lnTo>
                <a:lnTo>
                  <a:pt x="40" y="185"/>
                </a:lnTo>
                <a:lnTo>
                  <a:pt x="40" y="182"/>
                </a:lnTo>
                <a:lnTo>
                  <a:pt x="38" y="181"/>
                </a:lnTo>
                <a:lnTo>
                  <a:pt x="36" y="179"/>
                </a:lnTo>
                <a:lnTo>
                  <a:pt x="38" y="177"/>
                </a:lnTo>
                <a:lnTo>
                  <a:pt x="39" y="174"/>
                </a:lnTo>
                <a:lnTo>
                  <a:pt x="41" y="177"/>
                </a:lnTo>
                <a:lnTo>
                  <a:pt x="45" y="171"/>
                </a:lnTo>
                <a:lnTo>
                  <a:pt x="47" y="164"/>
                </a:lnTo>
                <a:lnTo>
                  <a:pt x="47" y="160"/>
                </a:lnTo>
                <a:lnTo>
                  <a:pt x="47" y="151"/>
                </a:lnTo>
                <a:lnTo>
                  <a:pt x="51" y="152"/>
                </a:lnTo>
                <a:lnTo>
                  <a:pt x="53" y="154"/>
                </a:lnTo>
                <a:lnTo>
                  <a:pt x="57" y="159"/>
                </a:lnTo>
                <a:lnTo>
                  <a:pt x="60" y="163"/>
                </a:lnTo>
                <a:lnTo>
                  <a:pt x="58" y="165"/>
                </a:lnTo>
                <a:lnTo>
                  <a:pt x="58" y="169"/>
                </a:lnTo>
                <a:lnTo>
                  <a:pt x="59" y="170"/>
                </a:lnTo>
                <a:lnTo>
                  <a:pt x="60" y="173"/>
                </a:lnTo>
                <a:lnTo>
                  <a:pt x="61" y="176"/>
                </a:lnTo>
                <a:lnTo>
                  <a:pt x="63" y="177"/>
                </a:lnTo>
                <a:lnTo>
                  <a:pt x="65" y="178"/>
                </a:lnTo>
                <a:lnTo>
                  <a:pt x="64" y="182"/>
                </a:lnTo>
                <a:lnTo>
                  <a:pt x="68" y="183"/>
                </a:lnTo>
                <a:lnTo>
                  <a:pt x="66" y="185"/>
                </a:lnTo>
                <a:lnTo>
                  <a:pt x="69" y="187"/>
                </a:lnTo>
                <a:lnTo>
                  <a:pt x="71" y="183"/>
                </a:lnTo>
                <a:lnTo>
                  <a:pt x="72" y="179"/>
                </a:lnTo>
                <a:lnTo>
                  <a:pt x="68" y="171"/>
                </a:lnTo>
                <a:lnTo>
                  <a:pt x="66" y="162"/>
                </a:lnTo>
                <a:lnTo>
                  <a:pt x="68" y="160"/>
                </a:lnTo>
                <a:lnTo>
                  <a:pt x="70" y="160"/>
                </a:lnTo>
                <a:lnTo>
                  <a:pt x="73" y="159"/>
                </a:lnTo>
                <a:lnTo>
                  <a:pt x="73" y="156"/>
                </a:lnTo>
                <a:lnTo>
                  <a:pt x="71" y="155"/>
                </a:lnTo>
                <a:lnTo>
                  <a:pt x="69" y="154"/>
                </a:lnTo>
                <a:lnTo>
                  <a:pt x="64" y="157"/>
                </a:lnTo>
                <a:lnTo>
                  <a:pt x="62" y="155"/>
                </a:lnTo>
                <a:lnTo>
                  <a:pt x="71" y="139"/>
                </a:lnTo>
                <a:lnTo>
                  <a:pt x="95" y="126"/>
                </a:lnTo>
                <a:lnTo>
                  <a:pt x="103" y="119"/>
                </a:lnTo>
                <a:lnTo>
                  <a:pt x="133" y="99"/>
                </a:lnTo>
                <a:lnTo>
                  <a:pt x="141" y="91"/>
                </a:lnTo>
                <a:lnTo>
                  <a:pt x="149" y="85"/>
                </a:lnTo>
                <a:lnTo>
                  <a:pt x="156" y="79"/>
                </a:lnTo>
                <a:lnTo>
                  <a:pt x="157" y="78"/>
                </a:lnTo>
                <a:lnTo>
                  <a:pt x="164" y="70"/>
                </a:lnTo>
                <a:lnTo>
                  <a:pt x="173" y="61"/>
                </a:lnTo>
                <a:lnTo>
                  <a:pt x="188" y="40"/>
                </a:lnTo>
                <a:lnTo>
                  <a:pt x="193" y="26"/>
                </a:lnTo>
                <a:lnTo>
                  <a:pt x="195" y="13"/>
                </a:lnTo>
                <a:lnTo>
                  <a:pt x="194" y="10"/>
                </a:lnTo>
                <a:lnTo>
                  <a:pt x="212" y="1"/>
                </a:lnTo>
                <a:lnTo>
                  <a:pt x="215" y="1"/>
                </a:lnTo>
                <a:lnTo>
                  <a:pt x="216" y="0"/>
                </a:lnTo>
                <a:lnTo>
                  <a:pt x="219" y="0"/>
                </a:lnTo>
                <a:lnTo>
                  <a:pt x="223" y="3"/>
                </a:lnTo>
                <a:lnTo>
                  <a:pt x="228" y="5"/>
                </a:lnTo>
                <a:lnTo>
                  <a:pt x="233" y="4"/>
                </a:lnTo>
                <a:lnTo>
                  <a:pt x="238" y="2"/>
                </a:lnTo>
                <a:lnTo>
                  <a:pt x="242" y="3"/>
                </a:lnTo>
                <a:lnTo>
                  <a:pt x="243" y="5"/>
                </a:lnTo>
                <a:lnTo>
                  <a:pt x="247" y="7"/>
                </a:lnTo>
                <a:lnTo>
                  <a:pt x="251" y="11"/>
                </a:lnTo>
                <a:lnTo>
                  <a:pt x="253" y="12"/>
                </a:lnTo>
                <a:lnTo>
                  <a:pt x="256" y="12"/>
                </a:lnTo>
                <a:lnTo>
                  <a:pt x="264" y="19"/>
                </a:lnTo>
                <a:lnTo>
                  <a:pt x="267" y="20"/>
                </a:lnTo>
                <a:lnTo>
                  <a:pt x="269" y="21"/>
                </a:lnTo>
                <a:lnTo>
                  <a:pt x="275" y="33"/>
                </a:lnTo>
                <a:lnTo>
                  <a:pt x="276" y="46"/>
                </a:lnTo>
                <a:lnTo>
                  <a:pt x="281" y="55"/>
                </a:lnTo>
                <a:lnTo>
                  <a:pt x="283" y="71"/>
                </a:lnTo>
                <a:lnTo>
                  <a:pt x="292" y="88"/>
                </a:lnTo>
                <a:lnTo>
                  <a:pt x="301" y="125"/>
                </a:lnTo>
                <a:lnTo>
                  <a:pt x="301" y="143"/>
                </a:lnTo>
                <a:lnTo>
                  <a:pt x="307" y="167"/>
                </a:lnTo>
                <a:lnTo>
                  <a:pt x="311" y="175"/>
                </a:lnTo>
                <a:lnTo>
                  <a:pt x="316" y="179"/>
                </a:lnTo>
                <a:lnTo>
                  <a:pt x="322" y="182"/>
                </a:lnTo>
                <a:lnTo>
                  <a:pt x="328" y="180"/>
                </a:lnTo>
                <a:lnTo>
                  <a:pt x="354" y="185"/>
                </a:lnTo>
                <a:lnTo>
                  <a:pt x="371" y="185"/>
                </a:lnTo>
                <a:lnTo>
                  <a:pt x="379" y="190"/>
                </a:lnTo>
                <a:lnTo>
                  <a:pt x="382" y="210"/>
                </a:lnTo>
                <a:lnTo>
                  <a:pt x="383" y="214"/>
                </a:lnTo>
                <a:lnTo>
                  <a:pt x="391" y="230"/>
                </a:lnTo>
                <a:lnTo>
                  <a:pt x="397" y="231"/>
                </a:lnTo>
                <a:lnTo>
                  <a:pt x="400" y="235"/>
                </a:lnTo>
                <a:lnTo>
                  <a:pt x="415" y="251"/>
                </a:lnTo>
                <a:lnTo>
                  <a:pt x="421" y="263"/>
                </a:lnTo>
                <a:lnTo>
                  <a:pt x="422" y="277"/>
                </a:lnTo>
                <a:lnTo>
                  <a:pt x="420" y="284"/>
                </a:lnTo>
                <a:lnTo>
                  <a:pt x="421" y="299"/>
                </a:lnTo>
                <a:lnTo>
                  <a:pt x="419" y="319"/>
                </a:lnTo>
                <a:lnTo>
                  <a:pt x="416" y="333"/>
                </a:lnTo>
                <a:lnTo>
                  <a:pt x="415" y="350"/>
                </a:lnTo>
                <a:lnTo>
                  <a:pt x="415" y="362"/>
                </a:lnTo>
                <a:lnTo>
                  <a:pt x="418" y="380"/>
                </a:lnTo>
                <a:lnTo>
                  <a:pt x="421" y="392"/>
                </a:lnTo>
                <a:lnTo>
                  <a:pt x="429" y="409"/>
                </a:lnTo>
                <a:lnTo>
                  <a:pt x="434" y="427"/>
                </a:lnTo>
                <a:lnTo>
                  <a:pt x="440" y="434"/>
                </a:lnTo>
                <a:lnTo>
                  <a:pt x="446" y="437"/>
                </a:lnTo>
                <a:lnTo>
                  <a:pt x="450" y="437"/>
                </a:lnTo>
                <a:lnTo>
                  <a:pt x="457" y="439"/>
                </a:lnTo>
                <a:lnTo>
                  <a:pt x="463" y="454"/>
                </a:lnTo>
                <a:lnTo>
                  <a:pt x="473" y="460"/>
                </a:lnTo>
                <a:lnTo>
                  <a:pt x="478" y="472"/>
                </a:lnTo>
                <a:lnTo>
                  <a:pt x="487" y="484"/>
                </a:lnTo>
                <a:lnTo>
                  <a:pt x="494" y="499"/>
                </a:lnTo>
                <a:lnTo>
                  <a:pt x="497" y="509"/>
                </a:lnTo>
                <a:lnTo>
                  <a:pt x="502" y="521"/>
                </a:lnTo>
                <a:lnTo>
                  <a:pt x="511" y="537"/>
                </a:lnTo>
                <a:lnTo>
                  <a:pt x="519" y="541"/>
                </a:lnTo>
                <a:lnTo>
                  <a:pt x="529" y="540"/>
                </a:lnTo>
                <a:lnTo>
                  <a:pt x="538" y="535"/>
                </a:lnTo>
                <a:lnTo>
                  <a:pt x="544" y="535"/>
                </a:lnTo>
                <a:lnTo>
                  <a:pt x="563" y="527"/>
                </a:lnTo>
                <a:lnTo>
                  <a:pt x="568" y="529"/>
                </a:lnTo>
                <a:lnTo>
                  <a:pt x="570" y="533"/>
                </a:lnTo>
                <a:lnTo>
                  <a:pt x="575" y="535"/>
                </a:lnTo>
                <a:lnTo>
                  <a:pt x="578" y="537"/>
                </a:lnTo>
                <a:lnTo>
                  <a:pt x="591" y="555"/>
                </a:lnTo>
                <a:lnTo>
                  <a:pt x="596" y="560"/>
                </a:lnTo>
                <a:lnTo>
                  <a:pt x="600" y="570"/>
                </a:lnTo>
                <a:lnTo>
                  <a:pt x="609" y="589"/>
                </a:lnTo>
                <a:lnTo>
                  <a:pt x="611" y="595"/>
                </a:lnTo>
                <a:lnTo>
                  <a:pt x="611" y="604"/>
                </a:lnTo>
                <a:lnTo>
                  <a:pt x="614" y="612"/>
                </a:lnTo>
                <a:lnTo>
                  <a:pt x="615" y="618"/>
                </a:lnTo>
                <a:lnTo>
                  <a:pt x="613" y="625"/>
                </a:lnTo>
                <a:lnTo>
                  <a:pt x="613" y="630"/>
                </a:lnTo>
                <a:lnTo>
                  <a:pt x="615" y="634"/>
                </a:lnTo>
                <a:lnTo>
                  <a:pt x="620" y="656"/>
                </a:lnTo>
                <a:lnTo>
                  <a:pt x="622" y="660"/>
                </a:lnTo>
                <a:lnTo>
                  <a:pt x="623" y="661"/>
                </a:lnTo>
                <a:lnTo>
                  <a:pt x="624" y="663"/>
                </a:lnTo>
                <a:lnTo>
                  <a:pt x="627" y="669"/>
                </a:lnTo>
                <a:lnTo>
                  <a:pt x="633" y="677"/>
                </a:lnTo>
                <a:lnTo>
                  <a:pt x="635" y="689"/>
                </a:lnTo>
                <a:lnTo>
                  <a:pt x="636" y="691"/>
                </a:lnTo>
                <a:lnTo>
                  <a:pt x="635" y="697"/>
                </a:lnTo>
                <a:lnTo>
                  <a:pt x="641" y="710"/>
                </a:lnTo>
                <a:lnTo>
                  <a:pt x="644" y="715"/>
                </a:lnTo>
                <a:lnTo>
                  <a:pt x="649" y="720"/>
                </a:lnTo>
                <a:lnTo>
                  <a:pt x="663" y="743"/>
                </a:lnTo>
                <a:lnTo>
                  <a:pt x="666" y="752"/>
                </a:lnTo>
                <a:lnTo>
                  <a:pt x="675" y="763"/>
                </a:lnTo>
                <a:lnTo>
                  <a:pt x="685" y="767"/>
                </a:lnTo>
                <a:lnTo>
                  <a:pt x="698" y="767"/>
                </a:lnTo>
                <a:lnTo>
                  <a:pt x="702" y="774"/>
                </a:lnTo>
                <a:lnTo>
                  <a:pt x="704" y="784"/>
                </a:lnTo>
                <a:lnTo>
                  <a:pt x="701" y="791"/>
                </a:lnTo>
                <a:lnTo>
                  <a:pt x="695" y="795"/>
                </a:lnTo>
                <a:lnTo>
                  <a:pt x="692" y="800"/>
                </a:lnTo>
                <a:lnTo>
                  <a:pt x="695" y="809"/>
                </a:lnTo>
                <a:lnTo>
                  <a:pt x="694" y="816"/>
                </a:lnTo>
                <a:lnTo>
                  <a:pt x="691" y="826"/>
                </a:lnTo>
                <a:lnTo>
                  <a:pt x="685" y="832"/>
                </a:lnTo>
                <a:lnTo>
                  <a:pt x="684" y="836"/>
                </a:lnTo>
                <a:lnTo>
                  <a:pt x="681" y="839"/>
                </a:lnTo>
                <a:lnTo>
                  <a:pt x="680" y="846"/>
                </a:lnTo>
                <a:lnTo>
                  <a:pt x="677" y="851"/>
                </a:lnTo>
                <a:lnTo>
                  <a:pt x="677" y="855"/>
                </a:lnTo>
                <a:lnTo>
                  <a:pt x="679" y="867"/>
                </a:lnTo>
                <a:lnTo>
                  <a:pt x="685" y="886"/>
                </a:lnTo>
                <a:lnTo>
                  <a:pt x="688" y="890"/>
                </a:lnTo>
                <a:lnTo>
                  <a:pt x="691" y="895"/>
                </a:lnTo>
                <a:lnTo>
                  <a:pt x="691" y="900"/>
                </a:lnTo>
                <a:lnTo>
                  <a:pt x="689" y="902"/>
                </a:lnTo>
                <a:lnTo>
                  <a:pt x="657" y="905"/>
                </a:lnTo>
                <a:lnTo>
                  <a:pt x="652" y="890"/>
                </a:lnTo>
                <a:lnTo>
                  <a:pt x="645" y="875"/>
                </a:lnTo>
                <a:lnTo>
                  <a:pt x="641" y="869"/>
                </a:lnTo>
                <a:lnTo>
                  <a:pt x="634" y="864"/>
                </a:lnTo>
                <a:lnTo>
                  <a:pt x="625" y="853"/>
                </a:lnTo>
                <a:lnTo>
                  <a:pt x="622" y="849"/>
                </a:lnTo>
                <a:lnTo>
                  <a:pt x="622" y="841"/>
                </a:lnTo>
                <a:lnTo>
                  <a:pt x="619" y="839"/>
                </a:lnTo>
                <a:lnTo>
                  <a:pt x="617" y="835"/>
                </a:lnTo>
                <a:lnTo>
                  <a:pt x="618" y="832"/>
                </a:lnTo>
                <a:lnTo>
                  <a:pt x="621" y="831"/>
                </a:lnTo>
                <a:lnTo>
                  <a:pt x="622" y="829"/>
                </a:lnTo>
                <a:lnTo>
                  <a:pt x="621" y="827"/>
                </a:lnTo>
                <a:lnTo>
                  <a:pt x="619" y="827"/>
                </a:lnTo>
                <a:lnTo>
                  <a:pt x="614" y="832"/>
                </a:lnTo>
                <a:lnTo>
                  <a:pt x="613" y="832"/>
                </a:lnTo>
                <a:lnTo>
                  <a:pt x="618" y="843"/>
                </a:lnTo>
                <a:lnTo>
                  <a:pt x="617" y="847"/>
                </a:lnTo>
                <a:lnTo>
                  <a:pt x="622" y="857"/>
                </a:lnTo>
                <a:lnTo>
                  <a:pt x="624" y="863"/>
                </a:lnTo>
                <a:lnTo>
                  <a:pt x="631" y="869"/>
                </a:lnTo>
                <a:lnTo>
                  <a:pt x="632" y="872"/>
                </a:lnTo>
                <a:lnTo>
                  <a:pt x="631" y="874"/>
                </a:lnTo>
                <a:lnTo>
                  <a:pt x="630" y="875"/>
                </a:lnTo>
                <a:lnTo>
                  <a:pt x="638" y="886"/>
                </a:lnTo>
                <a:lnTo>
                  <a:pt x="640" y="887"/>
                </a:lnTo>
                <a:lnTo>
                  <a:pt x="644" y="893"/>
                </a:lnTo>
                <a:lnTo>
                  <a:pt x="643" y="896"/>
                </a:lnTo>
                <a:lnTo>
                  <a:pt x="641" y="894"/>
                </a:lnTo>
                <a:lnTo>
                  <a:pt x="639" y="893"/>
                </a:lnTo>
                <a:lnTo>
                  <a:pt x="636" y="889"/>
                </a:lnTo>
                <a:lnTo>
                  <a:pt x="625" y="878"/>
                </a:lnTo>
                <a:lnTo>
                  <a:pt x="623" y="877"/>
                </a:lnTo>
                <a:lnTo>
                  <a:pt x="619" y="876"/>
                </a:lnTo>
                <a:lnTo>
                  <a:pt x="618" y="875"/>
                </a:lnTo>
                <a:lnTo>
                  <a:pt x="615" y="866"/>
                </a:lnTo>
                <a:lnTo>
                  <a:pt x="614" y="860"/>
                </a:lnTo>
                <a:lnTo>
                  <a:pt x="600" y="843"/>
                </a:lnTo>
                <a:lnTo>
                  <a:pt x="599" y="841"/>
                </a:lnTo>
                <a:lnTo>
                  <a:pt x="596" y="839"/>
                </a:lnTo>
                <a:lnTo>
                  <a:pt x="592" y="832"/>
                </a:lnTo>
                <a:lnTo>
                  <a:pt x="595" y="832"/>
                </a:lnTo>
                <a:lnTo>
                  <a:pt x="597" y="832"/>
                </a:lnTo>
                <a:lnTo>
                  <a:pt x="599" y="835"/>
                </a:lnTo>
                <a:lnTo>
                  <a:pt x="600" y="838"/>
                </a:lnTo>
                <a:lnTo>
                  <a:pt x="600" y="829"/>
                </a:lnTo>
                <a:lnTo>
                  <a:pt x="596" y="826"/>
                </a:lnTo>
                <a:lnTo>
                  <a:pt x="594" y="827"/>
                </a:lnTo>
                <a:lnTo>
                  <a:pt x="592" y="827"/>
                </a:lnTo>
                <a:lnTo>
                  <a:pt x="592" y="831"/>
                </a:lnTo>
                <a:lnTo>
                  <a:pt x="589" y="830"/>
                </a:lnTo>
                <a:lnTo>
                  <a:pt x="585" y="828"/>
                </a:lnTo>
                <a:lnTo>
                  <a:pt x="579" y="823"/>
                </a:lnTo>
                <a:lnTo>
                  <a:pt x="568" y="816"/>
                </a:lnTo>
                <a:lnTo>
                  <a:pt x="564" y="816"/>
                </a:lnTo>
                <a:lnTo>
                  <a:pt x="558" y="812"/>
                </a:lnTo>
                <a:lnTo>
                  <a:pt x="544" y="795"/>
                </a:lnTo>
                <a:lnTo>
                  <a:pt x="542" y="794"/>
                </a:lnTo>
                <a:lnTo>
                  <a:pt x="541" y="792"/>
                </a:lnTo>
                <a:lnTo>
                  <a:pt x="538" y="782"/>
                </a:lnTo>
                <a:lnTo>
                  <a:pt x="522" y="762"/>
                </a:lnTo>
                <a:lnTo>
                  <a:pt x="511" y="750"/>
                </a:lnTo>
                <a:lnTo>
                  <a:pt x="502" y="739"/>
                </a:lnTo>
                <a:lnTo>
                  <a:pt x="498" y="736"/>
                </a:lnTo>
                <a:lnTo>
                  <a:pt x="490" y="734"/>
                </a:lnTo>
                <a:lnTo>
                  <a:pt x="487" y="732"/>
                </a:lnTo>
                <a:lnTo>
                  <a:pt x="488" y="730"/>
                </a:lnTo>
                <a:lnTo>
                  <a:pt x="490" y="728"/>
                </a:lnTo>
                <a:lnTo>
                  <a:pt x="494" y="731"/>
                </a:lnTo>
                <a:lnTo>
                  <a:pt x="498" y="731"/>
                </a:lnTo>
                <a:lnTo>
                  <a:pt x="502" y="733"/>
                </a:lnTo>
                <a:lnTo>
                  <a:pt x="496" y="727"/>
                </a:lnTo>
                <a:lnTo>
                  <a:pt x="489" y="725"/>
                </a:lnTo>
                <a:lnTo>
                  <a:pt x="486" y="725"/>
                </a:lnTo>
                <a:lnTo>
                  <a:pt x="484" y="722"/>
                </a:lnTo>
                <a:lnTo>
                  <a:pt x="471" y="710"/>
                </a:lnTo>
                <a:lnTo>
                  <a:pt x="469" y="705"/>
                </a:lnTo>
                <a:lnTo>
                  <a:pt x="469" y="702"/>
                </a:lnTo>
                <a:lnTo>
                  <a:pt x="470" y="700"/>
                </a:lnTo>
                <a:lnTo>
                  <a:pt x="470" y="695"/>
                </a:lnTo>
                <a:lnTo>
                  <a:pt x="465" y="689"/>
                </a:lnTo>
                <a:lnTo>
                  <a:pt x="457" y="677"/>
                </a:lnTo>
                <a:lnTo>
                  <a:pt x="451" y="674"/>
                </a:lnTo>
                <a:lnTo>
                  <a:pt x="452" y="671"/>
                </a:lnTo>
                <a:lnTo>
                  <a:pt x="446" y="661"/>
                </a:lnTo>
                <a:lnTo>
                  <a:pt x="440" y="655"/>
                </a:lnTo>
                <a:lnTo>
                  <a:pt x="435" y="649"/>
                </a:lnTo>
                <a:lnTo>
                  <a:pt x="433" y="639"/>
                </a:lnTo>
                <a:lnTo>
                  <a:pt x="431" y="635"/>
                </a:lnTo>
                <a:lnTo>
                  <a:pt x="427" y="634"/>
                </a:lnTo>
                <a:lnTo>
                  <a:pt x="408" y="622"/>
                </a:lnTo>
                <a:lnTo>
                  <a:pt x="403" y="617"/>
                </a:lnTo>
                <a:lnTo>
                  <a:pt x="390" y="607"/>
                </a:lnTo>
                <a:lnTo>
                  <a:pt x="383" y="604"/>
                </a:lnTo>
                <a:lnTo>
                  <a:pt x="378" y="599"/>
                </a:lnTo>
                <a:lnTo>
                  <a:pt x="373" y="593"/>
                </a:lnTo>
                <a:lnTo>
                  <a:pt x="368" y="592"/>
                </a:lnTo>
                <a:lnTo>
                  <a:pt x="362" y="588"/>
                </a:lnTo>
                <a:lnTo>
                  <a:pt x="355" y="579"/>
                </a:lnTo>
                <a:lnTo>
                  <a:pt x="351" y="575"/>
                </a:lnTo>
                <a:lnTo>
                  <a:pt x="345" y="572"/>
                </a:lnTo>
                <a:lnTo>
                  <a:pt x="345" y="568"/>
                </a:lnTo>
                <a:lnTo>
                  <a:pt x="355" y="574"/>
                </a:lnTo>
                <a:lnTo>
                  <a:pt x="373" y="592"/>
                </a:lnTo>
                <a:lnTo>
                  <a:pt x="382" y="596"/>
                </a:lnTo>
                <a:lnTo>
                  <a:pt x="390" y="604"/>
                </a:lnTo>
                <a:lnTo>
                  <a:pt x="396" y="607"/>
                </a:lnTo>
                <a:lnTo>
                  <a:pt x="400" y="610"/>
                </a:lnTo>
                <a:lnTo>
                  <a:pt x="403" y="612"/>
                </a:lnTo>
                <a:lnTo>
                  <a:pt x="409" y="614"/>
                </a:lnTo>
                <a:lnTo>
                  <a:pt x="408" y="611"/>
                </a:lnTo>
                <a:lnTo>
                  <a:pt x="400" y="606"/>
                </a:lnTo>
                <a:lnTo>
                  <a:pt x="397" y="605"/>
                </a:lnTo>
                <a:lnTo>
                  <a:pt x="389" y="599"/>
                </a:lnTo>
                <a:lnTo>
                  <a:pt x="386" y="597"/>
                </a:lnTo>
                <a:lnTo>
                  <a:pt x="383" y="593"/>
                </a:lnTo>
                <a:lnTo>
                  <a:pt x="393" y="598"/>
                </a:lnTo>
                <a:lnTo>
                  <a:pt x="396" y="600"/>
                </a:lnTo>
                <a:lnTo>
                  <a:pt x="400" y="604"/>
                </a:lnTo>
                <a:lnTo>
                  <a:pt x="407" y="608"/>
                </a:lnTo>
                <a:lnTo>
                  <a:pt x="411" y="609"/>
                </a:lnTo>
                <a:lnTo>
                  <a:pt x="411" y="607"/>
                </a:lnTo>
                <a:lnTo>
                  <a:pt x="400" y="597"/>
                </a:lnTo>
                <a:lnTo>
                  <a:pt x="391" y="593"/>
                </a:lnTo>
                <a:lnTo>
                  <a:pt x="389" y="590"/>
                </a:lnTo>
                <a:lnTo>
                  <a:pt x="386" y="589"/>
                </a:lnTo>
                <a:lnTo>
                  <a:pt x="385" y="586"/>
                </a:lnTo>
                <a:lnTo>
                  <a:pt x="386" y="584"/>
                </a:lnTo>
                <a:lnTo>
                  <a:pt x="389" y="583"/>
                </a:lnTo>
                <a:lnTo>
                  <a:pt x="390" y="581"/>
                </a:lnTo>
                <a:lnTo>
                  <a:pt x="391" y="579"/>
                </a:lnTo>
                <a:lnTo>
                  <a:pt x="386" y="577"/>
                </a:lnTo>
                <a:lnTo>
                  <a:pt x="382" y="577"/>
                </a:lnTo>
                <a:lnTo>
                  <a:pt x="379" y="575"/>
                </a:lnTo>
                <a:lnTo>
                  <a:pt x="377" y="575"/>
                </a:lnTo>
                <a:lnTo>
                  <a:pt x="377" y="582"/>
                </a:lnTo>
                <a:lnTo>
                  <a:pt x="375" y="586"/>
                </a:lnTo>
                <a:lnTo>
                  <a:pt x="359" y="573"/>
                </a:lnTo>
                <a:lnTo>
                  <a:pt x="342" y="561"/>
                </a:lnTo>
                <a:lnTo>
                  <a:pt x="340" y="559"/>
                </a:lnTo>
                <a:lnTo>
                  <a:pt x="337" y="557"/>
                </a:lnTo>
                <a:lnTo>
                  <a:pt x="339" y="564"/>
                </a:lnTo>
                <a:lnTo>
                  <a:pt x="323" y="551"/>
                </a:lnTo>
                <a:lnTo>
                  <a:pt x="316" y="542"/>
                </a:lnTo>
                <a:lnTo>
                  <a:pt x="289" y="520"/>
                </a:lnTo>
                <a:lnTo>
                  <a:pt x="286" y="517"/>
                </a:lnTo>
                <a:lnTo>
                  <a:pt x="286" y="513"/>
                </a:lnTo>
                <a:lnTo>
                  <a:pt x="289" y="512"/>
                </a:lnTo>
                <a:lnTo>
                  <a:pt x="291" y="518"/>
                </a:lnTo>
                <a:lnTo>
                  <a:pt x="295" y="519"/>
                </a:lnTo>
                <a:lnTo>
                  <a:pt x="298" y="521"/>
                </a:lnTo>
                <a:lnTo>
                  <a:pt x="299" y="520"/>
                </a:lnTo>
                <a:lnTo>
                  <a:pt x="303" y="523"/>
                </a:lnTo>
                <a:lnTo>
                  <a:pt x="308" y="525"/>
                </a:lnTo>
                <a:lnTo>
                  <a:pt x="315" y="529"/>
                </a:lnTo>
                <a:lnTo>
                  <a:pt x="320" y="534"/>
                </a:lnTo>
                <a:lnTo>
                  <a:pt x="323" y="535"/>
                </a:lnTo>
                <a:lnTo>
                  <a:pt x="324" y="535"/>
                </a:lnTo>
                <a:lnTo>
                  <a:pt x="323" y="532"/>
                </a:lnTo>
                <a:lnTo>
                  <a:pt x="319" y="529"/>
                </a:lnTo>
                <a:lnTo>
                  <a:pt x="317" y="527"/>
                </a:lnTo>
                <a:lnTo>
                  <a:pt x="319" y="526"/>
                </a:lnTo>
                <a:lnTo>
                  <a:pt x="324" y="528"/>
                </a:lnTo>
                <a:lnTo>
                  <a:pt x="326" y="526"/>
                </a:lnTo>
                <a:lnTo>
                  <a:pt x="333" y="527"/>
                </a:lnTo>
                <a:lnTo>
                  <a:pt x="333" y="525"/>
                </a:lnTo>
                <a:lnTo>
                  <a:pt x="334" y="522"/>
                </a:lnTo>
                <a:lnTo>
                  <a:pt x="332" y="509"/>
                </a:lnTo>
                <a:lnTo>
                  <a:pt x="324" y="501"/>
                </a:lnTo>
                <a:lnTo>
                  <a:pt x="320" y="498"/>
                </a:lnTo>
                <a:lnTo>
                  <a:pt x="315" y="497"/>
                </a:lnTo>
                <a:lnTo>
                  <a:pt x="311" y="497"/>
                </a:lnTo>
                <a:lnTo>
                  <a:pt x="311" y="499"/>
                </a:lnTo>
                <a:lnTo>
                  <a:pt x="311" y="502"/>
                </a:lnTo>
                <a:lnTo>
                  <a:pt x="315" y="507"/>
                </a:lnTo>
                <a:lnTo>
                  <a:pt x="314" y="509"/>
                </a:lnTo>
                <a:lnTo>
                  <a:pt x="309" y="511"/>
                </a:lnTo>
                <a:lnTo>
                  <a:pt x="298" y="507"/>
                </a:lnTo>
                <a:lnTo>
                  <a:pt x="294" y="507"/>
                </a:lnTo>
                <a:lnTo>
                  <a:pt x="291" y="508"/>
                </a:lnTo>
                <a:lnTo>
                  <a:pt x="289" y="507"/>
                </a:lnTo>
                <a:lnTo>
                  <a:pt x="283" y="506"/>
                </a:lnTo>
                <a:lnTo>
                  <a:pt x="283" y="502"/>
                </a:lnTo>
                <a:lnTo>
                  <a:pt x="278" y="497"/>
                </a:lnTo>
                <a:lnTo>
                  <a:pt x="275" y="496"/>
                </a:lnTo>
                <a:lnTo>
                  <a:pt x="255" y="483"/>
                </a:lnTo>
                <a:lnTo>
                  <a:pt x="254" y="486"/>
                </a:lnTo>
                <a:lnTo>
                  <a:pt x="261" y="493"/>
                </a:lnTo>
                <a:lnTo>
                  <a:pt x="268" y="495"/>
                </a:lnTo>
                <a:lnTo>
                  <a:pt x="272" y="501"/>
                </a:lnTo>
                <a:lnTo>
                  <a:pt x="281" y="507"/>
                </a:lnTo>
                <a:lnTo>
                  <a:pt x="285" y="508"/>
                </a:lnTo>
                <a:lnTo>
                  <a:pt x="283" y="512"/>
                </a:lnTo>
                <a:lnTo>
                  <a:pt x="257" y="497"/>
                </a:lnTo>
                <a:lnTo>
                  <a:pt x="253" y="493"/>
                </a:lnTo>
                <a:lnTo>
                  <a:pt x="248" y="489"/>
                </a:lnTo>
                <a:lnTo>
                  <a:pt x="241" y="480"/>
                </a:lnTo>
                <a:lnTo>
                  <a:pt x="241" y="476"/>
                </a:lnTo>
                <a:lnTo>
                  <a:pt x="241" y="473"/>
                </a:lnTo>
                <a:lnTo>
                  <a:pt x="237" y="471"/>
                </a:lnTo>
                <a:lnTo>
                  <a:pt x="235" y="468"/>
                </a:lnTo>
                <a:lnTo>
                  <a:pt x="235" y="465"/>
                </a:lnTo>
                <a:lnTo>
                  <a:pt x="245" y="468"/>
                </a:lnTo>
                <a:lnTo>
                  <a:pt x="247" y="467"/>
                </a:lnTo>
                <a:lnTo>
                  <a:pt x="248" y="464"/>
                </a:lnTo>
                <a:lnTo>
                  <a:pt x="251" y="462"/>
                </a:lnTo>
                <a:lnTo>
                  <a:pt x="249" y="460"/>
                </a:lnTo>
                <a:lnTo>
                  <a:pt x="251" y="457"/>
                </a:lnTo>
                <a:lnTo>
                  <a:pt x="251" y="452"/>
                </a:lnTo>
                <a:lnTo>
                  <a:pt x="253" y="454"/>
                </a:lnTo>
                <a:lnTo>
                  <a:pt x="255" y="452"/>
                </a:lnTo>
                <a:lnTo>
                  <a:pt x="253" y="450"/>
                </a:lnTo>
                <a:lnTo>
                  <a:pt x="253" y="448"/>
                </a:lnTo>
                <a:lnTo>
                  <a:pt x="255" y="447"/>
                </a:lnTo>
                <a:lnTo>
                  <a:pt x="255" y="441"/>
                </a:lnTo>
                <a:lnTo>
                  <a:pt x="249" y="433"/>
                </a:lnTo>
                <a:lnTo>
                  <a:pt x="247" y="429"/>
                </a:lnTo>
                <a:lnTo>
                  <a:pt x="249" y="426"/>
                </a:lnTo>
                <a:lnTo>
                  <a:pt x="247" y="422"/>
                </a:lnTo>
                <a:lnTo>
                  <a:pt x="243" y="412"/>
                </a:lnTo>
                <a:lnTo>
                  <a:pt x="239" y="411"/>
                </a:lnTo>
                <a:lnTo>
                  <a:pt x="239" y="409"/>
                </a:lnTo>
                <a:lnTo>
                  <a:pt x="237" y="406"/>
                </a:lnTo>
                <a:lnTo>
                  <a:pt x="234" y="407"/>
                </a:lnTo>
                <a:lnTo>
                  <a:pt x="231" y="409"/>
                </a:lnTo>
                <a:lnTo>
                  <a:pt x="231" y="410"/>
                </a:lnTo>
                <a:lnTo>
                  <a:pt x="225" y="406"/>
                </a:lnTo>
                <a:lnTo>
                  <a:pt x="220" y="401"/>
                </a:lnTo>
                <a:lnTo>
                  <a:pt x="217" y="395"/>
                </a:lnTo>
                <a:lnTo>
                  <a:pt x="214" y="391"/>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09" name="Freeform 235"/>
          <p:cNvSpPr>
            <a:spLocks/>
          </p:cNvSpPr>
          <p:nvPr/>
        </p:nvSpPr>
        <p:spPr bwMode="auto">
          <a:xfrm>
            <a:off x="4103688" y="2663750"/>
            <a:ext cx="857250" cy="950913"/>
          </a:xfrm>
          <a:custGeom>
            <a:avLst/>
            <a:gdLst/>
            <a:ahLst/>
            <a:cxnLst>
              <a:cxn ang="0">
                <a:pos x="665" y="119"/>
              </a:cxn>
              <a:cxn ang="0">
                <a:pos x="652" y="159"/>
              </a:cxn>
              <a:cxn ang="0">
                <a:pos x="653" y="221"/>
              </a:cxn>
              <a:cxn ang="0">
                <a:pos x="636" y="251"/>
              </a:cxn>
              <a:cxn ang="0">
                <a:pos x="648" y="289"/>
              </a:cxn>
              <a:cxn ang="0">
                <a:pos x="635" y="297"/>
              </a:cxn>
              <a:cxn ang="0">
                <a:pos x="625" y="319"/>
              </a:cxn>
              <a:cxn ang="0">
                <a:pos x="653" y="350"/>
              </a:cxn>
              <a:cxn ang="0">
                <a:pos x="674" y="389"/>
              </a:cxn>
              <a:cxn ang="0">
                <a:pos x="707" y="403"/>
              </a:cxn>
              <a:cxn ang="0">
                <a:pos x="750" y="417"/>
              </a:cxn>
              <a:cxn ang="0">
                <a:pos x="767" y="379"/>
              </a:cxn>
              <a:cxn ang="0">
                <a:pos x="792" y="371"/>
              </a:cxn>
              <a:cxn ang="0">
                <a:pos x="811" y="479"/>
              </a:cxn>
              <a:cxn ang="0">
                <a:pos x="759" y="485"/>
              </a:cxn>
              <a:cxn ang="0">
                <a:pos x="692" y="478"/>
              </a:cxn>
              <a:cxn ang="0">
                <a:pos x="635" y="483"/>
              </a:cxn>
              <a:cxn ang="0">
                <a:pos x="614" y="510"/>
              </a:cxn>
              <a:cxn ang="0">
                <a:pos x="590" y="538"/>
              </a:cxn>
              <a:cxn ang="0">
                <a:pos x="560" y="596"/>
              </a:cxn>
              <a:cxn ang="0">
                <a:pos x="563" y="628"/>
              </a:cxn>
              <a:cxn ang="0">
                <a:pos x="520" y="657"/>
              </a:cxn>
              <a:cxn ang="0">
                <a:pos x="510" y="713"/>
              </a:cxn>
              <a:cxn ang="0">
                <a:pos x="507" y="837"/>
              </a:cxn>
              <a:cxn ang="0">
                <a:pos x="474" y="884"/>
              </a:cxn>
              <a:cxn ang="0">
                <a:pos x="424" y="843"/>
              </a:cxn>
              <a:cxn ang="0">
                <a:pos x="386" y="822"/>
              </a:cxn>
              <a:cxn ang="0">
                <a:pos x="352" y="828"/>
              </a:cxn>
              <a:cxn ang="0">
                <a:pos x="377" y="795"/>
              </a:cxn>
              <a:cxn ang="0">
                <a:pos x="371" y="758"/>
              </a:cxn>
              <a:cxn ang="0">
                <a:pos x="287" y="714"/>
              </a:cxn>
              <a:cxn ang="0">
                <a:pos x="248" y="683"/>
              </a:cxn>
              <a:cxn ang="0">
                <a:pos x="221" y="631"/>
              </a:cxn>
              <a:cxn ang="0">
                <a:pos x="208" y="601"/>
              </a:cxn>
              <a:cxn ang="0">
                <a:pos x="198" y="565"/>
              </a:cxn>
              <a:cxn ang="0">
                <a:pos x="194" y="529"/>
              </a:cxn>
              <a:cxn ang="0">
                <a:pos x="160" y="475"/>
              </a:cxn>
              <a:cxn ang="0">
                <a:pos x="123" y="475"/>
              </a:cxn>
              <a:cxn ang="0">
                <a:pos x="82" y="449"/>
              </a:cxn>
              <a:cxn ang="0">
                <a:pos x="48" y="394"/>
              </a:cxn>
              <a:cxn ang="0">
                <a:pos x="19" y="367"/>
              </a:cxn>
              <a:cxn ang="0">
                <a:pos x="0" y="290"/>
              </a:cxn>
              <a:cxn ang="0">
                <a:pos x="7" y="217"/>
              </a:cxn>
              <a:cxn ang="0">
                <a:pos x="90" y="208"/>
              </a:cxn>
              <a:cxn ang="0">
                <a:pos x="107" y="144"/>
              </a:cxn>
              <a:cxn ang="0">
                <a:pos x="119" y="108"/>
              </a:cxn>
              <a:cxn ang="0">
                <a:pos x="136" y="83"/>
              </a:cxn>
              <a:cxn ang="0">
                <a:pos x="160" y="65"/>
              </a:cxn>
              <a:cxn ang="0">
                <a:pos x="172" y="18"/>
              </a:cxn>
              <a:cxn ang="0">
                <a:pos x="183" y="21"/>
              </a:cxn>
              <a:cxn ang="0">
                <a:pos x="198" y="0"/>
              </a:cxn>
              <a:cxn ang="0">
                <a:pos x="224" y="23"/>
              </a:cxn>
              <a:cxn ang="0">
                <a:pos x="260" y="35"/>
              </a:cxn>
              <a:cxn ang="0">
                <a:pos x="298" y="71"/>
              </a:cxn>
              <a:cxn ang="0">
                <a:pos x="330" y="67"/>
              </a:cxn>
              <a:cxn ang="0">
                <a:pos x="364" y="75"/>
              </a:cxn>
              <a:cxn ang="0">
                <a:pos x="412" y="69"/>
              </a:cxn>
              <a:cxn ang="0">
                <a:pos x="458" y="83"/>
              </a:cxn>
              <a:cxn ang="0">
                <a:pos x="532" y="19"/>
              </a:cxn>
            </a:cxnLst>
            <a:rect l="0" t="0" r="r" b="b"/>
            <a:pathLst>
              <a:path w="813" h="900">
                <a:moveTo>
                  <a:pt x="596" y="33"/>
                </a:moveTo>
                <a:lnTo>
                  <a:pt x="619" y="56"/>
                </a:lnTo>
                <a:lnTo>
                  <a:pt x="642" y="81"/>
                </a:lnTo>
                <a:lnTo>
                  <a:pt x="658" y="102"/>
                </a:lnTo>
                <a:lnTo>
                  <a:pt x="665" y="119"/>
                </a:lnTo>
                <a:lnTo>
                  <a:pt x="664" y="124"/>
                </a:lnTo>
                <a:lnTo>
                  <a:pt x="664" y="132"/>
                </a:lnTo>
                <a:lnTo>
                  <a:pt x="658" y="140"/>
                </a:lnTo>
                <a:lnTo>
                  <a:pt x="654" y="147"/>
                </a:lnTo>
                <a:lnTo>
                  <a:pt x="652" y="159"/>
                </a:lnTo>
                <a:lnTo>
                  <a:pt x="652" y="187"/>
                </a:lnTo>
                <a:lnTo>
                  <a:pt x="654" y="199"/>
                </a:lnTo>
                <a:lnTo>
                  <a:pt x="657" y="214"/>
                </a:lnTo>
                <a:lnTo>
                  <a:pt x="656" y="219"/>
                </a:lnTo>
                <a:lnTo>
                  <a:pt x="653" y="221"/>
                </a:lnTo>
                <a:lnTo>
                  <a:pt x="652" y="221"/>
                </a:lnTo>
                <a:lnTo>
                  <a:pt x="642" y="238"/>
                </a:lnTo>
                <a:lnTo>
                  <a:pt x="640" y="241"/>
                </a:lnTo>
                <a:lnTo>
                  <a:pt x="640" y="246"/>
                </a:lnTo>
                <a:lnTo>
                  <a:pt x="636" y="251"/>
                </a:lnTo>
                <a:lnTo>
                  <a:pt x="631" y="256"/>
                </a:lnTo>
                <a:lnTo>
                  <a:pt x="628" y="262"/>
                </a:lnTo>
                <a:lnTo>
                  <a:pt x="631" y="267"/>
                </a:lnTo>
                <a:lnTo>
                  <a:pt x="640" y="276"/>
                </a:lnTo>
                <a:lnTo>
                  <a:pt x="648" y="289"/>
                </a:lnTo>
                <a:lnTo>
                  <a:pt x="649" y="296"/>
                </a:lnTo>
                <a:lnTo>
                  <a:pt x="648" y="299"/>
                </a:lnTo>
                <a:lnTo>
                  <a:pt x="641" y="297"/>
                </a:lnTo>
                <a:lnTo>
                  <a:pt x="639" y="296"/>
                </a:lnTo>
                <a:lnTo>
                  <a:pt x="635" y="297"/>
                </a:lnTo>
                <a:lnTo>
                  <a:pt x="628" y="299"/>
                </a:lnTo>
                <a:lnTo>
                  <a:pt x="626" y="302"/>
                </a:lnTo>
                <a:lnTo>
                  <a:pt x="626" y="307"/>
                </a:lnTo>
                <a:lnTo>
                  <a:pt x="624" y="313"/>
                </a:lnTo>
                <a:lnTo>
                  <a:pt x="625" y="319"/>
                </a:lnTo>
                <a:lnTo>
                  <a:pt x="628" y="322"/>
                </a:lnTo>
                <a:lnTo>
                  <a:pt x="631" y="325"/>
                </a:lnTo>
                <a:lnTo>
                  <a:pt x="637" y="331"/>
                </a:lnTo>
                <a:lnTo>
                  <a:pt x="648" y="346"/>
                </a:lnTo>
                <a:lnTo>
                  <a:pt x="653" y="350"/>
                </a:lnTo>
                <a:lnTo>
                  <a:pt x="657" y="357"/>
                </a:lnTo>
                <a:lnTo>
                  <a:pt x="661" y="361"/>
                </a:lnTo>
                <a:lnTo>
                  <a:pt x="662" y="365"/>
                </a:lnTo>
                <a:lnTo>
                  <a:pt x="671" y="385"/>
                </a:lnTo>
                <a:lnTo>
                  <a:pt x="674" y="389"/>
                </a:lnTo>
                <a:lnTo>
                  <a:pt x="686" y="402"/>
                </a:lnTo>
                <a:lnTo>
                  <a:pt x="689" y="403"/>
                </a:lnTo>
                <a:lnTo>
                  <a:pt x="692" y="402"/>
                </a:lnTo>
                <a:lnTo>
                  <a:pt x="700" y="402"/>
                </a:lnTo>
                <a:lnTo>
                  <a:pt x="707" y="403"/>
                </a:lnTo>
                <a:lnTo>
                  <a:pt x="723" y="400"/>
                </a:lnTo>
                <a:lnTo>
                  <a:pt x="729" y="404"/>
                </a:lnTo>
                <a:lnTo>
                  <a:pt x="734" y="405"/>
                </a:lnTo>
                <a:lnTo>
                  <a:pt x="742" y="409"/>
                </a:lnTo>
                <a:lnTo>
                  <a:pt x="750" y="417"/>
                </a:lnTo>
                <a:lnTo>
                  <a:pt x="753" y="411"/>
                </a:lnTo>
                <a:lnTo>
                  <a:pt x="754" y="406"/>
                </a:lnTo>
                <a:lnTo>
                  <a:pt x="758" y="402"/>
                </a:lnTo>
                <a:lnTo>
                  <a:pt x="764" y="384"/>
                </a:lnTo>
                <a:lnTo>
                  <a:pt x="767" y="379"/>
                </a:lnTo>
                <a:lnTo>
                  <a:pt x="767" y="372"/>
                </a:lnTo>
                <a:lnTo>
                  <a:pt x="774" y="353"/>
                </a:lnTo>
                <a:lnTo>
                  <a:pt x="780" y="349"/>
                </a:lnTo>
                <a:lnTo>
                  <a:pt x="786" y="354"/>
                </a:lnTo>
                <a:lnTo>
                  <a:pt x="792" y="371"/>
                </a:lnTo>
                <a:lnTo>
                  <a:pt x="799" y="386"/>
                </a:lnTo>
                <a:lnTo>
                  <a:pt x="805" y="396"/>
                </a:lnTo>
                <a:lnTo>
                  <a:pt x="810" y="416"/>
                </a:lnTo>
                <a:lnTo>
                  <a:pt x="812" y="469"/>
                </a:lnTo>
                <a:lnTo>
                  <a:pt x="811" y="479"/>
                </a:lnTo>
                <a:lnTo>
                  <a:pt x="806" y="483"/>
                </a:lnTo>
                <a:lnTo>
                  <a:pt x="796" y="481"/>
                </a:lnTo>
                <a:lnTo>
                  <a:pt x="782" y="483"/>
                </a:lnTo>
                <a:lnTo>
                  <a:pt x="771" y="483"/>
                </a:lnTo>
                <a:lnTo>
                  <a:pt x="759" y="485"/>
                </a:lnTo>
                <a:lnTo>
                  <a:pt x="751" y="491"/>
                </a:lnTo>
                <a:lnTo>
                  <a:pt x="746" y="486"/>
                </a:lnTo>
                <a:lnTo>
                  <a:pt x="739" y="483"/>
                </a:lnTo>
                <a:lnTo>
                  <a:pt x="715" y="483"/>
                </a:lnTo>
                <a:lnTo>
                  <a:pt x="692" y="478"/>
                </a:lnTo>
                <a:lnTo>
                  <a:pt x="673" y="476"/>
                </a:lnTo>
                <a:lnTo>
                  <a:pt x="666" y="475"/>
                </a:lnTo>
                <a:lnTo>
                  <a:pt x="656" y="474"/>
                </a:lnTo>
                <a:lnTo>
                  <a:pt x="638" y="478"/>
                </a:lnTo>
                <a:lnTo>
                  <a:pt x="635" y="483"/>
                </a:lnTo>
                <a:lnTo>
                  <a:pt x="634" y="490"/>
                </a:lnTo>
                <a:lnTo>
                  <a:pt x="634" y="497"/>
                </a:lnTo>
                <a:lnTo>
                  <a:pt x="630" y="499"/>
                </a:lnTo>
                <a:lnTo>
                  <a:pt x="619" y="505"/>
                </a:lnTo>
                <a:lnTo>
                  <a:pt x="614" y="510"/>
                </a:lnTo>
                <a:lnTo>
                  <a:pt x="612" y="514"/>
                </a:lnTo>
                <a:lnTo>
                  <a:pt x="602" y="528"/>
                </a:lnTo>
                <a:lnTo>
                  <a:pt x="598" y="533"/>
                </a:lnTo>
                <a:lnTo>
                  <a:pt x="595" y="539"/>
                </a:lnTo>
                <a:lnTo>
                  <a:pt x="590" y="538"/>
                </a:lnTo>
                <a:lnTo>
                  <a:pt x="569" y="549"/>
                </a:lnTo>
                <a:lnTo>
                  <a:pt x="564" y="557"/>
                </a:lnTo>
                <a:lnTo>
                  <a:pt x="560" y="574"/>
                </a:lnTo>
                <a:lnTo>
                  <a:pt x="557" y="581"/>
                </a:lnTo>
                <a:lnTo>
                  <a:pt x="560" y="596"/>
                </a:lnTo>
                <a:lnTo>
                  <a:pt x="558" y="613"/>
                </a:lnTo>
                <a:lnTo>
                  <a:pt x="560" y="618"/>
                </a:lnTo>
                <a:lnTo>
                  <a:pt x="564" y="623"/>
                </a:lnTo>
                <a:lnTo>
                  <a:pt x="566" y="625"/>
                </a:lnTo>
                <a:lnTo>
                  <a:pt x="563" y="628"/>
                </a:lnTo>
                <a:lnTo>
                  <a:pt x="543" y="629"/>
                </a:lnTo>
                <a:lnTo>
                  <a:pt x="540" y="633"/>
                </a:lnTo>
                <a:lnTo>
                  <a:pt x="539" y="639"/>
                </a:lnTo>
                <a:lnTo>
                  <a:pt x="526" y="651"/>
                </a:lnTo>
                <a:lnTo>
                  <a:pt x="520" y="657"/>
                </a:lnTo>
                <a:lnTo>
                  <a:pt x="516" y="665"/>
                </a:lnTo>
                <a:lnTo>
                  <a:pt x="513" y="683"/>
                </a:lnTo>
                <a:lnTo>
                  <a:pt x="512" y="705"/>
                </a:lnTo>
                <a:lnTo>
                  <a:pt x="510" y="712"/>
                </a:lnTo>
                <a:lnTo>
                  <a:pt x="510" y="713"/>
                </a:lnTo>
                <a:lnTo>
                  <a:pt x="504" y="724"/>
                </a:lnTo>
                <a:lnTo>
                  <a:pt x="503" y="751"/>
                </a:lnTo>
                <a:lnTo>
                  <a:pt x="502" y="757"/>
                </a:lnTo>
                <a:lnTo>
                  <a:pt x="501" y="821"/>
                </a:lnTo>
                <a:lnTo>
                  <a:pt x="507" y="837"/>
                </a:lnTo>
                <a:lnTo>
                  <a:pt x="503" y="842"/>
                </a:lnTo>
                <a:lnTo>
                  <a:pt x="500" y="850"/>
                </a:lnTo>
                <a:lnTo>
                  <a:pt x="480" y="890"/>
                </a:lnTo>
                <a:lnTo>
                  <a:pt x="478" y="899"/>
                </a:lnTo>
                <a:lnTo>
                  <a:pt x="474" y="884"/>
                </a:lnTo>
                <a:lnTo>
                  <a:pt x="461" y="883"/>
                </a:lnTo>
                <a:lnTo>
                  <a:pt x="447" y="878"/>
                </a:lnTo>
                <a:lnTo>
                  <a:pt x="432" y="866"/>
                </a:lnTo>
                <a:lnTo>
                  <a:pt x="426" y="855"/>
                </a:lnTo>
                <a:lnTo>
                  <a:pt x="424" y="843"/>
                </a:lnTo>
                <a:lnTo>
                  <a:pt x="422" y="832"/>
                </a:lnTo>
                <a:lnTo>
                  <a:pt x="416" y="823"/>
                </a:lnTo>
                <a:lnTo>
                  <a:pt x="411" y="819"/>
                </a:lnTo>
                <a:lnTo>
                  <a:pt x="404" y="817"/>
                </a:lnTo>
                <a:lnTo>
                  <a:pt x="386" y="822"/>
                </a:lnTo>
                <a:lnTo>
                  <a:pt x="380" y="825"/>
                </a:lnTo>
                <a:lnTo>
                  <a:pt x="377" y="829"/>
                </a:lnTo>
                <a:lnTo>
                  <a:pt x="370" y="830"/>
                </a:lnTo>
                <a:lnTo>
                  <a:pt x="357" y="830"/>
                </a:lnTo>
                <a:lnTo>
                  <a:pt x="352" y="828"/>
                </a:lnTo>
                <a:lnTo>
                  <a:pt x="351" y="822"/>
                </a:lnTo>
                <a:lnTo>
                  <a:pt x="351" y="819"/>
                </a:lnTo>
                <a:lnTo>
                  <a:pt x="356" y="815"/>
                </a:lnTo>
                <a:lnTo>
                  <a:pt x="364" y="809"/>
                </a:lnTo>
                <a:lnTo>
                  <a:pt x="377" y="795"/>
                </a:lnTo>
                <a:lnTo>
                  <a:pt x="374" y="787"/>
                </a:lnTo>
                <a:lnTo>
                  <a:pt x="372" y="782"/>
                </a:lnTo>
                <a:lnTo>
                  <a:pt x="371" y="775"/>
                </a:lnTo>
                <a:lnTo>
                  <a:pt x="372" y="768"/>
                </a:lnTo>
                <a:lnTo>
                  <a:pt x="371" y="758"/>
                </a:lnTo>
                <a:lnTo>
                  <a:pt x="363" y="737"/>
                </a:lnTo>
                <a:lnTo>
                  <a:pt x="314" y="722"/>
                </a:lnTo>
                <a:lnTo>
                  <a:pt x="302" y="725"/>
                </a:lnTo>
                <a:lnTo>
                  <a:pt x="289" y="724"/>
                </a:lnTo>
                <a:lnTo>
                  <a:pt x="287" y="714"/>
                </a:lnTo>
                <a:lnTo>
                  <a:pt x="283" y="707"/>
                </a:lnTo>
                <a:lnTo>
                  <a:pt x="270" y="707"/>
                </a:lnTo>
                <a:lnTo>
                  <a:pt x="260" y="703"/>
                </a:lnTo>
                <a:lnTo>
                  <a:pt x="251" y="692"/>
                </a:lnTo>
                <a:lnTo>
                  <a:pt x="248" y="683"/>
                </a:lnTo>
                <a:lnTo>
                  <a:pt x="234" y="660"/>
                </a:lnTo>
                <a:lnTo>
                  <a:pt x="229" y="655"/>
                </a:lnTo>
                <a:lnTo>
                  <a:pt x="226" y="650"/>
                </a:lnTo>
                <a:lnTo>
                  <a:pt x="220" y="637"/>
                </a:lnTo>
                <a:lnTo>
                  <a:pt x="221" y="631"/>
                </a:lnTo>
                <a:lnTo>
                  <a:pt x="220" y="629"/>
                </a:lnTo>
                <a:lnTo>
                  <a:pt x="218" y="617"/>
                </a:lnTo>
                <a:lnTo>
                  <a:pt x="212" y="609"/>
                </a:lnTo>
                <a:lnTo>
                  <a:pt x="209" y="603"/>
                </a:lnTo>
                <a:lnTo>
                  <a:pt x="208" y="601"/>
                </a:lnTo>
                <a:lnTo>
                  <a:pt x="207" y="600"/>
                </a:lnTo>
                <a:lnTo>
                  <a:pt x="205" y="596"/>
                </a:lnTo>
                <a:lnTo>
                  <a:pt x="200" y="574"/>
                </a:lnTo>
                <a:lnTo>
                  <a:pt x="198" y="570"/>
                </a:lnTo>
                <a:lnTo>
                  <a:pt x="198" y="565"/>
                </a:lnTo>
                <a:lnTo>
                  <a:pt x="200" y="558"/>
                </a:lnTo>
                <a:lnTo>
                  <a:pt x="199" y="552"/>
                </a:lnTo>
                <a:lnTo>
                  <a:pt x="196" y="544"/>
                </a:lnTo>
                <a:lnTo>
                  <a:pt x="196" y="535"/>
                </a:lnTo>
                <a:lnTo>
                  <a:pt x="194" y="529"/>
                </a:lnTo>
                <a:lnTo>
                  <a:pt x="185" y="510"/>
                </a:lnTo>
                <a:lnTo>
                  <a:pt x="181" y="500"/>
                </a:lnTo>
                <a:lnTo>
                  <a:pt x="176" y="495"/>
                </a:lnTo>
                <a:lnTo>
                  <a:pt x="163" y="477"/>
                </a:lnTo>
                <a:lnTo>
                  <a:pt x="160" y="475"/>
                </a:lnTo>
                <a:lnTo>
                  <a:pt x="155" y="473"/>
                </a:lnTo>
                <a:lnTo>
                  <a:pt x="153" y="469"/>
                </a:lnTo>
                <a:lnTo>
                  <a:pt x="148" y="467"/>
                </a:lnTo>
                <a:lnTo>
                  <a:pt x="129" y="475"/>
                </a:lnTo>
                <a:lnTo>
                  <a:pt x="123" y="475"/>
                </a:lnTo>
                <a:lnTo>
                  <a:pt x="114" y="480"/>
                </a:lnTo>
                <a:lnTo>
                  <a:pt x="104" y="481"/>
                </a:lnTo>
                <a:lnTo>
                  <a:pt x="96" y="477"/>
                </a:lnTo>
                <a:lnTo>
                  <a:pt x="87" y="461"/>
                </a:lnTo>
                <a:lnTo>
                  <a:pt x="82" y="449"/>
                </a:lnTo>
                <a:lnTo>
                  <a:pt x="79" y="439"/>
                </a:lnTo>
                <a:lnTo>
                  <a:pt x="72" y="424"/>
                </a:lnTo>
                <a:lnTo>
                  <a:pt x="63" y="412"/>
                </a:lnTo>
                <a:lnTo>
                  <a:pt x="58" y="400"/>
                </a:lnTo>
                <a:lnTo>
                  <a:pt x="48" y="394"/>
                </a:lnTo>
                <a:lnTo>
                  <a:pt x="42" y="379"/>
                </a:lnTo>
                <a:lnTo>
                  <a:pt x="35" y="377"/>
                </a:lnTo>
                <a:lnTo>
                  <a:pt x="31" y="377"/>
                </a:lnTo>
                <a:lnTo>
                  <a:pt x="25" y="374"/>
                </a:lnTo>
                <a:lnTo>
                  <a:pt x="19" y="367"/>
                </a:lnTo>
                <a:lnTo>
                  <a:pt x="14" y="349"/>
                </a:lnTo>
                <a:lnTo>
                  <a:pt x="6" y="332"/>
                </a:lnTo>
                <a:lnTo>
                  <a:pt x="3" y="320"/>
                </a:lnTo>
                <a:lnTo>
                  <a:pt x="0" y="302"/>
                </a:lnTo>
                <a:lnTo>
                  <a:pt x="0" y="290"/>
                </a:lnTo>
                <a:lnTo>
                  <a:pt x="1" y="273"/>
                </a:lnTo>
                <a:lnTo>
                  <a:pt x="4" y="259"/>
                </a:lnTo>
                <a:lnTo>
                  <a:pt x="6" y="239"/>
                </a:lnTo>
                <a:lnTo>
                  <a:pt x="5" y="224"/>
                </a:lnTo>
                <a:lnTo>
                  <a:pt x="7" y="217"/>
                </a:lnTo>
                <a:lnTo>
                  <a:pt x="36" y="217"/>
                </a:lnTo>
                <a:lnTo>
                  <a:pt x="48" y="217"/>
                </a:lnTo>
                <a:lnTo>
                  <a:pt x="55" y="219"/>
                </a:lnTo>
                <a:lnTo>
                  <a:pt x="64" y="219"/>
                </a:lnTo>
                <a:lnTo>
                  <a:pt x="90" y="208"/>
                </a:lnTo>
                <a:lnTo>
                  <a:pt x="95" y="206"/>
                </a:lnTo>
                <a:lnTo>
                  <a:pt x="101" y="199"/>
                </a:lnTo>
                <a:lnTo>
                  <a:pt x="101" y="178"/>
                </a:lnTo>
                <a:lnTo>
                  <a:pt x="104" y="152"/>
                </a:lnTo>
                <a:lnTo>
                  <a:pt x="107" y="144"/>
                </a:lnTo>
                <a:lnTo>
                  <a:pt x="119" y="133"/>
                </a:lnTo>
                <a:lnTo>
                  <a:pt x="123" y="126"/>
                </a:lnTo>
                <a:lnTo>
                  <a:pt x="124" y="119"/>
                </a:lnTo>
                <a:lnTo>
                  <a:pt x="121" y="115"/>
                </a:lnTo>
                <a:lnTo>
                  <a:pt x="119" y="108"/>
                </a:lnTo>
                <a:lnTo>
                  <a:pt x="118" y="100"/>
                </a:lnTo>
                <a:lnTo>
                  <a:pt x="116" y="89"/>
                </a:lnTo>
                <a:lnTo>
                  <a:pt x="118" y="86"/>
                </a:lnTo>
                <a:lnTo>
                  <a:pt x="126" y="83"/>
                </a:lnTo>
                <a:lnTo>
                  <a:pt x="136" y="83"/>
                </a:lnTo>
                <a:lnTo>
                  <a:pt x="142" y="83"/>
                </a:lnTo>
                <a:lnTo>
                  <a:pt x="150" y="80"/>
                </a:lnTo>
                <a:lnTo>
                  <a:pt x="157" y="77"/>
                </a:lnTo>
                <a:lnTo>
                  <a:pt x="159" y="70"/>
                </a:lnTo>
                <a:lnTo>
                  <a:pt x="160" y="65"/>
                </a:lnTo>
                <a:lnTo>
                  <a:pt x="158" y="57"/>
                </a:lnTo>
                <a:lnTo>
                  <a:pt x="157" y="39"/>
                </a:lnTo>
                <a:lnTo>
                  <a:pt x="160" y="34"/>
                </a:lnTo>
                <a:lnTo>
                  <a:pt x="167" y="27"/>
                </a:lnTo>
                <a:lnTo>
                  <a:pt x="172" y="18"/>
                </a:lnTo>
                <a:lnTo>
                  <a:pt x="176" y="12"/>
                </a:lnTo>
                <a:lnTo>
                  <a:pt x="179" y="13"/>
                </a:lnTo>
                <a:lnTo>
                  <a:pt x="178" y="18"/>
                </a:lnTo>
                <a:lnTo>
                  <a:pt x="180" y="21"/>
                </a:lnTo>
                <a:lnTo>
                  <a:pt x="183" y="21"/>
                </a:lnTo>
                <a:lnTo>
                  <a:pt x="187" y="19"/>
                </a:lnTo>
                <a:lnTo>
                  <a:pt x="189" y="15"/>
                </a:lnTo>
                <a:lnTo>
                  <a:pt x="190" y="8"/>
                </a:lnTo>
                <a:lnTo>
                  <a:pt x="193" y="4"/>
                </a:lnTo>
                <a:lnTo>
                  <a:pt x="198" y="0"/>
                </a:lnTo>
                <a:lnTo>
                  <a:pt x="204" y="1"/>
                </a:lnTo>
                <a:lnTo>
                  <a:pt x="210" y="4"/>
                </a:lnTo>
                <a:lnTo>
                  <a:pt x="215" y="11"/>
                </a:lnTo>
                <a:lnTo>
                  <a:pt x="218" y="17"/>
                </a:lnTo>
                <a:lnTo>
                  <a:pt x="224" y="23"/>
                </a:lnTo>
                <a:lnTo>
                  <a:pt x="230" y="27"/>
                </a:lnTo>
                <a:lnTo>
                  <a:pt x="246" y="32"/>
                </a:lnTo>
                <a:lnTo>
                  <a:pt x="249" y="34"/>
                </a:lnTo>
                <a:lnTo>
                  <a:pt x="252" y="34"/>
                </a:lnTo>
                <a:lnTo>
                  <a:pt x="260" y="35"/>
                </a:lnTo>
                <a:lnTo>
                  <a:pt x="268" y="41"/>
                </a:lnTo>
                <a:lnTo>
                  <a:pt x="272" y="47"/>
                </a:lnTo>
                <a:lnTo>
                  <a:pt x="284" y="61"/>
                </a:lnTo>
                <a:lnTo>
                  <a:pt x="290" y="65"/>
                </a:lnTo>
                <a:lnTo>
                  <a:pt x="298" y="71"/>
                </a:lnTo>
                <a:lnTo>
                  <a:pt x="304" y="73"/>
                </a:lnTo>
                <a:lnTo>
                  <a:pt x="319" y="78"/>
                </a:lnTo>
                <a:lnTo>
                  <a:pt x="323" y="75"/>
                </a:lnTo>
                <a:lnTo>
                  <a:pt x="326" y="71"/>
                </a:lnTo>
                <a:lnTo>
                  <a:pt x="330" y="67"/>
                </a:lnTo>
                <a:lnTo>
                  <a:pt x="334" y="64"/>
                </a:lnTo>
                <a:lnTo>
                  <a:pt x="344" y="63"/>
                </a:lnTo>
                <a:lnTo>
                  <a:pt x="352" y="66"/>
                </a:lnTo>
                <a:lnTo>
                  <a:pt x="357" y="72"/>
                </a:lnTo>
                <a:lnTo>
                  <a:pt x="364" y="75"/>
                </a:lnTo>
                <a:lnTo>
                  <a:pt x="371" y="73"/>
                </a:lnTo>
                <a:lnTo>
                  <a:pt x="380" y="69"/>
                </a:lnTo>
                <a:lnTo>
                  <a:pt x="386" y="65"/>
                </a:lnTo>
                <a:lnTo>
                  <a:pt x="394" y="63"/>
                </a:lnTo>
                <a:lnTo>
                  <a:pt x="412" y="69"/>
                </a:lnTo>
                <a:lnTo>
                  <a:pt x="422" y="75"/>
                </a:lnTo>
                <a:lnTo>
                  <a:pt x="432" y="93"/>
                </a:lnTo>
                <a:lnTo>
                  <a:pt x="438" y="94"/>
                </a:lnTo>
                <a:lnTo>
                  <a:pt x="447" y="93"/>
                </a:lnTo>
                <a:lnTo>
                  <a:pt x="458" y="83"/>
                </a:lnTo>
                <a:lnTo>
                  <a:pt x="488" y="37"/>
                </a:lnTo>
                <a:lnTo>
                  <a:pt x="494" y="30"/>
                </a:lnTo>
                <a:lnTo>
                  <a:pt x="504" y="23"/>
                </a:lnTo>
                <a:lnTo>
                  <a:pt x="516" y="24"/>
                </a:lnTo>
                <a:lnTo>
                  <a:pt x="532" y="19"/>
                </a:lnTo>
                <a:lnTo>
                  <a:pt x="543" y="22"/>
                </a:lnTo>
                <a:lnTo>
                  <a:pt x="555" y="27"/>
                </a:lnTo>
                <a:lnTo>
                  <a:pt x="596" y="33"/>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0" name="Freeform 236"/>
          <p:cNvSpPr>
            <a:spLocks/>
          </p:cNvSpPr>
          <p:nvPr/>
        </p:nvSpPr>
        <p:spPr bwMode="auto">
          <a:xfrm>
            <a:off x="4686300" y="2062088"/>
            <a:ext cx="752475" cy="1087437"/>
          </a:xfrm>
          <a:custGeom>
            <a:avLst/>
            <a:gdLst/>
            <a:ahLst/>
            <a:cxnLst>
              <a:cxn ang="0">
                <a:pos x="680" y="426"/>
              </a:cxn>
              <a:cxn ang="0">
                <a:pos x="623" y="444"/>
              </a:cxn>
              <a:cxn ang="0">
                <a:pos x="584" y="484"/>
              </a:cxn>
              <a:cxn ang="0">
                <a:pos x="552" y="503"/>
              </a:cxn>
              <a:cxn ang="0">
                <a:pos x="538" y="546"/>
              </a:cxn>
              <a:cxn ang="0">
                <a:pos x="557" y="532"/>
              </a:cxn>
              <a:cxn ang="0">
                <a:pos x="571" y="534"/>
              </a:cxn>
              <a:cxn ang="0">
                <a:pos x="590" y="598"/>
              </a:cxn>
              <a:cxn ang="0">
                <a:pos x="567" y="629"/>
              </a:cxn>
              <a:cxn ang="0">
                <a:pos x="498" y="658"/>
              </a:cxn>
              <a:cxn ang="0">
                <a:pos x="490" y="696"/>
              </a:cxn>
              <a:cxn ang="0">
                <a:pos x="528" y="747"/>
              </a:cxn>
              <a:cxn ang="0">
                <a:pos x="551" y="813"/>
              </a:cxn>
              <a:cxn ang="0">
                <a:pos x="584" y="835"/>
              </a:cxn>
              <a:cxn ang="0">
                <a:pos x="577" y="851"/>
              </a:cxn>
              <a:cxn ang="0">
                <a:pos x="636" y="877"/>
              </a:cxn>
              <a:cxn ang="0">
                <a:pos x="650" y="890"/>
              </a:cxn>
              <a:cxn ang="0">
                <a:pos x="620" y="902"/>
              </a:cxn>
              <a:cxn ang="0">
                <a:pos x="579" y="892"/>
              </a:cxn>
              <a:cxn ang="0">
                <a:pos x="554" y="964"/>
              </a:cxn>
              <a:cxn ang="0">
                <a:pos x="541" y="1004"/>
              </a:cxn>
              <a:cxn ang="0">
                <a:pos x="524" y="1023"/>
              </a:cxn>
              <a:cxn ang="0">
                <a:pos x="474" y="986"/>
              </a:cxn>
              <a:cxn ang="0">
                <a:pos x="446" y="976"/>
              </a:cxn>
              <a:cxn ang="0">
                <a:pos x="415" y="979"/>
              </a:cxn>
              <a:cxn ang="0">
                <a:pos x="411" y="955"/>
              </a:cxn>
              <a:cxn ang="0">
                <a:pos x="390" y="942"/>
              </a:cxn>
              <a:cxn ang="0">
                <a:pos x="359" y="930"/>
              </a:cxn>
              <a:cxn ang="0">
                <a:pos x="292" y="908"/>
              </a:cxn>
              <a:cxn ang="0">
                <a:pos x="228" y="920"/>
              </a:cxn>
              <a:cxn ang="0">
                <a:pos x="206" y="973"/>
              </a:cxn>
              <a:cxn ang="0">
                <a:pos x="182" y="976"/>
              </a:cxn>
              <a:cxn ang="0">
                <a:pos x="140" y="973"/>
              </a:cxn>
              <a:cxn ang="0">
                <a:pos x="110" y="936"/>
              </a:cxn>
              <a:cxn ang="0">
                <a:pos x="85" y="902"/>
              </a:cxn>
              <a:cxn ang="0">
                <a:pos x="74" y="878"/>
              </a:cxn>
              <a:cxn ang="0">
                <a:pos x="89" y="868"/>
              </a:cxn>
              <a:cxn ang="0">
                <a:pos x="79" y="838"/>
              </a:cxn>
              <a:cxn ang="0">
                <a:pos x="88" y="812"/>
              </a:cxn>
              <a:cxn ang="0">
                <a:pos x="105" y="785"/>
              </a:cxn>
              <a:cxn ang="0">
                <a:pos x="106" y="711"/>
              </a:cxn>
              <a:cxn ang="0">
                <a:pos x="90" y="652"/>
              </a:cxn>
              <a:cxn ang="0">
                <a:pos x="86" y="256"/>
              </a:cxn>
              <a:cxn ang="0">
                <a:pos x="136" y="176"/>
              </a:cxn>
              <a:cxn ang="0">
                <a:pos x="196" y="100"/>
              </a:cxn>
              <a:cxn ang="0">
                <a:pos x="302" y="10"/>
              </a:cxn>
              <a:cxn ang="0">
                <a:pos x="435" y="15"/>
              </a:cxn>
              <a:cxn ang="0">
                <a:pos x="492" y="70"/>
              </a:cxn>
              <a:cxn ang="0">
                <a:pos x="581" y="153"/>
              </a:cxn>
              <a:cxn ang="0">
                <a:pos x="608" y="237"/>
              </a:cxn>
              <a:cxn ang="0">
                <a:pos x="656" y="316"/>
              </a:cxn>
            </a:cxnLst>
            <a:rect l="0" t="0" r="r" b="b"/>
            <a:pathLst>
              <a:path w="713" h="1031">
                <a:moveTo>
                  <a:pt x="712" y="400"/>
                </a:moveTo>
                <a:lnTo>
                  <a:pt x="690" y="427"/>
                </a:lnTo>
                <a:lnTo>
                  <a:pt x="688" y="431"/>
                </a:lnTo>
                <a:lnTo>
                  <a:pt x="685" y="429"/>
                </a:lnTo>
                <a:lnTo>
                  <a:pt x="680" y="426"/>
                </a:lnTo>
                <a:lnTo>
                  <a:pt x="656" y="406"/>
                </a:lnTo>
                <a:lnTo>
                  <a:pt x="648" y="408"/>
                </a:lnTo>
                <a:lnTo>
                  <a:pt x="630" y="416"/>
                </a:lnTo>
                <a:lnTo>
                  <a:pt x="626" y="430"/>
                </a:lnTo>
                <a:lnTo>
                  <a:pt x="623" y="444"/>
                </a:lnTo>
                <a:lnTo>
                  <a:pt x="620" y="453"/>
                </a:lnTo>
                <a:lnTo>
                  <a:pt x="619" y="464"/>
                </a:lnTo>
                <a:lnTo>
                  <a:pt x="617" y="476"/>
                </a:lnTo>
                <a:lnTo>
                  <a:pt x="600" y="480"/>
                </a:lnTo>
                <a:lnTo>
                  <a:pt x="584" y="484"/>
                </a:lnTo>
                <a:lnTo>
                  <a:pt x="562" y="486"/>
                </a:lnTo>
                <a:lnTo>
                  <a:pt x="558" y="490"/>
                </a:lnTo>
                <a:lnTo>
                  <a:pt x="557" y="496"/>
                </a:lnTo>
                <a:lnTo>
                  <a:pt x="554" y="500"/>
                </a:lnTo>
                <a:lnTo>
                  <a:pt x="552" y="503"/>
                </a:lnTo>
                <a:lnTo>
                  <a:pt x="542" y="510"/>
                </a:lnTo>
                <a:lnTo>
                  <a:pt x="537" y="512"/>
                </a:lnTo>
                <a:lnTo>
                  <a:pt x="536" y="519"/>
                </a:lnTo>
                <a:lnTo>
                  <a:pt x="536" y="537"/>
                </a:lnTo>
                <a:lnTo>
                  <a:pt x="538" y="546"/>
                </a:lnTo>
                <a:lnTo>
                  <a:pt x="546" y="542"/>
                </a:lnTo>
                <a:lnTo>
                  <a:pt x="552" y="546"/>
                </a:lnTo>
                <a:lnTo>
                  <a:pt x="558" y="542"/>
                </a:lnTo>
                <a:lnTo>
                  <a:pt x="557" y="540"/>
                </a:lnTo>
                <a:lnTo>
                  <a:pt x="557" y="532"/>
                </a:lnTo>
                <a:lnTo>
                  <a:pt x="558" y="531"/>
                </a:lnTo>
                <a:lnTo>
                  <a:pt x="561" y="533"/>
                </a:lnTo>
                <a:lnTo>
                  <a:pt x="564" y="531"/>
                </a:lnTo>
                <a:lnTo>
                  <a:pt x="566" y="533"/>
                </a:lnTo>
                <a:lnTo>
                  <a:pt x="571" y="534"/>
                </a:lnTo>
                <a:lnTo>
                  <a:pt x="574" y="537"/>
                </a:lnTo>
                <a:lnTo>
                  <a:pt x="582" y="536"/>
                </a:lnTo>
                <a:lnTo>
                  <a:pt x="588" y="542"/>
                </a:lnTo>
                <a:lnTo>
                  <a:pt x="590" y="554"/>
                </a:lnTo>
                <a:lnTo>
                  <a:pt x="590" y="598"/>
                </a:lnTo>
                <a:lnTo>
                  <a:pt x="587" y="599"/>
                </a:lnTo>
                <a:lnTo>
                  <a:pt x="583" y="604"/>
                </a:lnTo>
                <a:lnTo>
                  <a:pt x="580" y="612"/>
                </a:lnTo>
                <a:lnTo>
                  <a:pt x="574" y="625"/>
                </a:lnTo>
                <a:lnTo>
                  <a:pt x="567" y="629"/>
                </a:lnTo>
                <a:lnTo>
                  <a:pt x="553" y="618"/>
                </a:lnTo>
                <a:lnTo>
                  <a:pt x="544" y="617"/>
                </a:lnTo>
                <a:lnTo>
                  <a:pt x="542" y="621"/>
                </a:lnTo>
                <a:lnTo>
                  <a:pt x="538" y="626"/>
                </a:lnTo>
                <a:lnTo>
                  <a:pt x="498" y="658"/>
                </a:lnTo>
                <a:lnTo>
                  <a:pt x="492" y="665"/>
                </a:lnTo>
                <a:lnTo>
                  <a:pt x="477" y="675"/>
                </a:lnTo>
                <a:lnTo>
                  <a:pt x="478" y="681"/>
                </a:lnTo>
                <a:lnTo>
                  <a:pt x="488" y="694"/>
                </a:lnTo>
                <a:lnTo>
                  <a:pt x="490" y="696"/>
                </a:lnTo>
                <a:lnTo>
                  <a:pt x="496" y="706"/>
                </a:lnTo>
                <a:lnTo>
                  <a:pt x="499" y="716"/>
                </a:lnTo>
                <a:lnTo>
                  <a:pt x="520" y="722"/>
                </a:lnTo>
                <a:lnTo>
                  <a:pt x="524" y="732"/>
                </a:lnTo>
                <a:lnTo>
                  <a:pt x="528" y="747"/>
                </a:lnTo>
                <a:lnTo>
                  <a:pt x="526" y="756"/>
                </a:lnTo>
                <a:lnTo>
                  <a:pt x="540" y="761"/>
                </a:lnTo>
                <a:lnTo>
                  <a:pt x="530" y="788"/>
                </a:lnTo>
                <a:lnTo>
                  <a:pt x="540" y="798"/>
                </a:lnTo>
                <a:lnTo>
                  <a:pt x="551" y="813"/>
                </a:lnTo>
                <a:lnTo>
                  <a:pt x="557" y="819"/>
                </a:lnTo>
                <a:lnTo>
                  <a:pt x="558" y="820"/>
                </a:lnTo>
                <a:lnTo>
                  <a:pt x="574" y="833"/>
                </a:lnTo>
                <a:lnTo>
                  <a:pt x="577" y="832"/>
                </a:lnTo>
                <a:lnTo>
                  <a:pt x="584" y="835"/>
                </a:lnTo>
                <a:lnTo>
                  <a:pt x="590" y="844"/>
                </a:lnTo>
                <a:lnTo>
                  <a:pt x="588" y="847"/>
                </a:lnTo>
                <a:lnTo>
                  <a:pt x="584" y="845"/>
                </a:lnTo>
                <a:lnTo>
                  <a:pt x="580" y="845"/>
                </a:lnTo>
                <a:lnTo>
                  <a:pt x="577" y="851"/>
                </a:lnTo>
                <a:lnTo>
                  <a:pt x="583" y="854"/>
                </a:lnTo>
                <a:lnTo>
                  <a:pt x="584" y="854"/>
                </a:lnTo>
                <a:lnTo>
                  <a:pt x="610" y="864"/>
                </a:lnTo>
                <a:lnTo>
                  <a:pt x="607" y="873"/>
                </a:lnTo>
                <a:lnTo>
                  <a:pt x="636" y="877"/>
                </a:lnTo>
                <a:lnTo>
                  <a:pt x="642" y="876"/>
                </a:lnTo>
                <a:lnTo>
                  <a:pt x="646" y="878"/>
                </a:lnTo>
                <a:lnTo>
                  <a:pt x="652" y="882"/>
                </a:lnTo>
                <a:lnTo>
                  <a:pt x="652" y="889"/>
                </a:lnTo>
                <a:lnTo>
                  <a:pt x="650" y="890"/>
                </a:lnTo>
                <a:lnTo>
                  <a:pt x="646" y="897"/>
                </a:lnTo>
                <a:lnTo>
                  <a:pt x="628" y="900"/>
                </a:lnTo>
                <a:lnTo>
                  <a:pt x="623" y="899"/>
                </a:lnTo>
                <a:lnTo>
                  <a:pt x="620" y="899"/>
                </a:lnTo>
                <a:lnTo>
                  <a:pt x="620" y="902"/>
                </a:lnTo>
                <a:lnTo>
                  <a:pt x="602" y="899"/>
                </a:lnTo>
                <a:lnTo>
                  <a:pt x="596" y="899"/>
                </a:lnTo>
                <a:lnTo>
                  <a:pt x="592" y="898"/>
                </a:lnTo>
                <a:lnTo>
                  <a:pt x="587" y="895"/>
                </a:lnTo>
                <a:lnTo>
                  <a:pt x="579" y="892"/>
                </a:lnTo>
                <a:lnTo>
                  <a:pt x="545" y="914"/>
                </a:lnTo>
                <a:lnTo>
                  <a:pt x="542" y="928"/>
                </a:lnTo>
                <a:lnTo>
                  <a:pt x="543" y="945"/>
                </a:lnTo>
                <a:lnTo>
                  <a:pt x="556" y="950"/>
                </a:lnTo>
                <a:lnTo>
                  <a:pt x="554" y="964"/>
                </a:lnTo>
                <a:lnTo>
                  <a:pt x="545" y="972"/>
                </a:lnTo>
                <a:lnTo>
                  <a:pt x="545" y="977"/>
                </a:lnTo>
                <a:lnTo>
                  <a:pt x="542" y="987"/>
                </a:lnTo>
                <a:lnTo>
                  <a:pt x="542" y="996"/>
                </a:lnTo>
                <a:lnTo>
                  <a:pt x="541" y="1004"/>
                </a:lnTo>
                <a:lnTo>
                  <a:pt x="541" y="1008"/>
                </a:lnTo>
                <a:lnTo>
                  <a:pt x="540" y="1012"/>
                </a:lnTo>
                <a:lnTo>
                  <a:pt x="538" y="1014"/>
                </a:lnTo>
                <a:lnTo>
                  <a:pt x="537" y="1018"/>
                </a:lnTo>
                <a:lnTo>
                  <a:pt x="524" y="1023"/>
                </a:lnTo>
                <a:lnTo>
                  <a:pt x="519" y="1030"/>
                </a:lnTo>
                <a:lnTo>
                  <a:pt x="501" y="1020"/>
                </a:lnTo>
                <a:lnTo>
                  <a:pt x="493" y="1013"/>
                </a:lnTo>
                <a:lnTo>
                  <a:pt x="484" y="1003"/>
                </a:lnTo>
                <a:lnTo>
                  <a:pt x="474" y="986"/>
                </a:lnTo>
                <a:lnTo>
                  <a:pt x="471" y="978"/>
                </a:lnTo>
                <a:lnTo>
                  <a:pt x="468" y="972"/>
                </a:lnTo>
                <a:lnTo>
                  <a:pt x="463" y="975"/>
                </a:lnTo>
                <a:lnTo>
                  <a:pt x="456" y="976"/>
                </a:lnTo>
                <a:lnTo>
                  <a:pt x="446" y="976"/>
                </a:lnTo>
                <a:lnTo>
                  <a:pt x="438" y="977"/>
                </a:lnTo>
                <a:lnTo>
                  <a:pt x="432" y="982"/>
                </a:lnTo>
                <a:lnTo>
                  <a:pt x="428" y="982"/>
                </a:lnTo>
                <a:lnTo>
                  <a:pt x="420" y="982"/>
                </a:lnTo>
                <a:lnTo>
                  <a:pt x="415" y="979"/>
                </a:lnTo>
                <a:lnTo>
                  <a:pt x="413" y="976"/>
                </a:lnTo>
                <a:lnTo>
                  <a:pt x="414" y="973"/>
                </a:lnTo>
                <a:lnTo>
                  <a:pt x="414" y="966"/>
                </a:lnTo>
                <a:lnTo>
                  <a:pt x="411" y="960"/>
                </a:lnTo>
                <a:lnTo>
                  <a:pt x="411" y="955"/>
                </a:lnTo>
                <a:lnTo>
                  <a:pt x="406" y="954"/>
                </a:lnTo>
                <a:lnTo>
                  <a:pt x="403" y="958"/>
                </a:lnTo>
                <a:lnTo>
                  <a:pt x="397" y="959"/>
                </a:lnTo>
                <a:lnTo>
                  <a:pt x="392" y="955"/>
                </a:lnTo>
                <a:lnTo>
                  <a:pt x="390" y="942"/>
                </a:lnTo>
                <a:lnTo>
                  <a:pt x="389" y="940"/>
                </a:lnTo>
                <a:lnTo>
                  <a:pt x="382" y="938"/>
                </a:lnTo>
                <a:lnTo>
                  <a:pt x="378" y="938"/>
                </a:lnTo>
                <a:lnTo>
                  <a:pt x="370" y="938"/>
                </a:lnTo>
                <a:lnTo>
                  <a:pt x="359" y="930"/>
                </a:lnTo>
                <a:lnTo>
                  <a:pt x="353" y="926"/>
                </a:lnTo>
                <a:lnTo>
                  <a:pt x="344" y="928"/>
                </a:lnTo>
                <a:lnTo>
                  <a:pt x="338" y="925"/>
                </a:lnTo>
                <a:lnTo>
                  <a:pt x="327" y="922"/>
                </a:lnTo>
                <a:lnTo>
                  <a:pt x="292" y="908"/>
                </a:lnTo>
                <a:lnTo>
                  <a:pt x="290" y="908"/>
                </a:lnTo>
                <a:lnTo>
                  <a:pt x="258" y="915"/>
                </a:lnTo>
                <a:lnTo>
                  <a:pt x="240" y="916"/>
                </a:lnTo>
                <a:lnTo>
                  <a:pt x="234" y="917"/>
                </a:lnTo>
                <a:lnTo>
                  <a:pt x="228" y="920"/>
                </a:lnTo>
                <a:lnTo>
                  <a:pt x="222" y="924"/>
                </a:lnTo>
                <a:lnTo>
                  <a:pt x="215" y="943"/>
                </a:lnTo>
                <a:lnTo>
                  <a:pt x="215" y="950"/>
                </a:lnTo>
                <a:lnTo>
                  <a:pt x="212" y="955"/>
                </a:lnTo>
                <a:lnTo>
                  <a:pt x="206" y="973"/>
                </a:lnTo>
                <a:lnTo>
                  <a:pt x="202" y="977"/>
                </a:lnTo>
                <a:lnTo>
                  <a:pt x="201" y="982"/>
                </a:lnTo>
                <a:lnTo>
                  <a:pt x="198" y="988"/>
                </a:lnTo>
                <a:lnTo>
                  <a:pt x="190" y="980"/>
                </a:lnTo>
                <a:lnTo>
                  <a:pt x="182" y="976"/>
                </a:lnTo>
                <a:lnTo>
                  <a:pt x="177" y="975"/>
                </a:lnTo>
                <a:lnTo>
                  <a:pt x="171" y="971"/>
                </a:lnTo>
                <a:lnTo>
                  <a:pt x="155" y="974"/>
                </a:lnTo>
                <a:lnTo>
                  <a:pt x="148" y="973"/>
                </a:lnTo>
                <a:lnTo>
                  <a:pt x="140" y="973"/>
                </a:lnTo>
                <a:lnTo>
                  <a:pt x="137" y="974"/>
                </a:lnTo>
                <a:lnTo>
                  <a:pt x="134" y="973"/>
                </a:lnTo>
                <a:lnTo>
                  <a:pt x="122" y="960"/>
                </a:lnTo>
                <a:lnTo>
                  <a:pt x="119" y="956"/>
                </a:lnTo>
                <a:lnTo>
                  <a:pt x="110" y="936"/>
                </a:lnTo>
                <a:lnTo>
                  <a:pt x="109" y="932"/>
                </a:lnTo>
                <a:lnTo>
                  <a:pt x="105" y="928"/>
                </a:lnTo>
                <a:lnTo>
                  <a:pt x="101" y="921"/>
                </a:lnTo>
                <a:lnTo>
                  <a:pt x="96" y="917"/>
                </a:lnTo>
                <a:lnTo>
                  <a:pt x="85" y="902"/>
                </a:lnTo>
                <a:lnTo>
                  <a:pt x="79" y="896"/>
                </a:lnTo>
                <a:lnTo>
                  <a:pt x="76" y="893"/>
                </a:lnTo>
                <a:lnTo>
                  <a:pt x="73" y="890"/>
                </a:lnTo>
                <a:lnTo>
                  <a:pt x="72" y="884"/>
                </a:lnTo>
                <a:lnTo>
                  <a:pt x="74" y="878"/>
                </a:lnTo>
                <a:lnTo>
                  <a:pt x="74" y="873"/>
                </a:lnTo>
                <a:lnTo>
                  <a:pt x="76" y="870"/>
                </a:lnTo>
                <a:lnTo>
                  <a:pt x="83" y="868"/>
                </a:lnTo>
                <a:lnTo>
                  <a:pt x="87" y="867"/>
                </a:lnTo>
                <a:lnTo>
                  <a:pt x="89" y="868"/>
                </a:lnTo>
                <a:lnTo>
                  <a:pt x="96" y="870"/>
                </a:lnTo>
                <a:lnTo>
                  <a:pt x="97" y="867"/>
                </a:lnTo>
                <a:lnTo>
                  <a:pt x="96" y="860"/>
                </a:lnTo>
                <a:lnTo>
                  <a:pt x="88" y="847"/>
                </a:lnTo>
                <a:lnTo>
                  <a:pt x="79" y="838"/>
                </a:lnTo>
                <a:lnTo>
                  <a:pt x="76" y="833"/>
                </a:lnTo>
                <a:lnTo>
                  <a:pt x="79" y="827"/>
                </a:lnTo>
                <a:lnTo>
                  <a:pt x="84" y="822"/>
                </a:lnTo>
                <a:lnTo>
                  <a:pt x="88" y="817"/>
                </a:lnTo>
                <a:lnTo>
                  <a:pt x="88" y="812"/>
                </a:lnTo>
                <a:lnTo>
                  <a:pt x="90" y="809"/>
                </a:lnTo>
                <a:lnTo>
                  <a:pt x="100" y="792"/>
                </a:lnTo>
                <a:lnTo>
                  <a:pt x="101" y="792"/>
                </a:lnTo>
                <a:lnTo>
                  <a:pt x="104" y="790"/>
                </a:lnTo>
                <a:lnTo>
                  <a:pt x="105" y="785"/>
                </a:lnTo>
                <a:lnTo>
                  <a:pt x="102" y="770"/>
                </a:lnTo>
                <a:lnTo>
                  <a:pt x="100" y="758"/>
                </a:lnTo>
                <a:lnTo>
                  <a:pt x="100" y="730"/>
                </a:lnTo>
                <a:lnTo>
                  <a:pt x="102" y="718"/>
                </a:lnTo>
                <a:lnTo>
                  <a:pt x="106" y="711"/>
                </a:lnTo>
                <a:lnTo>
                  <a:pt x="112" y="703"/>
                </a:lnTo>
                <a:lnTo>
                  <a:pt x="112" y="695"/>
                </a:lnTo>
                <a:lnTo>
                  <a:pt x="113" y="690"/>
                </a:lnTo>
                <a:lnTo>
                  <a:pt x="106" y="673"/>
                </a:lnTo>
                <a:lnTo>
                  <a:pt x="90" y="652"/>
                </a:lnTo>
                <a:lnTo>
                  <a:pt x="67" y="627"/>
                </a:lnTo>
                <a:lnTo>
                  <a:pt x="44" y="604"/>
                </a:lnTo>
                <a:lnTo>
                  <a:pt x="42" y="585"/>
                </a:lnTo>
                <a:lnTo>
                  <a:pt x="0" y="387"/>
                </a:lnTo>
                <a:lnTo>
                  <a:pt x="86" y="256"/>
                </a:lnTo>
                <a:lnTo>
                  <a:pt x="96" y="238"/>
                </a:lnTo>
                <a:lnTo>
                  <a:pt x="112" y="218"/>
                </a:lnTo>
                <a:lnTo>
                  <a:pt x="120" y="205"/>
                </a:lnTo>
                <a:lnTo>
                  <a:pt x="135" y="178"/>
                </a:lnTo>
                <a:lnTo>
                  <a:pt x="136" y="176"/>
                </a:lnTo>
                <a:lnTo>
                  <a:pt x="148" y="157"/>
                </a:lnTo>
                <a:lnTo>
                  <a:pt x="161" y="142"/>
                </a:lnTo>
                <a:lnTo>
                  <a:pt x="174" y="124"/>
                </a:lnTo>
                <a:lnTo>
                  <a:pt x="185" y="120"/>
                </a:lnTo>
                <a:lnTo>
                  <a:pt x="196" y="100"/>
                </a:lnTo>
                <a:lnTo>
                  <a:pt x="208" y="84"/>
                </a:lnTo>
                <a:lnTo>
                  <a:pt x="207" y="55"/>
                </a:lnTo>
                <a:lnTo>
                  <a:pt x="244" y="15"/>
                </a:lnTo>
                <a:lnTo>
                  <a:pt x="275" y="0"/>
                </a:lnTo>
                <a:lnTo>
                  <a:pt x="302" y="10"/>
                </a:lnTo>
                <a:lnTo>
                  <a:pt x="347" y="10"/>
                </a:lnTo>
                <a:lnTo>
                  <a:pt x="370" y="6"/>
                </a:lnTo>
                <a:lnTo>
                  <a:pt x="394" y="16"/>
                </a:lnTo>
                <a:lnTo>
                  <a:pt x="424" y="8"/>
                </a:lnTo>
                <a:lnTo>
                  <a:pt x="435" y="15"/>
                </a:lnTo>
                <a:lnTo>
                  <a:pt x="452" y="15"/>
                </a:lnTo>
                <a:lnTo>
                  <a:pt x="466" y="32"/>
                </a:lnTo>
                <a:lnTo>
                  <a:pt x="463" y="50"/>
                </a:lnTo>
                <a:lnTo>
                  <a:pt x="479" y="71"/>
                </a:lnTo>
                <a:lnTo>
                  <a:pt x="492" y="70"/>
                </a:lnTo>
                <a:lnTo>
                  <a:pt x="491" y="76"/>
                </a:lnTo>
                <a:lnTo>
                  <a:pt x="504" y="82"/>
                </a:lnTo>
                <a:lnTo>
                  <a:pt x="524" y="85"/>
                </a:lnTo>
                <a:lnTo>
                  <a:pt x="567" y="139"/>
                </a:lnTo>
                <a:lnTo>
                  <a:pt x="581" y="153"/>
                </a:lnTo>
                <a:lnTo>
                  <a:pt x="585" y="178"/>
                </a:lnTo>
                <a:lnTo>
                  <a:pt x="599" y="195"/>
                </a:lnTo>
                <a:lnTo>
                  <a:pt x="599" y="210"/>
                </a:lnTo>
                <a:lnTo>
                  <a:pt x="606" y="235"/>
                </a:lnTo>
                <a:lnTo>
                  <a:pt x="608" y="237"/>
                </a:lnTo>
                <a:lnTo>
                  <a:pt x="624" y="251"/>
                </a:lnTo>
                <a:lnTo>
                  <a:pt x="628" y="252"/>
                </a:lnTo>
                <a:lnTo>
                  <a:pt x="635" y="263"/>
                </a:lnTo>
                <a:lnTo>
                  <a:pt x="642" y="295"/>
                </a:lnTo>
                <a:lnTo>
                  <a:pt x="656" y="316"/>
                </a:lnTo>
                <a:lnTo>
                  <a:pt x="687" y="338"/>
                </a:lnTo>
                <a:lnTo>
                  <a:pt x="701" y="355"/>
                </a:lnTo>
                <a:lnTo>
                  <a:pt x="712" y="400"/>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1" name="Freeform 237"/>
          <p:cNvSpPr>
            <a:spLocks/>
          </p:cNvSpPr>
          <p:nvPr/>
        </p:nvSpPr>
        <p:spPr bwMode="auto">
          <a:xfrm>
            <a:off x="5189538" y="2484363"/>
            <a:ext cx="525462" cy="936625"/>
          </a:xfrm>
          <a:custGeom>
            <a:avLst/>
            <a:gdLst/>
            <a:ahLst/>
            <a:cxnLst>
              <a:cxn ang="0">
                <a:pos x="203" y="26"/>
              </a:cxn>
              <a:cxn ang="0">
                <a:pos x="146" y="44"/>
              </a:cxn>
              <a:cxn ang="0">
                <a:pos x="107" y="84"/>
              </a:cxn>
              <a:cxn ang="0">
                <a:pos x="75" y="103"/>
              </a:cxn>
              <a:cxn ang="0">
                <a:pos x="61" y="146"/>
              </a:cxn>
              <a:cxn ang="0">
                <a:pos x="80" y="132"/>
              </a:cxn>
              <a:cxn ang="0">
                <a:pos x="94" y="134"/>
              </a:cxn>
              <a:cxn ang="0">
                <a:pos x="113" y="198"/>
              </a:cxn>
              <a:cxn ang="0">
                <a:pos x="90" y="229"/>
              </a:cxn>
              <a:cxn ang="0">
                <a:pos x="21" y="258"/>
              </a:cxn>
              <a:cxn ang="0">
                <a:pos x="13" y="296"/>
              </a:cxn>
              <a:cxn ang="0">
                <a:pos x="51" y="347"/>
              </a:cxn>
              <a:cxn ang="0">
                <a:pos x="74" y="413"/>
              </a:cxn>
              <a:cxn ang="0">
                <a:pos x="107" y="435"/>
              </a:cxn>
              <a:cxn ang="0">
                <a:pos x="100" y="451"/>
              </a:cxn>
              <a:cxn ang="0">
                <a:pos x="159" y="477"/>
              </a:cxn>
              <a:cxn ang="0">
                <a:pos x="173" y="490"/>
              </a:cxn>
              <a:cxn ang="0">
                <a:pos x="143" y="502"/>
              </a:cxn>
              <a:cxn ang="0">
                <a:pos x="102" y="492"/>
              </a:cxn>
              <a:cxn ang="0">
                <a:pos x="77" y="564"/>
              </a:cxn>
              <a:cxn ang="0">
                <a:pos x="64" y="604"/>
              </a:cxn>
              <a:cxn ang="0">
                <a:pos x="63" y="622"/>
              </a:cxn>
              <a:cxn ang="0">
                <a:pos x="106" y="704"/>
              </a:cxn>
              <a:cxn ang="0">
                <a:pos x="135" y="806"/>
              </a:cxn>
              <a:cxn ang="0">
                <a:pos x="130" y="871"/>
              </a:cxn>
              <a:cxn ang="0">
                <a:pos x="205" y="870"/>
              </a:cxn>
              <a:cxn ang="0">
                <a:pos x="197" y="855"/>
              </a:cxn>
              <a:cxn ang="0">
                <a:pos x="228" y="836"/>
              </a:cxn>
              <a:cxn ang="0">
                <a:pos x="264" y="774"/>
              </a:cxn>
              <a:cxn ang="0">
                <a:pos x="315" y="744"/>
              </a:cxn>
              <a:cxn ang="0">
                <a:pos x="288" y="716"/>
              </a:cxn>
              <a:cxn ang="0">
                <a:pos x="295" y="655"/>
              </a:cxn>
              <a:cxn ang="0">
                <a:pos x="269" y="630"/>
              </a:cxn>
              <a:cxn ang="0">
                <a:pos x="291" y="609"/>
              </a:cxn>
              <a:cxn ang="0">
                <a:pos x="311" y="596"/>
              </a:cxn>
              <a:cxn ang="0">
                <a:pos x="348" y="576"/>
              </a:cxn>
              <a:cxn ang="0">
                <a:pos x="361" y="561"/>
              </a:cxn>
              <a:cxn ang="0">
                <a:pos x="373" y="531"/>
              </a:cxn>
              <a:cxn ang="0">
                <a:pos x="394" y="526"/>
              </a:cxn>
              <a:cxn ang="0">
                <a:pos x="496" y="449"/>
              </a:cxn>
              <a:cxn ang="0">
                <a:pos x="467" y="406"/>
              </a:cxn>
              <a:cxn ang="0">
                <a:pos x="459" y="333"/>
              </a:cxn>
              <a:cxn ang="0">
                <a:pos x="409" y="343"/>
              </a:cxn>
              <a:cxn ang="0">
                <a:pos x="359" y="304"/>
              </a:cxn>
              <a:cxn ang="0">
                <a:pos x="334" y="280"/>
              </a:cxn>
              <a:cxn ang="0">
                <a:pos x="324" y="246"/>
              </a:cxn>
              <a:cxn ang="0">
                <a:pos x="315" y="230"/>
              </a:cxn>
              <a:cxn ang="0">
                <a:pos x="309" y="218"/>
              </a:cxn>
              <a:cxn ang="0">
                <a:pos x="277" y="190"/>
              </a:cxn>
              <a:cxn ang="0">
                <a:pos x="281" y="174"/>
              </a:cxn>
              <a:cxn ang="0">
                <a:pos x="261" y="159"/>
              </a:cxn>
              <a:cxn ang="0">
                <a:pos x="270" y="132"/>
              </a:cxn>
              <a:cxn ang="0">
                <a:pos x="253" y="86"/>
              </a:cxn>
              <a:cxn ang="0">
                <a:pos x="257" y="16"/>
              </a:cxn>
            </a:cxnLst>
            <a:rect l="0" t="0" r="r" b="b"/>
            <a:pathLst>
              <a:path w="498" h="888">
                <a:moveTo>
                  <a:pt x="235" y="0"/>
                </a:moveTo>
                <a:lnTo>
                  <a:pt x="213" y="27"/>
                </a:lnTo>
                <a:lnTo>
                  <a:pt x="211" y="31"/>
                </a:lnTo>
                <a:lnTo>
                  <a:pt x="208" y="29"/>
                </a:lnTo>
                <a:lnTo>
                  <a:pt x="203" y="26"/>
                </a:lnTo>
                <a:lnTo>
                  <a:pt x="179" y="6"/>
                </a:lnTo>
                <a:lnTo>
                  <a:pt x="171" y="8"/>
                </a:lnTo>
                <a:lnTo>
                  <a:pt x="153" y="16"/>
                </a:lnTo>
                <a:lnTo>
                  <a:pt x="149" y="30"/>
                </a:lnTo>
                <a:lnTo>
                  <a:pt x="146" y="44"/>
                </a:lnTo>
                <a:lnTo>
                  <a:pt x="143" y="53"/>
                </a:lnTo>
                <a:lnTo>
                  <a:pt x="142" y="64"/>
                </a:lnTo>
                <a:lnTo>
                  <a:pt x="140" y="76"/>
                </a:lnTo>
                <a:lnTo>
                  <a:pt x="123" y="80"/>
                </a:lnTo>
                <a:lnTo>
                  <a:pt x="107" y="84"/>
                </a:lnTo>
                <a:lnTo>
                  <a:pt x="85" y="86"/>
                </a:lnTo>
                <a:lnTo>
                  <a:pt x="81" y="90"/>
                </a:lnTo>
                <a:lnTo>
                  <a:pt x="80" y="96"/>
                </a:lnTo>
                <a:lnTo>
                  <a:pt x="77" y="100"/>
                </a:lnTo>
                <a:lnTo>
                  <a:pt x="75" y="103"/>
                </a:lnTo>
                <a:lnTo>
                  <a:pt x="65" y="110"/>
                </a:lnTo>
                <a:lnTo>
                  <a:pt x="60" y="112"/>
                </a:lnTo>
                <a:lnTo>
                  <a:pt x="59" y="119"/>
                </a:lnTo>
                <a:lnTo>
                  <a:pt x="59" y="137"/>
                </a:lnTo>
                <a:lnTo>
                  <a:pt x="61" y="146"/>
                </a:lnTo>
                <a:lnTo>
                  <a:pt x="69" y="142"/>
                </a:lnTo>
                <a:lnTo>
                  <a:pt x="75" y="146"/>
                </a:lnTo>
                <a:lnTo>
                  <a:pt x="81" y="142"/>
                </a:lnTo>
                <a:lnTo>
                  <a:pt x="80" y="140"/>
                </a:lnTo>
                <a:lnTo>
                  <a:pt x="80" y="132"/>
                </a:lnTo>
                <a:lnTo>
                  <a:pt x="81" y="131"/>
                </a:lnTo>
                <a:lnTo>
                  <a:pt x="84" y="133"/>
                </a:lnTo>
                <a:lnTo>
                  <a:pt x="87" y="131"/>
                </a:lnTo>
                <a:lnTo>
                  <a:pt x="89" y="133"/>
                </a:lnTo>
                <a:lnTo>
                  <a:pt x="94" y="134"/>
                </a:lnTo>
                <a:lnTo>
                  <a:pt x="97" y="137"/>
                </a:lnTo>
                <a:lnTo>
                  <a:pt x="105" y="136"/>
                </a:lnTo>
                <a:lnTo>
                  <a:pt x="111" y="142"/>
                </a:lnTo>
                <a:lnTo>
                  <a:pt x="113" y="154"/>
                </a:lnTo>
                <a:lnTo>
                  <a:pt x="113" y="198"/>
                </a:lnTo>
                <a:lnTo>
                  <a:pt x="110" y="199"/>
                </a:lnTo>
                <a:lnTo>
                  <a:pt x="106" y="204"/>
                </a:lnTo>
                <a:lnTo>
                  <a:pt x="103" y="212"/>
                </a:lnTo>
                <a:lnTo>
                  <a:pt x="97" y="225"/>
                </a:lnTo>
                <a:lnTo>
                  <a:pt x="90" y="229"/>
                </a:lnTo>
                <a:lnTo>
                  <a:pt x="76" y="218"/>
                </a:lnTo>
                <a:lnTo>
                  <a:pt x="67" y="217"/>
                </a:lnTo>
                <a:lnTo>
                  <a:pt x="65" y="221"/>
                </a:lnTo>
                <a:lnTo>
                  <a:pt x="61" y="226"/>
                </a:lnTo>
                <a:lnTo>
                  <a:pt x="21" y="258"/>
                </a:lnTo>
                <a:lnTo>
                  <a:pt x="15" y="265"/>
                </a:lnTo>
                <a:lnTo>
                  <a:pt x="0" y="275"/>
                </a:lnTo>
                <a:lnTo>
                  <a:pt x="1" y="281"/>
                </a:lnTo>
                <a:lnTo>
                  <a:pt x="11" y="294"/>
                </a:lnTo>
                <a:lnTo>
                  <a:pt x="13" y="296"/>
                </a:lnTo>
                <a:lnTo>
                  <a:pt x="19" y="306"/>
                </a:lnTo>
                <a:lnTo>
                  <a:pt x="22" y="316"/>
                </a:lnTo>
                <a:lnTo>
                  <a:pt x="43" y="322"/>
                </a:lnTo>
                <a:lnTo>
                  <a:pt x="47" y="332"/>
                </a:lnTo>
                <a:lnTo>
                  <a:pt x="51" y="347"/>
                </a:lnTo>
                <a:lnTo>
                  <a:pt x="49" y="356"/>
                </a:lnTo>
                <a:lnTo>
                  <a:pt x="63" y="361"/>
                </a:lnTo>
                <a:lnTo>
                  <a:pt x="53" y="388"/>
                </a:lnTo>
                <a:lnTo>
                  <a:pt x="63" y="398"/>
                </a:lnTo>
                <a:lnTo>
                  <a:pt x="74" y="413"/>
                </a:lnTo>
                <a:lnTo>
                  <a:pt x="80" y="419"/>
                </a:lnTo>
                <a:lnTo>
                  <a:pt x="81" y="420"/>
                </a:lnTo>
                <a:lnTo>
                  <a:pt x="97" y="433"/>
                </a:lnTo>
                <a:lnTo>
                  <a:pt x="100" y="432"/>
                </a:lnTo>
                <a:lnTo>
                  <a:pt x="107" y="435"/>
                </a:lnTo>
                <a:lnTo>
                  <a:pt x="113" y="444"/>
                </a:lnTo>
                <a:lnTo>
                  <a:pt x="111" y="447"/>
                </a:lnTo>
                <a:lnTo>
                  <a:pt x="107" y="445"/>
                </a:lnTo>
                <a:lnTo>
                  <a:pt x="103" y="445"/>
                </a:lnTo>
                <a:lnTo>
                  <a:pt x="100" y="451"/>
                </a:lnTo>
                <a:lnTo>
                  <a:pt x="106" y="454"/>
                </a:lnTo>
                <a:lnTo>
                  <a:pt x="107" y="454"/>
                </a:lnTo>
                <a:lnTo>
                  <a:pt x="133" y="464"/>
                </a:lnTo>
                <a:lnTo>
                  <a:pt x="130" y="473"/>
                </a:lnTo>
                <a:lnTo>
                  <a:pt x="159" y="477"/>
                </a:lnTo>
                <a:lnTo>
                  <a:pt x="165" y="476"/>
                </a:lnTo>
                <a:lnTo>
                  <a:pt x="169" y="478"/>
                </a:lnTo>
                <a:lnTo>
                  <a:pt x="175" y="482"/>
                </a:lnTo>
                <a:lnTo>
                  <a:pt x="175" y="489"/>
                </a:lnTo>
                <a:lnTo>
                  <a:pt x="173" y="490"/>
                </a:lnTo>
                <a:lnTo>
                  <a:pt x="169" y="497"/>
                </a:lnTo>
                <a:lnTo>
                  <a:pt x="151" y="500"/>
                </a:lnTo>
                <a:lnTo>
                  <a:pt x="146" y="499"/>
                </a:lnTo>
                <a:lnTo>
                  <a:pt x="143" y="499"/>
                </a:lnTo>
                <a:lnTo>
                  <a:pt x="143" y="502"/>
                </a:lnTo>
                <a:lnTo>
                  <a:pt x="125" y="499"/>
                </a:lnTo>
                <a:lnTo>
                  <a:pt x="119" y="499"/>
                </a:lnTo>
                <a:lnTo>
                  <a:pt x="115" y="498"/>
                </a:lnTo>
                <a:lnTo>
                  <a:pt x="110" y="495"/>
                </a:lnTo>
                <a:lnTo>
                  <a:pt x="102" y="492"/>
                </a:lnTo>
                <a:lnTo>
                  <a:pt x="68" y="514"/>
                </a:lnTo>
                <a:lnTo>
                  <a:pt x="65" y="528"/>
                </a:lnTo>
                <a:lnTo>
                  <a:pt x="66" y="545"/>
                </a:lnTo>
                <a:lnTo>
                  <a:pt x="79" y="550"/>
                </a:lnTo>
                <a:lnTo>
                  <a:pt x="77" y="564"/>
                </a:lnTo>
                <a:lnTo>
                  <a:pt x="68" y="572"/>
                </a:lnTo>
                <a:lnTo>
                  <a:pt x="68" y="577"/>
                </a:lnTo>
                <a:lnTo>
                  <a:pt x="65" y="587"/>
                </a:lnTo>
                <a:lnTo>
                  <a:pt x="65" y="596"/>
                </a:lnTo>
                <a:lnTo>
                  <a:pt x="64" y="604"/>
                </a:lnTo>
                <a:lnTo>
                  <a:pt x="64" y="608"/>
                </a:lnTo>
                <a:lnTo>
                  <a:pt x="63" y="612"/>
                </a:lnTo>
                <a:lnTo>
                  <a:pt x="61" y="614"/>
                </a:lnTo>
                <a:lnTo>
                  <a:pt x="60" y="618"/>
                </a:lnTo>
                <a:lnTo>
                  <a:pt x="63" y="622"/>
                </a:lnTo>
                <a:lnTo>
                  <a:pt x="73" y="632"/>
                </a:lnTo>
                <a:lnTo>
                  <a:pt x="79" y="638"/>
                </a:lnTo>
                <a:lnTo>
                  <a:pt x="105" y="671"/>
                </a:lnTo>
                <a:lnTo>
                  <a:pt x="107" y="684"/>
                </a:lnTo>
                <a:lnTo>
                  <a:pt x="106" y="704"/>
                </a:lnTo>
                <a:lnTo>
                  <a:pt x="105" y="706"/>
                </a:lnTo>
                <a:lnTo>
                  <a:pt x="105" y="729"/>
                </a:lnTo>
                <a:lnTo>
                  <a:pt x="129" y="766"/>
                </a:lnTo>
                <a:lnTo>
                  <a:pt x="135" y="790"/>
                </a:lnTo>
                <a:lnTo>
                  <a:pt x="135" y="806"/>
                </a:lnTo>
                <a:lnTo>
                  <a:pt x="133" y="818"/>
                </a:lnTo>
                <a:lnTo>
                  <a:pt x="136" y="829"/>
                </a:lnTo>
                <a:lnTo>
                  <a:pt x="130" y="844"/>
                </a:lnTo>
                <a:lnTo>
                  <a:pt x="133" y="860"/>
                </a:lnTo>
                <a:lnTo>
                  <a:pt x="130" y="871"/>
                </a:lnTo>
                <a:lnTo>
                  <a:pt x="135" y="884"/>
                </a:lnTo>
                <a:lnTo>
                  <a:pt x="164" y="887"/>
                </a:lnTo>
                <a:lnTo>
                  <a:pt x="165" y="878"/>
                </a:lnTo>
                <a:lnTo>
                  <a:pt x="200" y="878"/>
                </a:lnTo>
                <a:lnTo>
                  <a:pt x="205" y="870"/>
                </a:lnTo>
                <a:lnTo>
                  <a:pt x="205" y="866"/>
                </a:lnTo>
                <a:lnTo>
                  <a:pt x="203" y="862"/>
                </a:lnTo>
                <a:lnTo>
                  <a:pt x="200" y="860"/>
                </a:lnTo>
                <a:lnTo>
                  <a:pt x="196" y="860"/>
                </a:lnTo>
                <a:lnTo>
                  <a:pt x="197" y="855"/>
                </a:lnTo>
                <a:lnTo>
                  <a:pt x="205" y="846"/>
                </a:lnTo>
                <a:lnTo>
                  <a:pt x="218" y="850"/>
                </a:lnTo>
                <a:lnTo>
                  <a:pt x="228" y="854"/>
                </a:lnTo>
                <a:lnTo>
                  <a:pt x="233" y="850"/>
                </a:lnTo>
                <a:lnTo>
                  <a:pt x="228" y="836"/>
                </a:lnTo>
                <a:lnTo>
                  <a:pt x="227" y="820"/>
                </a:lnTo>
                <a:lnTo>
                  <a:pt x="229" y="808"/>
                </a:lnTo>
                <a:lnTo>
                  <a:pt x="241" y="781"/>
                </a:lnTo>
                <a:lnTo>
                  <a:pt x="250" y="776"/>
                </a:lnTo>
                <a:lnTo>
                  <a:pt x="264" y="774"/>
                </a:lnTo>
                <a:lnTo>
                  <a:pt x="283" y="780"/>
                </a:lnTo>
                <a:lnTo>
                  <a:pt x="294" y="767"/>
                </a:lnTo>
                <a:lnTo>
                  <a:pt x="311" y="767"/>
                </a:lnTo>
                <a:lnTo>
                  <a:pt x="315" y="747"/>
                </a:lnTo>
                <a:lnTo>
                  <a:pt x="315" y="744"/>
                </a:lnTo>
                <a:lnTo>
                  <a:pt x="319" y="741"/>
                </a:lnTo>
                <a:lnTo>
                  <a:pt x="316" y="738"/>
                </a:lnTo>
                <a:lnTo>
                  <a:pt x="312" y="737"/>
                </a:lnTo>
                <a:lnTo>
                  <a:pt x="295" y="720"/>
                </a:lnTo>
                <a:lnTo>
                  <a:pt x="288" y="716"/>
                </a:lnTo>
                <a:lnTo>
                  <a:pt x="285" y="704"/>
                </a:lnTo>
                <a:lnTo>
                  <a:pt x="285" y="684"/>
                </a:lnTo>
                <a:lnTo>
                  <a:pt x="294" y="663"/>
                </a:lnTo>
                <a:lnTo>
                  <a:pt x="297" y="657"/>
                </a:lnTo>
                <a:lnTo>
                  <a:pt x="295" y="655"/>
                </a:lnTo>
                <a:lnTo>
                  <a:pt x="294" y="654"/>
                </a:lnTo>
                <a:lnTo>
                  <a:pt x="291" y="652"/>
                </a:lnTo>
                <a:lnTo>
                  <a:pt x="289" y="646"/>
                </a:lnTo>
                <a:lnTo>
                  <a:pt x="285" y="632"/>
                </a:lnTo>
                <a:lnTo>
                  <a:pt x="269" y="630"/>
                </a:lnTo>
                <a:lnTo>
                  <a:pt x="268" y="628"/>
                </a:lnTo>
                <a:lnTo>
                  <a:pt x="272" y="618"/>
                </a:lnTo>
                <a:lnTo>
                  <a:pt x="278" y="617"/>
                </a:lnTo>
                <a:lnTo>
                  <a:pt x="284" y="612"/>
                </a:lnTo>
                <a:lnTo>
                  <a:pt x="291" y="609"/>
                </a:lnTo>
                <a:lnTo>
                  <a:pt x="292" y="610"/>
                </a:lnTo>
                <a:lnTo>
                  <a:pt x="295" y="612"/>
                </a:lnTo>
                <a:lnTo>
                  <a:pt x="302" y="609"/>
                </a:lnTo>
                <a:lnTo>
                  <a:pt x="307" y="605"/>
                </a:lnTo>
                <a:lnTo>
                  <a:pt x="311" y="596"/>
                </a:lnTo>
                <a:lnTo>
                  <a:pt x="318" y="595"/>
                </a:lnTo>
                <a:lnTo>
                  <a:pt x="322" y="592"/>
                </a:lnTo>
                <a:lnTo>
                  <a:pt x="325" y="587"/>
                </a:lnTo>
                <a:lnTo>
                  <a:pt x="336" y="577"/>
                </a:lnTo>
                <a:lnTo>
                  <a:pt x="348" y="576"/>
                </a:lnTo>
                <a:lnTo>
                  <a:pt x="351" y="574"/>
                </a:lnTo>
                <a:lnTo>
                  <a:pt x="362" y="575"/>
                </a:lnTo>
                <a:lnTo>
                  <a:pt x="365" y="572"/>
                </a:lnTo>
                <a:lnTo>
                  <a:pt x="363" y="568"/>
                </a:lnTo>
                <a:lnTo>
                  <a:pt x="361" y="561"/>
                </a:lnTo>
                <a:lnTo>
                  <a:pt x="364" y="556"/>
                </a:lnTo>
                <a:lnTo>
                  <a:pt x="365" y="552"/>
                </a:lnTo>
                <a:lnTo>
                  <a:pt x="365" y="538"/>
                </a:lnTo>
                <a:lnTo>
                  <a:pt x="368" y="534"/>
                </a:lnTo>
                <a:lnTo>
                  <a:pt x="373" y="531"/>
                </a:lnTo>
                <a:lnTo>
                  <a:pt x="374" y="525"/>
                </a:lnTo>
                <a:lnTo>
                  <a:pt x="378" y="523"/>
                </a:lnTo>
                <a:lnTo>
                  <a:pt x="381" y="524"/>
                </a:lnTo>
                <a:lnTo>
                  <a:pt x="388" y="522"/>
                </a:lnTo>
                <a:lnTo>
                  <a:pt x="394" y="526"/>
                </a:lnTo>
                <a:lnTo>
                  <a:pt x="403" y="521"/>
                </a:lnTo>
                <a:lnTo>
                  <a:pt x="405" y="520"/>
                </a:lnTo>
                <a:lnTo>
                  <a:pt x="408" y="520"/>
                </a:lnTo>
                <a:lnTo>
                  <a:pt x="431" y="500"/>
                </a:lnTo>
                <a:lnTo>
                  <a:pt x="496" y="449"/>
                </a:lnTo>
                <a:lnTo>
                  <a:pt x="497" y="438"/>
                </a:lnTo>
                <a:lnTo>
                  <a:pt x="491" y="437"/>
                </a:lnTo>
                <a:lnTo>
                  <a:pt x="470" y="436"/>
                </a:lnTo>
                <a:lnTo>
                  <a:pt x="467" y="410"/>
                </a:lnTo>
                <a:lnTo>
                  <a:pt x="467" y="406"/>
                </a:lnTo>
                <a:lnTo>
                  <a:pt x="467" y="380"/>
                </a:lnTo>
                <a:lnTo>
                  <a:pt x="466" y="365"/>
                </a:lnTo>
                <a:lnTo>
                  <a:pt x="467" y="352"/>
                </a:lnTo>
                <a:lnTo>
                  <a:pt x="464" y="336"/>
                </a:lnTo>
                <a:lnTo>
                  <a:pt x="459" y="333"/>
                </a:lnTo>
                <a:lnTo>
                  <a:pt x="433" y="332"/>
                </a:lnTo>
                <a:lnTo>
                  <a:pt x="427" y="333"/>
                </a:lnTo>
                <a:lnTo>
                  <a:pt x="421" y="337"/>
                </a:lnTo>
                <a:lnTo>
                  <a:pt x="413" y="344"/>
                </a:lnTo>
                <a:lnTo>
                  <a:pt x="409" y="343"/>
                </a:lnTo>
                <a:lnTo>
                  <a:pt x="406" y="340"/>
                </a:lnTo>
                <a:lnTo>
                  <a:pt x="397" y="327"/>
                </a:lnTo>
                <a:lnTo>
                  <a:pt x="392" y="326"/>
                </a:lnTo>
                <a:lnTo>
                  <a:pt x="367" y="328"/>
                </a:lnTo>
                <a:lnTo>
                  <a:pt x="359" y="304"/>
                </a:lnTo>
                <a:lnTo>
                  <a:pt x="355" y="301"/>
                </a:lnTo>
                <a:lnTo>
                  <a:pt x="353" y="298"/>
                </a:lnTo>
                <a:lnTo>
                  <a:pt x="340" y="287"/>
                </a:lnTo>
                <a:lnTo>
                  <a:pt x="339" y="285"/>
                </a:lnTo>
                <a:lnTo>
                  <a:pt x="334" y="280"/>
                </a:lnTo>
                <a:lnTo>
                  <a:pt x="331" y="281"/>
                </a:lnTo>
                <a:lnTo>
                  <a:pt x="324" y="280"/>
                </a:lnTo>
                <a:lnTo>
                  <a:pt x="321" y="268"/>
                </a:lnTo>
                <a:lnTo>
                  <a:pt x="321" y="264"/>
                </a:lnTo>
                <a:lnTo>
                  <a:pt x="324" y="246"/>
                </a:lnTo>
                <a:lnTo>
                  <a:pt x="316" y="240"/>
                </a:lnTo>
                <a:lnTo>
                  <a:pt x="315" y="237"/>
                </a:lnTo>
                <a:lnTo>
                  <a:pt x="314" y="234"/>
                </a:lnTo>
                <a:lnTo>
                  <a:pt x="316" y="231"/>
                </a:lnTo>
                <a:lnTo>
                  <a:pt x="315" y="230"/>
                </a:lnTo>
                <a:lnTo>
                  <a:pt x="317" y="228"/>
                </a:lnTo>
                <a:lnTo>
                  <a:pt x="317" y="225"/>
                </a:lnTo>
                <a:lnTo>
                  <a:pt x="316" y="222"/>
                </a:lnTo>
                <a:lnTo>
                  <a:pt x="313" y="220"/>
                </a:lnTo>
                <a:lnTo>
                  <a:pt x="309" y="218"/>
                </a:lnTo>
                <a:lnTo>
                  <a:pt x="298" y="216"/>
                </a:lnTo>
                <a:lnTo>
                  <a:pt x="293" y="214"/>
                </a:lnTo>
                <a:lnTo>
                  <a:pt x="275" y="213"/>
                </a:lnTo>
                <a:lnTo>
                  <a:pt x="278" y="198"/>
                </a:lnTo>
                <a:lnTo>
                  <a:pt x="277" y="190"/>
                </a:lnTo>
                <a:lnTo>
                  <a:pt x="278" y="188"/>
                </a:lnTo>
                <a:lnTo>
                  <a:pt x="285" y="179"/>
                </a:lnTo>
                <a:lnTo>
                  <a:pt x="285" y="175"/>
                </a:lnTo>
                <a:lnTo>
                  <a:pt x="283" y="176"/>
                </a:lnTo>
                <a:lnTo>
                  <a:pt x="281" y="174"/>
                </a:lnTo>
                <a:lnTo>
                  <a:pt x="274" y="168"/>
                </a:lnTo>
                <a:lnTo>
                  <a:pt x="269" y="168"/>
                </a:lnTo>
                <a:lnTo>
                  <a:pt x="259" y="165"/>
                </a:lnTo>
                <a:lnTo>
                  <a:pt x="260" y="163"/>
                </a:lnTo>
                <a:lnTo>
                  <a:pt x="261" y="159"/>
                </a:lnTo>
                <a:lnTo>
                  <a:pt x="263" y="156"/>
                </a:lnTo>
                <a:lnTo>
                  <a:pt x="266" y="153"/>
                </a:lnTo>
                <a:lnTo>
                  <a:pt x="272" y="148"/>
                </a:lnTo>
                <a:lnTo>
                  <a:pt x="273" y="133"/>
                </a:lnTo>
                <a:lnTo>
                  <a:pt x="270" y="132"/>
                </a:lnTo>
                <a:lnTo>
                  <a:pt x="270" y="128"/>
                </a:lnTo>
                <a:lnTo>
                  <a:pt x="267" y="126"/>
                </a:lnTo>
                <a:lnTo>
                  <a:pt x="257" y="103"/>
                </a:lnTo>
                <a:lnTo>
                  <a:pt x="257" y="92"/>
                </a:lnTo>
                <a:lnTo>
                  <a:pt x="253" y="86"/>
                </a:lnTo>
                <a:lnTo>
                  <a:pt x="252" y="70"/>
                </a:lnTo>
                <a:lnTo>
                  <a:pt x="237" y="62"/>
                </a:lnTo>
                <a:lnTo>
                  <a:pt x="228" y="48"/>
                </a:lnTo>
                <a:lnTo>
                  <a:pt x="241" y="35"/>
                </a:lnTo>
                <a:lnTo>
                  <a:pt x="257" y="16"/>
                </a:lnTo>
                <a:lnTo>
                  <a:pt x="246" y="13"/>
                </a:lnTo>
                <a:lnTo>
                  <a:pt x="235" y="5"/>
                </a:lnTo>
                <a:lnTo>
                  <a:pt x="235" y="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2" name="Freeform 238"/>
          <p:cNvSpPr>
            <a:spLocks/>
          </p:cNvSpPr>
          <p:nvPr/>
        </p:nvSpPr>
        <p:spPr bwMode="auto">
          <a:xfrm>
            <a:off x="5395913" y="2501825"/>
            <a:ext cx="541337" cy="1098550"/>
          </a:xfrm>
          <a:custGeom>
            <a:avLst/>
            <a:gdLst/>
            <a:ahLst/>
            <a:cxnLst>
              <a:cxn ang="0">
                <a:pos x="178" y="509"/>
              </a:cxn>
              <a:cxn ang="0">
                <a:pos x="166" y="559"/>
              </a:cxn>
              <a:cxn ang="0">
                <a:pos x="106" y="593"/>
              </a:cxn>
              <a:cxn ang="0">
                <a:pos x="89" y="616"/>
              </a:cxn>
              <a:cxn ang="0">
                <a:pos x="92" y="700"/>
              </a:cxn>
              <a:cxn ang="0">
                <a:pos x="87" y="764"/>
              </a:cxn>
              <a:cxn ang="0">
                <a:pos x="22" y="834"/>
              </a:cxn>
              <a:cxn ang="0">
                <a:pos x="4" y="871"/>
              </a:cxn>
              <a:cxn ang="0">
                <a:pos x="33" y="919"/>
              </a:cxn>
              <a:cxn ang="0">
                <a:pos x="117" y="960"/>
              </a:cxn>
              <a:cxn ang="0">
                <a:pos x="185" y="1016"/>
              </a:cxn>
              <a:cxn ang="0">
                <a:pos x="295" y="1013"/>
              </a:cxn>
              <a:cxn ang="0">
                <a:pos x="353" y="1005"/>
              </a:cxn>
              <a:cxn ang="0">
                <a:pos x="422" y="1041"/>
              </a:cxn>
              <a:cxn ang="0">
                <a:pos x="414" y="972"/>
              </a:cxn>
              <a:cxn ang="0">
                <a:pos x="410" y="994"/>
              </a:cxn>
              <a:cxn ang="0">
                <a:pos x="411" y="954"/>
              </a:cxn>
              <a:cxn ang="0">
                <a:pos x="433" y="912"/>
              </a:cxn>
              <a:cxn ang="0">
                <a:pos x="427" y="870"/>
              </a:cxn>
              <a:cxn ang="0">
                <a:pos x="417" y="818"/>
              </a:cxn>
              <a:cxn ang="0">
                <a:pos x="406" y="776"/>
              </a:cxn>
              <a:cxn ang="0">
                <a:pos x="386" y="769"/>
              </a:cxn>
              <a:cxn ang="0">
                <a:pos x="402" y="757"/>
              </a:cxn>
              <a:cxn ang="0">
                <a:pos x="418" y="772"/>
              </a:cxn>
              <a:cxn ang="0">
                <a:pos x="422" y="676"/>
              </a:cxn>
              <a:cxn ang="0">
                <a:pos x="418" y="744"/>
              </a:cxn>
              <a:cxn ang="0">
                <a:pos x="413" y="714"/>
              </a:cxn>
              <a:cxn ang="0">
                <a:pos x="403" y="704"/>
              </a:cxn>
              <a:cxn ang="0">
                <a:pos x="414" y="634"/>
              </a:cxn>
              <a:cxn ang="0">
                <a:pos x="407" y="632"/>
              </a:cxn>
              <a:cxn ang="0">
                <a:pos x="401" y="599"/>
              </a:cxn>
              <a:cxn ang="0">
                <a:pos x="397" y="576"/>
              </a:cxn>
              <a:cxn ang="0">
                <a:pos x="417" y="590"/>
              </a:cxn>
              <a:cxn ang="0">
                <a:pos x="418" y="549"/>
              </a:cxn>
              <a:cxn ang="0">
                <a:pos x="421" y="532"/>
              </a:cxn>
              <a:cxn ang="0">
                <a:pos x="419" y="514"/>
              </a:cxn>
              <a:cxn ang="0">
                <a:pos x="422" y="484"/>
              </a:cxn>
              <a:cxn ang="0">
                <a:pos x="416" y="467"/>
              </a:cxn>
              <a:cxn ang="0">
                <a:pos x="418" y="462"/>
              </a:cxn>
              <a:cxn ang="0">
                <a:pos x="417" y="447"/>
              </a:cxn>
              <a:cxn ang="0">
                <a:pos x="434" y="442"/>
              </a:cxn>
              <a:cxn ang="0">
                <a:pos x="449" y="452"/>
              </a:cxn>
              <a:cxn ang="0">
                <a:pos x="451" y="434"/>
              </a:cxn>
              <a:cxn ang="0">
                <a:pos x="471" y="431"/>
              </a:cxn>
              <a:cxn ang="0">
                <a:pos x="455" y="488"/>
              </a:cxn>
              <a:cxn ang="0">
                <a:pos x="511" y="335"/>
              </a:cxn>
              <a:cxn ang="0">
                <a:pos x="426" y="309"/>
              </a:cxn>
              <a:cxn ang="0">
                <a:pos x="241" y="262"/>
              </a:cxn>
              <a:cxn ang="0">
                <a:pos x="149" y="174"/>
              </a:cxn>
              <a:cxn ang="0">
                <a:pos x="105" y="17"/>
              </a:cxn>
              <a:cxn ang="0">
                <a:pos x="71" y="110"/>
              </a:cxn>
              <a:cxn ang="0">
                <a:pos x="63" y="149"/>
              </a:cxn>
              <a:cxn ang="0">
                <a:pos x="82" y="182"/>
              </a:cxn>
              <a:cxn ang="0">
                <a:pos x="119" y="214"/>
              </a:cxn>
              <a:cxn ang="0">
                <a:pos x="135" y="265"/>
              </a:cxn>
              <a:cxn ang="0">
                <a:pos x="201" y="311"/>
              </a:cxn>
              <a:cxn ang="0">
                <a:pos x="271" y="336"/>
              </a:cxn>
              <a:cxn ang="0">
                <a:pos x="235" y="484"/>
              </a:cxn>
            </a:cxnLst>
            <a:rect l="0" t="0" r="r" b="b"/>
            <a:pathLst>
              <a:path w="512" h="1043">
                <a:moveTo>
                  <a:pt x="235" y="484"/>
                </a:moveTo>
                <a:lnTo>
                  <a:pt x="212" y="504"/>
                </a:lnTo>
                <a:lnTo>
                  <a:pt x="209" y="504"/>
                </a:lnTo>
                <a:lnTo>
                  <a:pt x="207" y="505"/>
                </a:lnTo>
                <a:lnTo>
                  <a:pt x="198" y="510"/>
                </a:lnTo>
                <a:lnTo>
                  <a:pt x="192" y="506"/>
                </a:lnTo>
                <a:lnTo>
                  <a:pt x="185" y="508"/>
                </a:lnTo>
                <a:lnTo>
                  <a:pt x="182" y="507"/>
                </a:lnTo>
                <a:lnTo>
                  <a:pt x="178" y="509"/>
                </a:lnTo>
                <a:lnTo>
                  <a:pt x="177" y="515"/>
                </a:lnTo>
                <a:lnTo>
                  <a:pt x="172" y="518"/>
                </a:lnTo>
                <a:lnTo>
                  <a:pt x="169" y="522"/>
                </a:lnTo>
                <a:lnTo>
                  <a:pt x="169" y="536"/>
                </a:lnTo>
                <a:lnTo>
                  <a:pt x="168" y="540"/>
                </a:lnTo>
                <a:lnTo>
                  <a:pt x="165" y="545"/>
                </a:lnTo>
                <a:lnTo>
                  <a:pt x="167" y="552"/>
                </a:lnTo>
                <a:lnTo>
                  <a:pt x="169" y="556"/>
                </a:lnTo>
                <a:lnTo>
                  <a:pt x="166" y="559"/>
                </a:lnTo>
                <a:lnTo>
                  <a:pt x="155" y="558"/>
                </a:lnTo>
                <a:lnTo>
                  <a:pt x="152" y="560"/>
                </a:lnTo>
                <a:lnTo>
                  <a:pt x="140" y="561"/>
                </a:lnTo>
                <a:lnTo>
                  <a:pt x="129" y="571"/>
                </a:lnTo>
                <a:lnTo>
                  <a:pt x="126" y="576"/>
                </a:lnTo>
                <a:lnTo>
                  <a:pt x="122" y="579"/>
                </a:lnTo>
                <a:lnTo>
                  <a:pt x="115" y="580"/>
                </a:lnTo>
                <a:lnTo>
                  <a:pt x="111" y="589"/>
                </a:lnTo>
                <a:lnTo>
                  <a:pt x="106" y="593"/>
                </a:lnTo>
                <a:lnTo>
                  <a:pt x="99" y="596"/>
                </a:lnTo>
                <a:lnTo>
                  <a:pt x="96" y="594"/>
                </a:lnTo>
                <a:lnTo>
                  <a:pt x="95" y="593"/>
                </a:lnTo>
                <a:lnTo>
                  <a:pt x="88" y="596"/>
                </a:lnTo>
                <a:lnTo>
                  <a:pt x="82" y="601"/>
                </a:lnTo>
                <a:lnTo>
                  <a:pt x="76" y="602"/>
                </a:lnTo>
                <a:lnTo>
                  <a:pt x="72" y="612"/>
                </a:lnTo>
                <a:lnTo>
                  <a:pt x="73" y="614"/>
                </a:lnTo>
                <a:lnTo>
                  <a:pt x="89" y="616"/>
                </a:lnTo>
                <a:lnTo>
                  <a:pt x="93" y="630"/>
                </a:lnTo>
                <a:lnTo>
                  <a:pt x="95" y="636"/>
                </a:lnTo>
                <a:lnTo>
                  <a:pt x="98" y="638"/>
                </a:lnTo>
                <a:lnTo>
                  <a:pt x="99" y="639"/>
                </a:lnTo>
                <a:lnTo>
                  <a:pt x="101" y="641"/>
                </a:lnTo>
                <a:lnTo>
                  <a:pt x="98" y="647"/>
                </a:lnTo>
                <a:lnTo>
                  <a:pt x="89" y="668"/>
                </a:lnTo>
                <a:lnTo>
                  <a:pt x="89" y="688"/>
                </a:lnTo>
                <a:lnTo>
                  <a:pt x="92" y="700"/>
                </a:lnTo>
                <a:lnTo>
                  <a:pt x="99" y="704"/>
                </a:lnTo>
                <a:lnTo>
                  <a:pt x="116" y="721"/>
                </a:lnTo>
                <a:lnTo>
                  <a:pt x="120" y="722"/>
                </a:lnTo>
                <a:lnTo>
                  <a:pt x="123" y="725"/>
                </a:lnTo>
                <a:lnTo>
                  <a:pt x="119" y="728"/>
                </a:lnTo>
                <a:lnTo>
                  <a:pt x="119" y="731"/>
                </a:lnTo>
                <a:lnTo>
                  <a:pt x="115" y="751"/>
                </a:lnTo>
                <a:lnTo>
                  <a:pt x="98" y="751"/>
                </a:lnTo>
                <a:lnTo>
                  <a:pt x="87" y="764"/>
                </a:lnTo>
                <a:lnTo>
                  <a:pt x="68" y="758"/>
                </a:lnTo>
                <a:lnTo>
                  <a:pt x="54" y="760"/>
                </a:lnTo>
                <a:lnTo>
                  <a:pt x="45" y="765"/>
                </a:lnTo>
                <a:lnTo>
                  <a:pt x="33" y="792"/>
                </a:lnTo>
                <a:lnTo>
                  <a:pt x="31" y="804"/>
                </a:lnTo>
                <a:lnTo>
                  <a:pt x="32" y="820"/>
                </a:lnTo>
                <a:lnTo>
                  <a:pt x="37" y="834"/>
                </a:lnTo>
                <a:lnTo>
                  <a:pt x="32" y="838"/>
                </a:lnTo>
                <a:lnTo>
                  <a:pt x="22" y="834"/>
                </a:lnTo>
                <a:lnTo>
                  <a:pt x="9" y="830"/>
                </a:lnTo>
                <a:lnTo>
                  <a:pt x="1" y="839"/>
                </a:lnTo>
                <a:lnTo>
                  <a:pt x="0" y="844"/>
                </a:lnTo>
                <a:lnTo>
                  <a:pt x="4" y="844"/>
                </a:lnTo>
                <a:lnTo>
                  <a:pt x="7" y="846"/>
                </a:lnTo>
                <a:lnTo>
                  <a:pt x="9" y="850"/>
                </a:lnTo>
                <a:lnTo>
                  <a:pt x="9" y="854"/>
                </a:lnTo>
                <a:lnTo>
                  <a:pt x="4" y="862"/>
                </a:lnTo>
                <a:lnTo>
                  <a:pt x="4" y="871"/>
                </a:lnTo>
                <a:lnTo>
                  <a:pt x="10" y="878"/>
                </a:lnTo>
                <a:lnTo>
                  <a:pt x="15" y="874"/>
                </a:lnTo>
                <a:lnTo>
                  <a:pt x="25" y="872"/>
                </a:lnTo>
                <a:lnTo>
                  <a:pt x="28" y="878"/>
                </a:lnTo>
                <a:lnTo>
                  <a:pt x="29" y="887"/>
                </a:lnTo>
                <a:lnTo>
                  <a:pt x="42" y="896"/>
                </a:lnTo>
                <a:lnTo>
                  <a:pt x="43" y="905"/>
                </a:lnTo>
                <a:lnTo>
                  <a:pt x="40" y="918"/>
                </a:lnTo>
                <a:lnTo>
                  <a:pt x="33" y="919"/>
                </a:lnTo>
                <a:lnTo>
                  <a:pt x="28" y="922"/>
                </a:lnTo>
                <a:lnTo>
                  <a:pt x="24" y="942"/>
                </a:lnTo>
                <a:lnTo>
                  <a:pt x="28" y="950"/>
                </a:lnTo>
                <a:lnTo>
                  <a:pt x="45" y="954"/>
                </a:lnTo>
                <a:lnTo>
                  <a:pt x="108" y="976"/>
                </a:lnTo>
                <a:lnTo>
                  <a:pt x="121" y="978"/>
                </a:lnTo>
                <a:lnTo>
                  <a:pt x="122" y="973"/>
                </a:lnTo>
                <a:lnTo>
                  <a:pt x="117" y="964"/>
                </a:lnTo>
                <a:lnTo>
                  <a:pt x="117" y="960"/>
                </a:lnTo>
                <a:lnTo>
                  <a:pt x="132" y="962"/>
                </a:lnTo>
                <a:lnTo>
                  <a:pt x="143" y="967"/>
                </a:lnTo>
                <a:lnTo>
                  <a:pt x="153" y="974"/>
                </a:lnTo>
                <a:lnTo>
                  <a:pt x="155" y="976"/>
                </a:lnTo>
                <a:lnTo>
                  <a:pt x="160" y="986"/>
                </a:lnTo>
                <a:lnTo>
                  <a:pt x="165" y="1003"/>
                </a:lnTo>
                <a:lnTo>
                  <a:pt x="170" y="1011"/>
                </a:lnTo>
                <a:lnTo>
                  <a:pt x="177" y="1016"/>
                </a:lnTo>
                <a:lnTo>
                  <a:pt x="185" y="1016"/>
                </a:lnTo>
                <a:lnTo>
                  <a:pt x="200" y="1018"/>
                </a:lnTo>
                <a:lnTo>
                  <a:pt x="218" y="1023"/>
                </a:lnTo>
                <a:lnTo>
                  <a:pt x="224" y="1024"/>
                </a:lnTo>
                <a:lnTo>
                  <a:pt x="233" y="1024"/>
                </a:lnTo>
                <a:lnTo>
                  <a:pt x="244" y="1024"/>
                </a:lnTo>
                <a:lnTo>
                  <a:pt x="254" y="1022"/>
                </a:lnTo>
                <a:lnTo>
                  <a:pt x="271" y="1018"/>
                </a:lnTo>
                <a:lnTo>
                  <a:pt x="275" y="1014"/>
                </a:lnTo>
                <a:lnTo>
                  <a:pt x="295" y="1013"/>
                </a:lnTo>
                <a:lnTo>
                  <a:pt x="304" y="1014"/>
                </a:lnTo>
                <a:lnTo>
                  <a:pt x="311" y="1016"/>
                </a:lnTo>
                <a:lnTo>
                  <a:pt x="315" y="1011"/>
                </a:lnTo>
                <a:lnTo>
                  <a:pt x="321" y="1011"/>
                </a:lnTo>
                <a:lnTo>
                  <a:pt x="331" y="1014"/>
                </a:lnTo>
                <a:lnTo>
                  <a:pt x="339" y="1013"/>
                </a:lnTo>
                <a:lnTo>
                  <a:pt x="348" y="1013"/>
                </a:lnTo>
                <a:lnTo>
                  <a:pt x="350" y="1008"/>
                </a:lnTo>
                <a:lnTo>
                  <a:pt x="353" y="1005"/>
                </a:lnTo>
                <a:lnTo>
                  <a:pt x="357" y="1001"/>
                </a:lnTo>
                <a:lnTo>
                  <a:pt x="365" y="1000"/>
                </a:lnTo>
                <a:lnTo>
                  <a:pt x="373" y="1006"/>
                </a:lnTo>
                <a:lnTo>
                  <a:pt x="379" y="1008"/>
                </a:lnTo>
                <a:lnTo>
                  <a:pt x="387" y="1018"/>
                </a:lnTo>
                <a:lnTo>
                  <a:pt x="389" y="1020"/>
                </a:lnTo>
                <a:lnTo>
                  <a:pt x="410" y="1038"/>
                </a:lnTo>
                <a:lnTo>
                  <a:pt x="419" y="1042"/>
                </a:lnTo>
                <a:lnTo>
                  <a:pt x="422" y="1041"/>
                </a:lnTo>
                <a:lnTo>
                  <a:pt x="428" y="1040"/>
                </a:lnTo>
                <a:lnTo>
                  <a:pt x="421" y="1024"/>
                </a:lnTo>
                <a:lnTo>
                  <a:pt x="419" y="1006"/>
                </a:lnTo>
                <a:lnTo>
                  <a:pt x="419" y="995"/>
                </a:lnTo>
                <a:lnTo>
                  <a:pt x="417" y="978"/>
                </a:lnTo>
                <a:lnTo>
                  <a:pt x="416" y="975"/>
                </a:lnTo>
                <a:lnTo>
                  <a:pt x="417" y="968"/>
                </a:lnTo>
                <a:lnTo>
                  <a:pt x="414" y="967"/>
                </a:lnTo>
                <a:lnTo>
                  <a:pt x="414" y="972"/>
                </a:lnTo>
                <a:lnTo>
                  <a:pt x="414" y="976"/>
                </a:lnTo>
                <a:lnTo>
                  <a:pt x="414" y="980"/>
                </a:lnTo>
                <a:lnTo>
                  <a:pt x="415" y="981"/>
                </a:lnTo>
                <a:lnTo>
                  <a:pt x="413" y="986"/>
                </a:lnTo>
                <a:lnTo>
                  <a:pt x="417" y="987"/>
                </a:lnTo>
                <a:lnTo>
                  <a:pt x="416" y="991"/>
                </a:lnTo>
                <a:lnTo>
                  <a:pt x="416" y="993"/>
                </a:lnTo>
                <a:lnTo>
                  <a:pt x="413" y="993"/>
                </a:lnTo>
                <a:lnTo>
                  <a:pt x="410" y="994"/>
                </a:lnTo>
                <a:lnTo>
                  <a:pt x="409" y="992"/>
                </a:lnTo>
                <a:lnTo>
                  <a:pt x="407" y="990"/>
                </a:lnTo>
                <a:lnTo>
                  <a:pt x="404" y="989"/>
                </a:lnTo>
                <a:lnTo>
                  <a:pt x="403" y="984"/>
                </a:lnTo>
                <a:lnTo>
                  <a:pt x="404" y="978"/>
                </a:lnTo>
                <a:lnTo>
                  <a:pt x="407" y="971"/>
                </a:lnTo>
                <a:lnTo>
                  <a:pt x="410" y="965"/>
                </a:lnTo>
                <a:lnTo>
                  <a:pt x="408" y="959"/>
                </a:lnTo>
                <a:lnTo>
                  <a:pt x="411" y="954"/>
                </a:lnTo>
                <a:lnTo>
                  <a:pt x="414" y="947"/>
                </a:lnTo>
                <a:lnTo>
                  <a:pt x="417" y="947"/>
                </a:lnTo>
                <a:lnTo>
                  <a:pt x="419" y="942"/>
                </a:lnTo>
                <a:lnTo>
                  <a:pt x="427" y="913"/>
                </a:lnTo>
                <a:lnTo>
                  <a:pt x="429" y="910"/>
                </a:lnTo>
                <a:lnTo>
                  <a:pt x="430" y="904"/>
                </a:lnTo>
                <a:lnTo>
                  <a:pt x="431" y="909"/>
                </a:lnTo>
                <a:lnTo>
                  <a:pt x="432" y="913"/>
                </a:lnTo>
                <a:lnTo>
                  <a:pt x="433" y="912"/>
                </a:lnTo>
                <a:lnTo>
                  <a:pt x="433" y="896"/>
                </a:lnTo>
                <a:lnTo>
                  <a:pt x="432" y="891"/>
                </a:lnTo>
                <a:lnTo>
                  <a:pt x="430" y="888"/>
                </a:lnTo>
                <a:lnTo>
                  <a:pt x="431" y="885"/>
                </a:lnTo>
                <a:lnTo>
                  <a:pt x="431" y="880"/>
                </a:lnTo>
                <a:lnTo>
                  <a:pt x="429" y="878"/>
                </a:lnTo>
                <a:lnTo>
                  <a:pt x="426" y="876"/>
                </a:lnTo>
                <a:lnTo>
                  <a:pt x="428" y="874"/>
                </a:lnTo>
                <a:lnTo>
                  <a:pt x="427" y="870"/>
                </a:lnTo>
                <a:lnTo>
                  <a:pt x="425" y="868"/>
                </a:lnTo>
                <a:lnTo>
                  <a:pt x="427" y="866"/>
                </a:lnTo>
                <a:lnTo>
                  <a:pt x="426" y="862"/>
                </a:lnTo>
                <a:lnTo>
                  <a:pt x="425" y="860"/>
                </a:lnTo>
                <a:lnTo>
                  <a:pt x="422" y="859"/>
                </a:lnTo>
                <a:lnTo>
                  <a:pt x="424" y="854"/>
                </a:lnTo>
                <a:lnTo>
                  <a:pt x="422" y="849"/>
                </a:lnTo>
                <a:lnTo>
                  <a:pt x="422" y="844"/>
                </a:lnTo>
                <a:lnTo>
                  <a:pt x="417" y="818"/>
                </a:lnTo>
                <a:lnTo>
                  <a:pt x="418" y="810"/>
                </a:lnTo>
                <a:lnTo>
                  <a:pt x="418" y="803"/>
                </a:lnTo>
                <a:lnTo>
                  <a:pt x="417" y="803"/>
                </a:lnTo>
                <a:lnTo>
                  <a:pt x="415" y="796"/>
                </a:lnTo>
                <a:lnTo>
                  <a:pt x="415" y="788"/>
                </a:lnTo>
                <a:lnTo>
                  <a:pt x="413" y="780"/>
                </a:lnTo>
                <a:lnTo>
                  <a:pt x="413" y="775"/>
                </a:lnTo>
                <a:lnTo>
                  <a:pt x="410" y="776"/>
                </a:lnTo>
                <a:lnTo>
                  <a:pt x="406" y="776"/>
                </a:lnTo>
                <a:lnTo>
                  <a:pt x="403" y="781"/>
                </a:lnTo>
                <a:lnTo>
                  <a:pt x="400" y="781"/>
                </a:lnTo>
                <a:lnTo>
                  <a:pt x="401" y="778"/>
                </a:lnTo>
                <a:lnTo>
                  <a:pt x="401" y="775"/>
                </a:lnTo>
                <a:lnTo>
                  <a:pt x="397" y="776"/>
                </a:lnTo>
                <a:lnTo>
                  <a:pt x="382" y="774"/>
                </a:lnTo>
                <a:lnTo>
                  <a:pt x="382" y="770"/>
                </a:lnTo>
                <a:lnTo>
                  <a:pt x="385" y="770"/>
                </a:lnTo>
                <a:lnTo>
                  <a:pt x="386" y="769"/>
                </a:lnTo>
                <a:lnTo>
                  <a:pt x="385" y="767"/>
                </a:lnTo>
                <a:lnTo>
                  <a:pt x="388" y="766"/>
                </a:lnTo>
                <a:lnTo>
                  <a:pt x="391" y="765"/>
                </a:lnTo>
                <a:lnTo>
                  <a:pt x="393" y="769"/>
                </a:lnTo>
                <a:lnTo>
                  <a:pt x="395" y="770"/>
                </a:lnTo>
                <a:lnTo>
                  <a:pt x="399" y="762"/>
                </a:lnTo>
                <a:lnTo>
                  <a:pt x="398" y="760"/>
                </a:lnTo>
                <a:lnTo>
                  <a:pt x="401" y="759"/>
                </a:lnTo>
                <a:lnTo>
                  <a:pt x="402" y="757"/>
                </a:lnTo>
                <a:lnTo>
                  <a:pt x="403" y="756"/>
                </a:lnTo>
                <a:lnTo>
                  <a:pt x="403" y="765"/>
                </a:lnTo>
                <a:lnTo>
                  <a:pt x="406" y="766"/>
                </a:lnTo>
                <a:lnTo>
                  <a:pt x="406" y="770"/>
                </a:lnTo>
                <a:lnTo>
                  <a:pt x="407" y="774"/>
                </a:lnTo>
                <a:lnTo>
                  <a:pt x="410" y="772"/>
                </a:lnTo>
                <a:lnTo>
                  <a:pt x="413" y="772"/>
                </a:lnTo>
                <a:lnTo>
                  <a:pt x="414" y="773"/>
                </a:lnTo>
                <a:lnTo>
                  <a:pt x="418" y="772"/>
                </a:lnTo>
                <a:lnTo>
                  <a:pt x="421" y="762"/>
                </a:lnTo>
                <a:lnTo>
                  <a:pt x="419" y="736"/>
                </a:lnTo>
                <a:lnTo>
                  <a:pt x="418" y="728"/>
                </a:lnTo>
                <a:lnTo>
                  <a:pt x="419" y="723"/>
                </a:lnTo>
                <a:lnTo>
                  <a:pt x="418" y="717"/>
                </a:lnTo>
                <a:lnTo>
                  <a:pt x="419" y="708"/>
                </a:lnTo>
                <a:lnTo>
                  <a:pt x="419" y="693"/>
                </a:lnTo>
                <a:lnTo>
                  <a:pt x="422" y="685"/>
                </a:lnTo>
                <a:lnTo>
                  <a:pt x="422" y="676"/>
                </a:lnTo>
                <a:lnTo>
                  <a:pt x="422" y="667"/>
                </a:lnTo>
                <a:lnTo>
                  <a:pt x="425" y="656"/>
                </a:lnTo>
                <a:lnTo>
                  <a:pt x="425" y="649"/>
                </a:lnTo>
                <a:lnTo>
                  <a:pt x="429" y="614"/>
                </a:lnTo>
                <a:lnTo>
                  <a:pt x="426" y="616"/>
                </a:lnTo>
                <a:lnTo>
                  <a:pt x="419" y="676"/>
                </a:lnTo>
                <a:lnTo>
                  <a:pt x="417" y="684"/>
                </a:lnTo>
                <a:lnTo>
                  <a:pt x="414" y="726"/>
                </a:lnTo>
                <a:lnTo>
                  <a:pt x="418" y="744"/>
                </a:lnTo>
                <a:lnTo>
                  <a:pt x="417" y="761"/>
                </a:lnTo>
                <a:lnTo>
                  <a:pt x="417" y="765"/>
                </a:lnTo>
                <a:lnTo>
                  <a:pt x="416" y="769"/>
                </a:lnTo>
                <a:lnTo>
                  <a:pt x="414" y="769"/>
                </a:lnTo>
                <a:lnTo>
                  <a:pt x="414" y="766"/>
                </a:lnTo>
                <a:lnTo>
                  <a:pt x="415" y="750"/>
                </a:lnTo>
                <a:lnTo>
                  <a:pt x="413" y="732"/>
                </a:lnTo>
                <a:lnTo>
                  <a:pt x="411" y="720"/>
                </a:lnTo>
                <a:lnTo>
                  <a:pt x="413" y="714"/>
                </a:lnTo>
                <a:lnTo>
                  <a:pt x="411" y="711"/>
                </a:lnTo>
                <a:lnTo>
                  <a:pt x="408" y="716"/>
                </a:lnTo>
                <a:lnTo>
                  <a:pt x="407" y="722"/>
                </a:lnTo>
                <a:lnTo>
                  <a:pt x="406" y="720"/>
                </a:lnTo>
                <a:lnTo>
                  <a:pt x="406" y="717"/>
                </a:lnTo>
                <a:lnTo>
                  <a:pt x="405" y="716"/>
                </a:lnTo>
                <a:lnTo>
                  <a:pt x="403" y="713"/>
                </a:lnTo>
                <a:lnTo>
                  <a:pt x="405" y="707"/>
                </a:lnTo>
                <a:lnTo>
                  <a:pt x="403" y="704"/>
                </a:lnTo>
                <a:lnTo>
                  <a:pt x="405" y="700"/>
                </a:lnTo>
                <a:lnTo>
                  <a:pt x="407" y="702"/>
                </a:lnTo>
                <a:lnTo>
                  <a:pt x="409" y="704"/>
                </a:lnTo>
                <a:lnTo>
                  <a:pt x="421" y="646"/>
                </a:lnTo>
                <a:lnTo>
                  <a:pt x="419" y="620"/>
                </a:lnTo>
                <a:lnTo>
                  <a:pt x="415" y="620"/>
                </a:lnTo>
                <a:lnTo>
                  <a:pt x="413" y="625"/>
                </a:lnTo>
                <a:lnTo>
                  <a:pt x="411" y="631"/>
                </a:lnTo>
                <a:lnTo>
                  <a:pt x="414" y="634"/>
                </a:lnTo>
                <a:lnTo>
                  <a:pt x="414" y="639"/>
                </a:lnTo>
                <a:lnTo>
                  <a:pt x="413" y="644"/>
                </a:lnTo>
                <a:lnTo>
                  <a:pt x="411" y="649"/>
                </a:lnTo>
                <a:lnTo>
                  <a:pt x="410" y="646"/>
                </a:lnTo>
                <a:lnTo>
                  <a:pt x="409" y="644"/>
                </a:lnTo>
                <a:lnTo>
                  <a:pt x="409" y="641"/>
                </a:lnTo>
                <a:lnTo>
                  <a:pt x="410" y="637"/>
                </a:lnTo>
                <a:lnTo>
                  <a:pt x="410" y="635"/>
                </a:lnTo>
                <a:lnTo>
                  <a:pt x="407" y="632"/>
                </a:lnTo>
                <a:lnTo>
                  <a:pt x="408" y="630"/>
                </a:lnTo>
                <a:lnTo>
                  <a:pt x="409" y="628"/>
                </a:lnTo>
                <a:lnTo>
                  <a:pt x="404" y="624"/>
                </a:lnTo>
                <a:lnTo>
                  <a:pt x="403" y="623"/>
                </a:lnTo>
                <a:lnTo>
                  <a:pt x="404" y="621"/>
                </a:lnTo>
                <a:lnTo>
                  <a:pt x="409" y="620"/>
                </a:lnTo>
                <a:lnTo>
                  <a:pt x="403" y="614"/>
                </a:lnTo>
                <a:lnTo>
                  <a:pt x="401" y="607"/>
                </a:lnTo>
                <a:lnTo>
                  <a:pt x="401" y="599"/>
                </a:lnTo>
                <a:lnTo>
                  <a:pt x="403" y="595"/>
                </a:lnTo>
                <a:lnTo>
                  <a:pt x="403" y="590"/>
                </a:lnTo>
                <a:lnTo>
                  <a:pt x="402" y="587"/>
                </a:lnTo>
                <a:lnTo>
                  <a:pt x="401" y="584"/>
                </a:lnTo>
                <a:lnTo>
                  <a:pt x="398" y="584"/>
                </a:lnTo>
                <a:lnTo>
                  <a:pt x="397" y="583"/>
                </a:lnTo>
                <a:lnTo>
                  <a:pt x="395" y="582"/>
                </a:lnTo>
                <a:lnTo>
                  <a:pt x="395" y="575"/>
                </a:lnTo>
                <a:lnTo>
                  <a:pt x="397" y="576"/>
                </a:lnTo>
                <a:lnTo>
                  <a:pt x="399" y="575"/>
                </a:lnTo>
                <a:lnTo>
                  <a:pt x="400" y="571"/>
                </a:lnTo>
                <a:lnTo>
                  <a:pt x="403" y="574"/>
                </a:lnTo>
                <a:lnTo>
                  <a:pt x="409" y="574"/>
                </a:lnTo>
                <a:lnTo>
                  <a:pt x="411" y="581"/>
                </a:lnTo>
                <a:lnTo>
                  <a:pt x="414" y="585"/>
                </a:lnTo>
                <a:lnTo>
                  <a:pt x="414" y="588"/>
                </a:lnTo>
                <a:lnTo>
                  <a:pt x="413" y="590"/>
                </a:lnTo>
                <a:lnTo>
                  <a:pt x="417" y="590"/>
                </a:lnTo>
                <a:lnTo>
                  <a:pt x="418" y="586"/>
                </a:lnTo>
                <a:lnTo>
                  <a:pt x="418" y="576"/>
                </a:lnTo>
                <a:lnTo>
                  <a:pt x="419" y="576"/>
                </a:lnTo>
                <a:lnTo>
                  <a:pt x="421" y="566"/>
                </a:lnTo>
                <a:lnTo>
                  <a:pt x="419" y="562"/>
                </a:lnTo>
                <a:lnTo>
                  <a:pt x="421" y="560"/>
                </a:lnTo>
                <a:lnTo>
                  <a:pt x="421" y="552"/>
                </a:lnTo>
                <a:lnTo>
                  <a:pt x="418" y="552"/>
                </a:lnTo>
                <a:lnTo>
                  <a:pt x="418" y="549"/>
                </a:lnTo>
                <a:lnTo>
                  <a:pt x="414" y="544"/>
                </a:lnTo>
                <a:lnTo>
                  <a:pt x="413" y="539"/>
                </a:lnTo>
                <a:lnTo>
                  <a:pt x="414" y="534"/>
                </a:lnTo>
                <a:lnTo>
                  <a:pt x="414" y="530"/>
                </a:lnTo>
                <a:lnTo>
                  <a:pt x="417" y="530"/>
                </a:lnTo>
                <a:lnTo>
                  <a:pt x="419" y="535"/>
                </a:lnTo>
                <a:lnTo>
                  <a:pt x="421" y="539"/>
                </a:lnTo>
                <a:lnTo>
                  <a:pt x="425" y="535"/>
                </a:lnTo>
                <a:lnTo>
                  <a:pt x="421" y="532"/>
                </a:lnTo>
                <a:lnTo>
                  <a:pt x="426" y="528"/>
                </a:lnTo>
                <a:lnTo>
                  <a:pt x="429" y="530"/>
                </a:lnTo>
                <a:lnTo>
                  <a:pt x="433" y="526"/>
                </a:lnTo>
                <a:lnTo>
                  <a:pt x="429" y="523"/>
                </a:lnTo>
                <a:lnTo>
                  <a:pt x="424" y="521"/>
                </a:lnTo>
                <a:lnTo>
                  <a:pt x="425" y="517"/>
                </a:lnTo>
                <a:lnTo>
                  <a:pt x="422" y="519"/>
                </a:lnTo>
                <a:lnTo>
                  <a:pt x="419" y="517"/>
                </a:lnTo>
                <a:lnTo>
                  <a:pt x="419" y="514"/>
                </a:lnTo>
                <a:lnTo>
                  <a:pt x="421" y="510"/>
                </a:lnTo>
                <a:lnTo>
                  <a:pt x="419" y="508"/>
                </a:lnTo>
                <a:lnTo>
                  <a:pt x="422" y="506"/>
                </a:lnTo>
                <a:lnTo>
                  <a:pt x="419" y="503"/>
                </a:lnTo>
                <a:lnTo>
                  <a:pt x="421" y="498"/>
                </a:lnTo>
                <a:lnTo>
                  <a:pt x="422" y="496"/>
                </a:lnTo>
                <a:lnTo>
                  <a:pt x="422" y="492"/>
                </a:lnTo>
                <a:lnTo>
                  <a:pt x="421" y="490"/>
                </a:lnTo>
                <a:lnTo>
                  <a:pt x="422" y="484"/>
                </a:lnTo>
                <a:lnTo>
                  <a:pt x="424" y="479"/>
                </a:lnTo>
                <a:lnTo>
                  <a:pt x="421" y="480"/>
                </a:lnTo>
                <a:lnTo>
                  <a:pt x="419" y="482"/>
                </a:lnTo>
                <a:lnTo>
                  <a:pt x="416" y="482"/>
                </a:lnTo>
                <a:lnTo>
                  <a:pt x="414" y="486"/>
                </a:lnTo>
                <a:lnTo>
                  <a:pt x="413" y="486"/>
                </a:lnTo>
                <a:lnTo>
                  <a:pt x="411" y="483"/>
                </a:lnTo>
                <a:lnTo>
                  <a:pt x="413" y="468"/>
                </a:lnTo>
                <a:lnTo>
                  <a:pt x="416" y="467"/>
                </a:lnTo>
                <a:lnTo>
                  <a:pt x="416" y="470"/>
                </a:lnTo>
                <a:lnTo>
                  <a:pt x="419" y="474"/>
                </a:lnTo>
                <a:lnTo>
                  <a:pt x="421" y="476"/>
                </a:lnTo>
                <a:lnTo>
                  <a:pt x="423" y="474"/>
                </a:lnTo>
                <a:lnTo>
                  <a:pt x="426" y="469"/>
                </a:lnTo>
                <a:lnTo>
                  <a:pt x="423" y="469"/>
                </a:lnTo>
                <a:lnTo>
                  <a:pt x="421" y="466"/>
                </a:lnTo>
                <a:lnTo>
                  <a:pt x="421" y="462"/>
                </a:lnTo>
                <a:lnTo>
                  <a:pt x="418" y="462"/>
                </a:lnTo>
                <a:lnTo>
                  <a:pt x="418" y="464"/>
                </a:lnTo>
                <a:lnTo>
                  <a:pt x="413" y="462"/>
                </a:lnTo>
                <a:lnTo>
                  <a:pt x="411" y="459"/>
                </a:lnTo>
                <a:lnTo>
                  <a:pt x="413" y="457"/>
                </a:lnTo>
                <a:lnTo>
                  <a:pt x="421" y="457"/>
                </a:lnTo>
                <a:lnTo>
                  <a:pt x="419" y="454"/>
                </a:lnTo>
                <a:lnTo>
                  <a:pt x="421" y="451"/>
                </a:lnTo>
                <a:lnTo>
                  <a:pt x="419" y="448"/>
                </a:lnTo>
                <a:lnTo>
                  <a:pt x="417" y="447"/>
                </a:lnTo>
                <a:lnTo>
                  <a:pt x="414" y="446"/>
                </a:lnTo>
                <a:lnTo>
                  <a:pt x="414" y="444"/>
                </a:lnTo>
                <a:lnTo>
                  <a:pt x="415" y="442"/>
                </a:lnTo>
                <a:lnTo>
                  <a:pt x="416" y="442"/>
                </a:lnTo>
                <a:lnTo>
                  <a:pt x="413" y="439"/>
                </a:lnTo>
                <a:lnTo>
                  <a:pt x="415" y="434"/>
                </a:lnTo>
                <a:lnTo>
                  <a:pt x="427" y="439"/>
                </a:lnTo>
                <a:lnTo>
                  <a:pt x="433" y="439"/>
                </a:lnTo>
                <a:lnTo>
                  <a:pt x="434" y="442"/>
                </a:lnTo>
                <a:lnTo>
                  <a:pt x="433" y="446"/>
                </a:lnTo>
                <a:lnTo>
                  <a:pt x="437" y="451"/>
                </a:lnTo>
                <a:lnTo>
                  <a:pt x="443" y="450"/>
                </a:lnTo>
                <a:lnTo>
                  <a:pt x="444" y="456"/>
                </a:lnTo>
                <a:lnTo>
                  <a:pt x="444" y="457"/>
                </a:lnTo>
                <a:lnTo>
                  <a:pt x="445" y="459"/>
                </a:lnTo>
                <a:lnTo>
                  <a:pt x="449" y="457"/>
                </a:lnTo>
                <a:lnTo>
                  <a:pt x="451" y="452"/>
                </a:lnTo>
                <a:lnTo>
                  <a:pt x="449" y="452"/>
                </a:lnTo>
                <a:lnTo>
                  <a:pt x="447" y="450"/>
                </a:lnTo>
                <a:lnTo>
                  <a:pt x="445" y="447"/>
                </a:lnTo>
                <a:lnTo>
                  <a:pt x="447" y="444"/>
                </a:lnTo>
                <a:lnTo>
                  <a:pt x="447" y="442"/>
                </a:lnTo>
                <a:lnTo>
                  <a:pt x="450" y="444"/>
                </a:lnTo>
                <a:lnTo>
                  <a:pt x="452" y="444"/>
                </a:lnTo>
                <a:lnTo>
                  <a:pt x="454" y="442"/>
                </a:lnTo>
                <a:lnTo>
                  <a:pt x="453" y="436"/>
                </a:lnTo>
                <a:lnTo>
                  <a:pt x="451" y="434"/>
                </a:lnTo>
                <a:lnTo>
                  <a:pt x="450" y="431"/>
                </a:lnTo>
                <a:lnTo>
                  <a:pt x="450" y="426"/>
                </a:lnTo>
                <a:lnTo>
                  <a:pt x="447" y="420"/>
                </a:lnTo>
                <a:lnTo>
                  <a:pt x="448" y="417"/>
                </a:lnTo>
                <a:lnTo>
                  <a:pt x="450" y="414"/>
                </a:lnTo>
                <a:lnTo>
                  <a:pt x="453" y="416"/>
                </a:lnTo>
                <a:lnTo>
                  <a:pt x="460" y="426"/>
                </a:lnTo>
                <a:lnTo>
                  <a:pt x="465" y="425"/>
                </a:lnTo>
                <a:lnTo>
                  <a:pt x="471" y="431"/>
                </a:lnTo>
                <a:lnTo>
                  <a:pt x="469" y="435"/>
                </a:lnTo>
                <a:lnTo>
                  <a:pt x="465" y="452"/>
                </a:lnTo>
                <a:lnTo>
                  <a:pt x="459" y="463"/>
                </a:lnTo>
                <a:lnTo>
                  <a:pt x="452" y="482"/>
                </a:lnTo>
                <a:lnTo>
                  <a:pt x="450" y="492"/>
                </a:lnTo>
                <a:lnTo>
                  <a:pt x="444" y="509"/>
                </a:lnTo>
                <a:lnTo>
                  <a:pt x="441" y="521"/>
                </a:lnTo>
                <a:lnTo>
                  <a:pt x="443" y="522"/>
                </a:lnTo>
                <a:lnTo>
                  <a:pt x="455" y="488"/>
                </a:lnTo>
                <a:lnTo>
                  <a:pt x="470" y="457"/>
                </a:lnTo>
                <a:lnTo>
                  <a:pt x="474" y="447"/>
                </a:lnTo>
                <a:lnTo>
                  <a:pt x="483" y="431"/>
                </a:lnTo>
                <a:lnTo>
                  <a:pt x="489" y="418"/>
                </a:lnTo>
                <a:lnTo>
                  <a:pt x="496" y="409"/>
                </a:lnTo>
                <a:lnTo>
                  <a:pt x="501" y="382"/>
                </a:lnTo>
                <a:lnTo>
                  <a:pt x="506" y="368"/>
                </a:lnTo>
                <a:lnTo>
                  <a:pt x="506" y="360"/>
                </a:lnTo>
                <a:lnTo>
                  <a:pt x="511" y="335"/>
                </a:lnTo>
                <a:lnTo>
                  <a:pt x="511" y="318"/>
                </a:lnTo>
                <a:lnTo>
                  <a:pt x="509" y="317"/>
                </a:lnTo>
                <a:lnTo>
                  <a:pt x="495" y="322"/>
                </a:lnTo>
                <a:lnTo>
                  <a:pt x="469" y="342"/>
                </a:lnTo>
                <a:lnTo>
                  <a:pt x="458" y="337"/>
                </a:lnTo>
                <a:lnTo>
                  <a:pt x="439" y="305"/>
                </a:lnTo>
                <a:lnTo>
                  <a:pt x="440" y="323"/>
                </a:lnTo>
                <a:lnTo>
                  <a:pt x="426" y="312"/>
                </a:lnTo>
                <a:lnTo>
                  <a:pt x="426" y="309"/>
                </a:lnTo>
                <a:lnTo>
                  <a:pt x="411" y="304"/>
                </a:lnTo>
                <a:lnTo>
                  <a:pt x="423" y="316"/>
                </a:lnTo>
                <a:lnTo>
                  <a:pt x="416" y="312"/>
                </a:lnTo>
                <a:lnTo>
                  <a:pt x="321" y="300"/>
                </a:lnTo>
                <a:lnTo>
                  <a:pt x="320" y="282"/>
                </a:lnTo>
                <a:lnTo>
                  <a:pt x="285" y="279"/>
                </a:lnTo>
                <a:lnTo>
                  <a:pt x="261" y="280"/>
                </a:lnTo>
                <a:lnTo>
                  <a:pt x="259" y="279"/>
                </a:lnTo>
                <a:lnTo>
                  <a:pt x="241" y="262"/>
                </a:lnTo>
                <a:lnTo>
                  <a:pt x="223" y="255"/>
                </a:lnTo>
                <a:lnTo>
                  <a:pt x="207" y="248"/>
                </a:lnTo>
                <a:lnTo>
                  <a:pt x="199" y="245"/>
                </a:lnTo>
                <a:lnTo>
                  <a:pt x="189" y="245"/>
                </a:lnTo>
                <a:lnTo>
                  <a:pt x="175" y="234"/>
                </a:lnTo>
                <a:lnTo>
                  <a:pt x="174" y="213"/>
                </a:lnTo>
                <a:lnTo>
                  <a:pt x="157" y="202"/>
                </a:lnTo>
                <a:lnTo>
                  <a:pt x="157" y="188"/>
                </a:lnTo>
                <a:lnTo>
                  <a:pt x="149" y="174"/>
                </a:lnTo>
                <a:lnTo>
                  <a:pt x="139" y="185"/>
                </a:lnTo>
                <a:lnTo>
                  <a:pt x="135" y="174"/>
                </a:lnTo>
                <a:lnTo>
                  <a:pt x="138" y="160"/>
                </a:lnTo>
                <a:lnTo>
                  <a:pt x="128" y="142"/>
                </a:lnTo>
                <a:lnTo>
                  <a:pt x="117" y="132"/>
                </a:lnTo>
                <a:lnTo>
                  <a:pt x="117" y="81"/>
                </a:lnTo>
                <a:lnTo>
                  <a:pt x="110" y="70"/>
                </a:lnTo>
                <a:lnTo>
                  <a:pt x="106" y="42"/>
                </a:lnTo>
                <a:lnTo>
                  <a:pt x="105" y="17"/>
                </a:lnTo>
                <a:lnTo>
                  <a:pt x="61" y="0"/>
                </a:lnTo>
                <a:lnTo>
                  <a:pt x="45" y="19"/>
                </a:lnTo>
                <a:lnTo>
                  <a:pt x="32" y="32"/>
                </a:lnTo>
                <a:lnTo>
                  <a:pt x="41" y="46"/>
                </a:lnTo>
                <a:lnTo>
                  <a:pt x="56" y="54"/>
                </a:lnTo>
                <a:lnTo>
                  <a:pt x="57" y="70"/>
                </a:lnTo>
                <a:lnTo>
                  <a:pt x="61" y="76"/>
                </a:lnTo>
                <a:lnTo>
                  <a:pt x="61" y="87"/>
                </a:lnTo>
                <a:lnTo>
                  <a:pt x="71" y="110"/>
                </a:lnTo>
                <a:lnTo>
                  <a:pt x="74" y="112"/>
                </a:lnTo>
                <a:lnTo>
                  <a:pt x="74" y="116"/>
                </a:lnTo>
                <a:lnTo>
                  <a:pt x="77" y="117"/>
                </a:lnTo>
                <a:lnTo>
                  <a:pt x="76" y="132"/>
                </a:lnTo>
                <a:lnTo>
                  <a:pt x="70" y="137"/>
                </a:lnTo>
                <a:lnTo>
                  <a:pt x="67" y="140"/>
                </a:lnTo>
                <a:lnTo>
                  <a:pt x="65" y="143"/>
                </a:lnTo>
                <a:lnTo>
                  <a:pt x="64" y="147"/>
                </a:lnTo>
                <a:lnTo>
                  <a:pt x="63" y="149"/>
                </a:lnTo>
                <a:lnTo>
                  <a:pt x="73" y="152"/>
                </a:lnTo>
                <a:lnTo>
                  <a:pt x="78" y="152"/>
                </a:lnTo>
                <a:lnTo>
                  <a:pt x="85" y="158"/>
                </a:lnTo>
                <a:lnTo>
                  <a:pt x="87" y="160"/>
                </a:lnTo>
                <a:lnTo>
                  <a:pt x="89" y="159"/>
                </a:lnTo>
                <a:lnTo>
                  <a:pt x="89" y="163"/>
                </a:lnTo>
                <a:lnTo>
                  <a:pt x="82" y="172"/>
                </a:lnTo>
                <a:lnTo>
                  <a:pt x="81" y="174"/>
                </a:lnTo>
                <a:lnTo>
                  <a:pt x="82" y="182"/>
                </a:lnTo>
                <a:lnTo>
                  <a:pt x="79" y="197"/>
                </a:lnTo>
                <a:lnTo>
                  <a:pt x="97" y="198"/>
                </a:lnTo>
                <a:lnTo>
                  <a:pt x="102" y="200"/>
                </a:lnTo>
                <a:lnTo>
                  <a:pt x="113" y="202"/>
                </a:lnTo>
                <a:lnTo>
                  <a:pt x="117" y="204"/>
                </a:lnTo>
                <a:lnTo>
                  <a:pt x="120" y="206"/>
                </a:lnTo>
                <a:lnTo>
                  <a:pt x="121" y="209"/>
                </a:lnTo>
                <a:lnTo>
                  <a:pt x="121" y="212"/>
                </a:lnTo>
                <a:lnTo>
                  <a:pt x="119" y="214"/>
                </a:lnTo>
                <a:lnTo>
                  <a:pt x="120" y="215"/>
                </a:lnTo>
                <a:lnTo>
                  <a:pt x="118" y="218"/>
                </a:lnTo>
                <a:lnTo>
                  <a:pt x="119" y="221"/>
                </a:lnTo>
                <a:lnTo>
                  <a:pt x="120" y="224"/>
                </a:lnTo>
                <a:lnTo>
                  <a:pt x="128" y="230"/>
                </a:lnTo>
                <a:lnTo>
                  <a:pt x="125" y="248"/>
                </a:lnTo>
                <a:lnTo>
                  <a:pt x="125" y="252"/>
                </a:lnTo>
                <a:lnTo>
                  <a:pt x="128" y="264"/>
                </a:lnTo>
                <a:lnTo>
                  <a:pt x="135" y="265"/>
                </a:lnTo>
                <a:lnTo>
                  <a:pt x="138" y="264"/>
                </a:lnTo>
                <a:lnTo>
                  <a:pt x="143" y="269"/>
                </a:lnTo>
                <a:lnTo>
                  <a:pt x="144" y="271"/>
                </a:lnTo>
                <a:lnTo>
                  <a:pt x="157" y="282"/>
                </a:lnTo>
                <a:lnTo>
                  <a:pt x="159" y="285"/>
                </a:lnTo>
                <a:lnTo>
                  <a:pt x="163" y="288"/>
                </a:lnTo>
                <a:lnTo>
                  <a:pt x="171" y="312"/>
                </a:lnTo>
                <a:lnTo>
                  <a:pt x="196" y="310"/>
                </a:lnTo>
                <a:lnTo>
                  <a:pt x="201" y="311"/>
                </a:lnTo>
                <a:lnTo>
                  <a:pt x="210" y="324"/>
                </a:lnTo>
                <a:lnTo>
                  <a:pt x="213" y="327"/>
                </a:lnTo>
                <a:lnTo>
                  <a:pt x="217" y="328"/>
                </a:lnTo>
                <a:lnTo>
                  <a:pt x="225" y="321"/>
                </a:lnTo>
                <a:lnTo>
                  <a:pt x="231" y="317"/>
                </a:lnTo>
                <a:lnTo>
                  <a:pt x="237" y="316"/>
                </a:lnTo>
                <a:lnTo>
                  <a:pt x="263" y="317"/>
                </a:lnTo>
                <a:lnTo>
                  <a:pt x="268" y="320"/>
                </a:lnTo>
                <a:lnTo>
                  <a:pt x="271" y="336"/>
                </a:lnTo>
                <a:lnTo>
                  <a:pt x="270" y="349"/>
                </a:lnTo>
                <a:lnTo>
                  <a:pt x="271" y="364"/>
                </a:lnTo>
                <a:lnTo>
                  <a:pt x="271" y="390"/>
                </a:lnTo>
                <a:lnTo>
                  <a:pt x="271" y="394"/>
                </a:lnTo>
                <a:lnTo>
                  <a:pt x="274" y="420"/>
                </a:lnTo>
                <a:lnTo>
                  <a:pt x="295" y="421"/>
                </a:lnTo>
                <a:lnTo>
                  <a:pt x="301" y="422"/>
                </a:lnTo>
                <a:lnTo>
                  <a:pt x="300" y="433"/>
                </a:lnTo>
                <a:lnTo>
                  <a:pt x="235" y="48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3" name="Freeform 239"/>
          <p:cNvSpPr>
            <a:spLocks/>
          </p:cNvSpPr>
          <p:nvPr/>
        </p:nvSpPr>
        <p:spPr bwMode="auto">
          <a:xfrm>
            <a:off x="4606925" y="3020938"/>
            <a:ext cx="649288" cy="838200"/>
          </a:xfrm>
          <a:custGeom>
            <a:avLst/>
            <a:gdLst/>
            <a:ahLst/>
            <a:cxnLst>
              <a:cxn ang="0">
                <a:pos x="88" y="288"/>
              </a:cxn>
              <a:cxn ang="0">
                <a:pos x="82" y="237"/>
              </a:cxn>
              <a:cxn ang="0">
                <a:pos x="124" y="191"/>
              </a:cxn>
              <a:cxn ang="0">
                <a:pos x="156" y="153"/>
              </a:cxn>
              <a:cxn ang="0">
                <a:pos x="214" y="141"/>
              </a:cxn>
              <a:cxn ang="0">
                <a:pos x="293" y="146"/>
              </a:cxn>
              <a:cxn ang="0">
                <a:pos x="332" y="79"/>
              </a:cxn>
              <a:cxn ang="0">
                <a:pos x="308" y="9"/>
              </a:cxn>
              <a:cxn ang="0">
                <a:pos x="412" y="17"/>
              </a:cxn>
              <a:cxn ang="0">
                <a:pos x="456" y="30"/>
              </a:cxn>
              <a:cxn ang="0">
                <a:pos x="480" y="46"/>
              </a:cxn>
              <a:cxn ang="0">
                <a:pos x="489" y="71"/>
              </a:cxn>
              <a:cxn ang="0">
                <a:pos x="530" y="68"/>
              </a:cxn>
              <a:cxn ang="0">
                <a:pos x="567" y="105"/>
              </a:cxn>
              <a:cxn ang="0">
                <a:pos x="611" y="114"/>
              </a:cxn>
              <a:cxn ang="0">
                <a:pos x="611" y="135"/>
              </a:cxn>
              <a:cxn ang="0">
                <a:pos x="578" y="177"/>
              </a:cxn>
              <a:cxn ang="0">
                <a:pos x="545" y="192"/>
              </a:cxn>
              <a:cxn ang="0">
                <a:pos x="527" y="252"/>
              </a:cxn>
              <a:cxn ang="0">
                <a:pos x="457" y="328"/>
              </a:cxn>
              <a:cxn ang="0">
                <a:pos x="398" y="340"/>
              </a:cxn>
              <a:cxn ang="0">
                <a:pos x="354" y="368"/>
              </a:cxn>
              <a:cxn ang="0">
                <a:pos x="371" y="403"/>
              </a:cxn>
              <a:cxn ang="0">
                <a:pos x="386" y="450"/>
              </a:cxn>
              <a:cxn ang="0">
                <a:pos x="415" y="471"/>
              </a:cxn>
              <a:cxn ang="0">
                <a:pos x="443" y="493"/>
              </a:cxn>
              <a:cxn ang="0">
                <a:pos x="460" y="500"/>
              </a:cxn>
              <a:cxn ang="0">
                <a:pos x="488" y="497"/>
              </a:cxn>
              <a:cxn ang="0">
                <a:pos x="510" y="460"/>
              </a:cxn>
              <a:cxn ang="0">
                <a:pos x="534" y="476"/>
              </a:cxn>
              <a:cxn ang="0">
                <a:pos x="529" y="520"/>
              </a:cxn>
              <a:cxn ang="0">
                <a:pos x="535" y="548"/>
              </a:cxn>
              <a:cxn ang="0">
                <a:pos x="535" y="575"/>
              </a:cxn>
              <a:cxn ang="0">
                <a:pos x="523" y="635"/>
              </a:cxn>
              <a:cxn ang="0">
                <a:pos x="496" y="638"/>
              </a:cxn>
              <a:cxn ang="0">
                <a:pos x="436" y="609"/>
              </a:cxn>
              <a:cxn ang="0">
                <a:pos x="409" y="564"/>
              </a:cxn>
              <a:cxn ang="0">
                <a:pos x="380" y="532"/>
              </a:cxn>
              <a:cxn ang="0">
                <a:pos x="340" y="544"/>
              </a:cxn>
              <a:cxn ang="0">
                <a:pos x="301" y="568"/>
              </a:cxn>
              <a:cxn ang="0">
                <a:pos x="252" y="608"/>
              </a:cxn>
              <a:cxn ang="0">
                <a:pos x="284" y="692"/>
              </a:cxn>
              <a:cxn ang="0">
                <a:pos x="300" y="727"/>
              </a:cxn>
              <a:cxn ang="0">
                <a:pos x="290" y="734"/>
              </a:cxn>
              <a:cxn ang="0">
                <a:pos x="238" y="756"/>
              </a:cxn>
              <a:cxn ang="0">
                <a:pos x="216" y="792"/>
              </a:cxn>
              <a:cxn ang="0">
                <a:pos x="165" y="781"/>
              </a:cxn>
              <a:cxn ang="0">
                <a:pos x="122" y="764"/>
              </a:cxn>
              <a:cxn ang="0">
                <a:pos x="113" y="706"/>
              </a:cxn>
              <a:cxn ang="0">
                <a:pos x="142" y="666"/>
              </a:cxn>
              <a:cxn ang="0">
                <a:pos x="204" y="624"/>
              </a:cxn>
              <a:cxn ang="0">
                <a:pos x="216" y="594"/>
              </a:cxn>
              <a:cxn ang="0">
                <a:pos x="218" y="558"/>
              </a:cxn>
              <a:cxn ang="0">
                <a:pos x="192" y="534"/>
              </a:cxn>
              <a:cxn ang="0">
                <a:pos x="178" y="567"/>
              </a:cxn>
              <a:cxn ang="0">
                <a:pos x="136" y="595"/>
              </a:cxn>
              <a:cxn ang="0">
                <a:pos x="113" y="510"/>
              </a:cxn>
              <a:cxn ang="0">
                <a:pos x="85" y="539"/>
              </a:cxn>
              <a:cxn ang="0">
                <a:pos x="100" y="502"/>
              </a:cxn>
              <a:cxn ang="0">
                <a:pos x="72" y="539"/>
              </a:cxn>
              <a:cxn ang="0">
                <a:pos x="22" y="513"/>
              </a:cxn>
              <a:cxn ang="0">
                <a:pos x="26" y="387"/>
              </a:cxn>
              <a:cxn ang="0">
                <a:pos x="42" y="320"/>
              </a:cxn>
            </a:cxnLst>
            <a:rect l="0" t="0" r="r" b="b"/>
            <a:pathLst>
              <a:path w="615" h="795">
                <a:moveTo>
                  <a:pt x="48" y="314"/>
                </a:moveTo>
                <a:lnTo>
                  <a:pt x="61" y="302"/>
                </a:lnTo>
                <a:lnTo>
                  <a:pt x="62" y="296"/>
                </a:lnTo>
                <a:lnTo>
                  <a:pt x="65" y="292"/>
                </a:lnTo>
                <a:lnTo>
                  <a:pt x="85" y="291"/>
                </a:lnTo>
                <a:lnTo>
                  <a:pt x="88" y="288"/>
                </a:lnTo>
                <a:lnTo>
                  <a:pt x="86" y="286"/>
                </a:lnTo>
                <a:lnTo>
                  <a:pt x="82" y="281"/>
                </a:lnTo>
                <a:lnTo>
                  <a:pt x="80" y="276"/>
                </a:lnTo>
                <a:lnTo>
                  <a:pt x="82" y="259"/>
                </a:lnTo>
                <a:lnTo>
                  <a:pt x="79" y="244"/>
                </a:lnTo>
                <a:lnTo>
                  <a:pt x="82" y="237"/>
                </a:lnTo>
                <a:lnTo>
                  <a:pt x="86" y="220"/>
                </a:lnTo>
                <a:lnTo>
                  <a:pt x="91" y="212"/>
                </a:lnTo>
                <a:lnTo>
                  <a:pt x="112" y="201"/>
                </a:lnTo>
                <a:lnTo>
                  <a:pt x="117" y="202"/>
                </a:lnTo>
                <a:lnTo>
                  <a:pt x="120" y="196"/>
                </a:lnTo>
                <a:lnTo>
                  <a:pt x="124" y="191"/>
                </a:lnTo>
                <a:lnTo>
                  <a:pt x="134" y="177"/>
                </a:lnTo>
                <a:lnTo>
                  <a:pt x="136" y="173"/>
                </a:lnTo>
                <a:lnTo>
                  <a:pt x="141" y="168"/>
                </a:lnTo>
                <a:lnTo>
                  <a:pt x="152" y="162"/>
                </a:lnTo>
                <a:lnTo>
                  <a:pt x="156" y="160"/>
                </a:lnTo>
                <a:lnTo>
                  <a:pt x="156" y="153"/>
                </a:lnTo>
                <a:lnTo>
                  <a:pt x="157" y="146"/>
                </a:lnTo>
                <a:lnTo>
                  <a:pt x="160" y="141"/>
                </a:lnTo>
                <a:lnTo>
                  <a:pt x="178" y="137"/>
                </a:lnTo>
                <a:lnTo>
                  <a:pt x="188" y="138"/>
                </a:lnTo>
                <a:lnTo>
                  <a:pt x="195" y="139"/>
                </a:lnTo>
                <a:lnTo>
                  <a:pt x="214" y="141"/>
                </a:lnTo>
                <a:lnTo>
                  <a:pt x="237" y="146"/>
                </a:lnTo>
                <a:lnTo>
                  <a:pt x="261" y="146"/>
                </a:lnTo>
                <a:lnTo>
                  <a:pt x="268" y="149"/>
                </a:lnTo>
                <a:lnTo>
                  <a:pt x="273" y="154"/>
                </a:lnTo>
                <a:lnTo>
                  <a:pt x="281" y="148"/>
                </a:lnTo>
                <a:lnTo>
                  <a:pt x="293" y="146"/>
                </a:lnTo>
                <a:lnTo>
                  <a:pt x="304" y="146"/>
                </a:lnTo>
                <a:lnTo>
                  <a:pt x="318" y="144"/>
                </a:lnTo>
                <a:lnTo>
                  <a:pt x="328" y="146"/>
                </a:lnTo>
                <a:lnTo>
                  <a:pt x="333" y="142"/>
                </a:lnTo>
                <a:lnTo>
                  <a:pt x="334" y="132"/>
                </a:lnTo>
                <a:lnTo>
                  <a:pt x="332" y="79"/>
                </a:lnTo>
                <a:lnTo>
                  <a:pt x="327" y="59"/>
                </a:lnTo>
                <a:lnTo>
                  <a:pt x="321" y="49"/>
                </a:lnTo>
                <a:lnTo>
                  <a:pt x="314" y="34"/>
                </a:lnTo>
                <a:lnTo>
                  <a:pt x="308" y="17"/>
                </a:lnTo>
                <a:lnTo>
                  <a:pt x="302" y="12"/>
                </a:lnTo>
                <a:lnTo>
                  <a:pt x="308" y="9"/>
                </a:lnTo>
                <a:lnTo>
                  <a:pt x="314" y="8"/>
                </a:lnTo>
                <a:lnTo>
                  <a:pt x="332" y="7"/>
                </a:lnTo>
                <a:lnTo>
                  <a:pt x="364" y="0"/>
                </a:lnTo>
                <a:lnTo>
                  <a:pt x="366" y="0"/>
                </a:lnTo>
                <a:lnTo>
                  <a:pt x="401" y="14"/>
                </a:lnTo>
                <a:lnTo>
                  <a:pt x="412" y="17"/>
                </a:lnTo>
                <a:lnTo>
                  <a:pt x="418" y="20"/>
                </a:lnTo>
                <a:lnTo>
                  <a:pt x="427" y="18"/>
                </a:lnTo>
                <a:lnTo>
                  <a:pt x="433" y="22"/>
                </a:lnTo>
                <a:lnTo>
                  <a:pt x="444" y="30"/>
                </a:lnTo>
                <a:lnTo>
                  <a:pt x="452" y="30"/>
                </a:lnTo>
                <a:lnTo>
                  <a:pt x="456" y="30"/>
                </a:lnTo>
                <a:lnTo>
                  <a:pt x="463" y="32"/>
                </a:lnTo>
                <a:lnTo>
                  <a:pt x="464" y="34"/>
                </a:lnTo>
                <a:lnTo>
                  <a:pt x="466" y="47"/>
                </a:lnTo>
                <a:lnTo>
                  <a:pt x="471" y="51"/>
                </a:lnTo>
                <a:lnTo>
                  <a:pt x="477" y="50"/>
                </a:lnTo>
                <a:lnTo>
                  <a:pt x="480" y="46"/>
                </a:lnTo>
                <a:lnTo>
                  <a:pt x="485" y="47"/>
                </a:lnTo>
                <a:lnTo>
                  <a:pt x="485" y="52"/>
                </a:lnTo>
                <a:lnTo>
                  <a:pt x="488" y="58"/>
                </a:lnTo>
                <a:lnTo>
                  <a:pt x="488" y="65"/>
                </a:lnTo>
                <a:lnTo>
                  <a:pt x="487" y="68"/>
                </a:lnTo>
                <a:lnTo>
                  <a:pt x="489" y="71"/>
                </a:lnTo>
                <a:lnTo>
                  <a:pt x="494" y="74"/>
                </a:lnTo>
                <a:lnTo>
                  <a:pt x="502" y="74"/>
                </a:lnTo>
                <a:lnTo>
                  <a:pt x="506" y="74"/>
                </a:lnTo>
                <a:lnTo>
                  <a:pt x="512" y="69"/>
                </a:lnTo>
                <a:lnTo>
                  <a:pt x="520" y="68"/>
                </a:lnTo>
                <a:lnTo>
                  <a:pt x="530" y="68"/>
                </a:lnTo>
                <a:lnTo>
                  <a:pt x="537" y="67"/>
                </a:lnTo>
                <a:lnTo>
                  <a:pt x="542" y="64"/>
                </a:lnTo>
                <a:lnTo>
                  <a:pt x="545" y="70"/>
                </a:lnTo>
                <a:lnTo>
                  <a:pt x="548" y="78"/>
                </a:lnTo>
                <a:lnTo>
                  <a:pt x="558" y="95"/>
                </a:lnTo>
                <a:lnTo>
                  <a:pt x="567" y="105"/>
                </a:lnTo>
                <a:lnTo>
                  <a:pt x="575" y="112"/>
                </a:lnTo>
                <a:lnTo>
                  <a:pt x="593" y="122"/>
                </a:lnTo>
                <a:lnTo>
                  <a:pt x="598" y="115"/>
                </a:lnTo>
                <a:lnTo>
                  <a:pt x="611" y="110"/>
                </a:lnTo>
                <a:lnTo>
                  <a:pt x="614" y="114"/>
                </a:lnTo>
                <a:lnTo>
                  <a:pt x="611" y="114"/>
                </a:lnTo>
                <a:lnTo>
                  <a:pt x="608" y="118"/>
                </a:lnTo>
                <a:lnTo>
                  <a:pt x="606" y="122"/>
                </a:lnTo>
                <a:lnTo>
                  <a:pt x="610" y="125"/>
                </a:lnTo>
                <a:lnTo>
                  <a:pt x="614" y="128"/>
                </a:lnTo>
                <a:lnTo>
                  <a:pt x="614" y="132"/>
                </a:lnTo>
                <a:lnTo>
                  <a:pt x="611" y="135"/>
                </a:lnTo>
                <a:lnTo>
                  <a:pt x="595" y="144"/>
                </a:lnTo>
                <a:lnTo>
                  <a:pt x="588" y="147"/>
                </a:lnTo>
                <a:lnTo>
                  <a:pt x="583" y="155"/>
                </a:lnTo>
                <a:lnTo>
                  <a:pt x="581" y="162"/>
                </a:lnTo>
                <a:lnTo>
                  <a:pt x="578" y="169"/>
                </a:lnTo>
                <a:lnTo>
                  <a:pt x="578" y="177"/>
                </a:lnTo>
                <a:lnTo>
                  <a:pt x="570" y="187"/>
                </a:lnTo>
                <a:lnTo>
                  <a:pt x="566" y="187"/>
                </a:lnTo>
                <a:lnTo>
                  <a:pt x="560" y="184"/>
                </a:lnTo>
                <a:lnTo>
                  <a:pt x="550" y="184"/>
                </a:lnTo>
                <a:lnTo>
                  <a:pt x="547" y="187"/>
                </a:lnTo>
                <a:lnTo>
                  <a:pt x="545" y="192"/>
                </a:lnTo>
                <a:lnTo>
                  <a:pt x="544" y="199"/>
                </a:lnTo>
                <a:lnTo>
                  <a:pt x="545" y="207"/>
                </a:lnTo>
                <a:lnTo>
                  <a:pt x="547" y="209"/>
                </a:lnTo>
                <a:lnTo>
                  <a:pt x="550" y="225"/>
                </a:lnTo>
                <a:lnTo>
                  <a:pt x="551" y="228"/>
                </a:lnTo>
                <a:lnTo>
                  <a:pt x="527" y="252"/>
                </a:lnTo>
                <a:lnTo>
                  <a:pt x="515" y="264"/>
                </a:lnTo>
                <a:lnTo>
                  <a:pt x="500" y="284"/>
                </a:lnTo>
                <a:lnTo>
                  <a:pt x="492" y="290"/>
                </a:lnTo>
                <a:lnTo>
                  <a:pt x="478" y="305"/>
                </a:lnTo>
                <a:lnTo>
                  <a:pt x="464" y="322"/>
                </a:lnTo>
                <a:lnTo>
                  <a:pt x="457" y="328"/>
                </a:lnTo>
                <a:lnTo>
                  <a:pt x="447" y="331"/>
                </a:lnTo>
                <a:lnTo>
                  <a:pt x="435" y="334"/>
                </a:lnTo>
                <a:lnTo>
                  <a:pt x="424" y="337"/>
                </a:lnTo>
                <a:lnTo>
                  <a:pt x="414" y="339"/>
                </a:lnTo>
                <a:lnTo>
                  <a:pt x="407" y="339"/>
                </a:lnTo>
                <a:lnTo>
                  <a:pt x="398" y="340"/>
                </a:lnTo>
                <a:lnTo>
                  <a:pt x="382" y="346"/>
                </a:lnTo>
                <a:lnTo>
                  <a:pt x="377" y="350"/>
                </a:lnTo>
                <a:lnTo>
                  <a:pt x="373" y="354"/>
                </a:lnTo>
                <a:lnTo>
                  <a:pt x="367" y="355"/>
                </a:lnTo>
                <a:lnTo>
                  <a:pt x="361" y="358"/>
                </a:lnTo>
                <a:lnTo>
                  <a:pt x="354" y="368"/>
                </a:lnTo>
                <a:lnTo>
                  <a:pt x="354" y="372"/>
                </a:lnTo>
                <a:lnTo>
                  <a:pt x="359" y="374"/>
                </a:lnTo>
                <a:lnTo>
                  <a:pt x="365" y="378"/>
                </a:lnTo>
                <a:lnTo>
                  <a:pt x="370" y="382"/>
                </a:lnTo>
                <a:lnTo>
                  <a:pt x="372" y="395"/>
                </a:lnTo>
                <a:lnTo>
                  <a:pt x="371" y="403"/>
                </a:lnTo>
                <a:lnTo>
                  <a:pt x="371" y="423"/>
                </a:lnTo>
                <a:lnTo>
                  <a:pt x="372" y="427"/>
                </a:lnTo>
                <a:lnTo>
                  <a:pt x="375" y="430"/>
                </a:lnTo>
                <a:lnTo>
                  <a:pt x="378" y="438"/>
                </a:lnTo>
                <a:lnTo>
                  <a:pt x="382" y="444"/>
                </a:lnTo>
                <a:lnTo>
                  <a:pt x="386" y="450"/>
                </a:lnTo>
                <a:lnTo>
                  <a:pt x="392" y="456"/>
                </a:lnTo>
                <a:lnTo>
                  <a:pt x="395" y="456"/>
                </a:lnTo>
                <a:lnTo>
                  <a:pt x="404" y="464"/>
                </a:lnTo>
                <a:lnTo>
                  <a:pt x="409" y="464"/>
                </a:lnTo>
                <a:lnTo>
                  <a:pt x="412" y="468"/>
                </a:lnTo>
                <a:lnTo>
                  <a:pt x="415" y="471"/>
                </a:lnTo>
                <a:lnTo>
                  <a:pt x="431" y="478"/>
                </a:lnTo>
                <a:lnTo>
                  <a:pt x="432" y="481"/>
                </a:lnTo>
                <a:lnTo>
                  <a:pt x="435" y="482"/>
                </a:lnTo>
                <a:lnTo>
                  <a:pt x="436" y="484"/>
                </a:lnTo>
                <a:lnTo>
                  <a:pt x="438" y="487"/>
                </a:lnTo>
                <a:lnTo>
                  <a:pt x="443" y="493"/>
                </a:lnTo>
                <a:lnTo>
                  <a:pt x="450" y="510"/>
                </a:lnTo>
                <a:lnTo>
                  <a:pt x="453" y="512"/>
                </a:lnTo>
                <a:lnTo>
                  <a:pt x="454" y="514"/>
                </a:lnTo>
                <a:lnTo>
                  <a:pt x="458" y="513"/>
                </a:lnTo>
                <a:lnTo>
                  <a:pt x="458" y="511"/>
                </a:lnTo>
                <a:lnTo>
                  <a:pt x="460" y="500"/>
                </a:lnTo>
                <a:lnTo>
                  <a:pt x="462" y="499"/>
                </a:lnTo>
                <a:lnTo>
                  <a:pt x="466" y="500"/>
                </a:lnTo>
                <a:lnTo>
                  <a:pt x="473" y="505"/>
                </a:lnTo>
                <a:lnTo>
                  <a:pt x="480" y="505"/>
                </a:lnTo>
                <a:lnTo>
                  <a:pt x="485" y="502"/>
                </a:lnTo>
                <a:lnTo>
                  <a:pt x="488" y="497"/>
                </a:lnTo>
                <a:lnTo>
                  <a:pt x="490" y="498"/>
                </a:lnTo>
                <a:lnTo>
                  <a:pt x="494" y="492"/>
                </a:lnTo>
                <a:lnTo>
                  <a:pt x="501" y="487"/>
                </a:lnTo>
                <a:lnTo>
                  <a:pt x="505" y="484"/>
                </a:lnTo>
                <a:lnTo>
                  <a:pt x="508" y="478"/>
                </a:lnTo>
                <a:lnTo>
                  <a:pt x="510" y="460"/>
                </a:lnTo>
                <a:lnTo>
                  <a:pt x="513" y="461"/>
                </a:lnTo>
                <a:lnTo>
                  <a:pt x="517" y="462"/>
                </a:lnTo>
                <a:lnTo>
                  <a:pt x="520" y="465"/>
                </a:lnTo>
                <a:lnTo>
                  <a:pt x="524" y="472"/>
                </a:lnTo>
                <a:lnTo>
                  <a:pt x="529" y="475"/>
                </a:lnTo>
                <a:lnTo>
                  <a:pt x="534" y="476"/>
                </a:lnTo>
                <a:lnTo>
                  <a:pt x="537" y="482"/>
                </a:lnTo>
                <a:lnTo>
                  <a:pt x="536" y="489"/>
                </a:lnTo>
                <a:lnTo>
                  <a:pt x="538" y="495"/>
                </a:lnTo>
                <a:lnTo>
                  <a:pt x="538" y="507"/>
                </a:lnTo>
                <a:lnTo>
                  <a:pt x="536" y="513"/>
                </a:lnTo>
                <a:lnTo>
                  <a:pt x="529" y="520"/>
                </a:lnTo>
                <a:lnTo>
                  <a:pt x="524" y="522"/>
                </a:lnTo>
                <a:lnTo>
                  <a:pt x="522" y="524"/>
                </a:lnTo>
                <a:lnTo>
                  <a:pt x="523" y="534"/>
                </a:lnTo>
                <a:lnTo>
                  <a:pt x="526" y="539"/>
                </a:lnTo>
                <a:lnTo>
                  <a:pt x="534" y="548"/>
                </a:lnTo>
                <a:lnTo>
                  <a:pt x="535" y="548"/>
                </a:lnTo>
                <a:lnTo>
                  <a:pt x="538" y="552"/>
                </a:lnTo>
                <a:lnTo>
                  <a:pt x="537" y="554"/>
                </a:lnTo>
                <a:lnTo>
                  <a:pt x="538" y="557"/>
                </a:lnTo>
                <a:lnTo>
                  <a:pt x="537" y="561"/>
                </a:lnTo>
                <a:lnTo>
                  <a:pt x="537" y="571"/>
                </a:lnTo>
                <a:lnTo>
                  <a:pt x="535" y="575"/>
                </a:lnTo>
                <a:lnTo>
                  <a:pt x="534" y="580"/>
                </a:lnTo>
                <a:lnTo>
                  <a:pt x="534" y="602"/>
                </a:lnTo>
                <a:lnTo>
                  <a:pt x="532" y="608"/>
                </a:lnTo>
                <a:lnTo>
                  <a:pt x="524" y="618"/>
                </a:lnTo>
                <a:lnTo>
                  <a:pt x="520" y="629"/>
                </a:lnTo>
                <a:lnTo>
                  <a:pt x="523" y="635"/>
                </a:lnTo>
                <a:lnTo>
                  <a:pt x="524" y="638"/>
                </a:lnTo>
                <a:lnTo>
                  <a:pt x="527" y="640"/>
                </a:lnTo>
                <a:lnTo>
                  <a:pt x="530" y="640"/>
                </a:lnTo>
                <a:lnTo>
                  <a:pt x="530" y="640"/>
                </a:lnTo>
                <a:lnTo>
                  <a:pt x="516" y="644"/>
                </a:lnTo>
                <a:lnTo>
                  <a:pt x="496" y="638"/>
                </a:lnTo>
                <a:lnTo>
                  <a:pt x="474" y="621"/>
                </a:lnTo>
                <a:lnTo>
                  <a:pt x="471" y="613"/>
                </a:lnTo>
                <a:lnTo>
                  <a:pt x="448" y="611"/>
                </a:lnTo>
                <a:lnTo>
                  <a:pt x="445" y="613"/>
                </a:lnTo>
                <a:lnTo>
                  <a:pt x="437" y="611"/>
                </a:lnTo>
                <a:lnTo>
                  <a:pt x="436" y="609"/>
                </a:lnTo>
                <a:lnTo>
                  <a:pt x="428" y="600"/>
                </a:lnTo>
                <a:lnTo>
                  <a:pt x="421" y="597"/>
                </a:lnTo>
                <a:lnTo>
                  <a:pt x="416" y="592"/>
                </a:lnTo>
                <a:lnTo>
                  <a:pt x="419" y="582"/>
                </a:lnTo>
                <a:lnTo>
                  <a:pt x="418" y="573"/>
                </a:lnTo>
                <a:lnTo>
                  <a:pt x="409" y="564"/>
                </a:lnTo>
                <a:lnTo>
                  <a:pt x="402" y="552"/>
                </a:lnTo>
                <a:lnTo>
                  <a:pt x="401" y="544"/>
                </a:lnTo>
                <a:lnTo>
                  <a:pt x="390" y="542"/>
                </a:lnTo>
                <a:lnTo>
                  <a:pt x="386" y="540"/>
                </a:lnTo>
                <a:lnTo>
                  <a:pt x="382" y="532"/>
                </a:lnTo>
                <a:lnTo>
                  <a:pt x="380" y="532"/>
                </a:lnTo>
                <a:lnTo>
                  <a:pt x="377" y="524"/>
                </a:lnTo>
                <a:lnTo>
                  <a:pt x="372" y="522"/>
                </a:lnTo>
                <a:lnTo>
                  <a:pt x="358" y="539"/>
                </a:lnTo>
                <a:lnTo>
                  <a:pt x="354" y="542"/>
                </a:lnTo>
                <a:lnTo>
                  <a:pt x="345" y="542"/>
                </a:lnTo>
                <a:lnTo>
                  <a:pt x="340" y="544"/>
                </a:lnTo>
                <a:lnTo>
                  <a:pt x="339" y="545"/>
                </a:lnTo>
                <a:lnTo>
                  <a:pt x="332" y="550"/>
                </a:lnTo>
                <a:lnTo>
                  <a:pt x="319" y="556"/>
                </a:lnTo>
                <a:lnTo>
                  <a:pt x="314" y="553"/>
                </a:lnTo>
                <a:lnTo>
                  <a:pt x="308" y="557"/>
                </a:lnTo>
                <a:lnTo>
                  <a:pt x="301" y="568"/>
                </a:lnTo>
                <a:lnTo>
                  <a:pt x="294" y="575"/>
                </a:lnTo>
                <a:lnTo>
                  <a:pt x="292" y="576"/>
                </a:lnTo>
                <a:lnTo>
                  <a:pt x="290" y="578"/>
                </a:lnTo>
                <a:lnTo>
                  <a:pt x="269" y="589"/>
                </a:lnTo>
                <a:lnTo>
                  <a:pt x="259" y="597"/>
                </a:lnTo>
                <a:lnTo>
                  <a:pt x="252" y="608"/>
                </a:lnTo>
                <a:lnTo>
                  <a:pt x="249" y="620"/>
                </a:lnTo>
                <a:lnTo>
                  <a:pt x="248" y="646"/>
                </a:lnTo>
                <a:lnTo>
                  <a:pt x="252" y="656"/>
                </a:lnTo>
                <a:lnTo>
                  <a:pt x="268" y="672"/>
                </a:lnTo>
                <a:lnTo>
                  <a:pt x="276" y="675"/>
                </a:lnTo>
                <a:lnTo>
                  <a:pt x="284" y="692"/>
                </a:lnTo>
                <a:lnTo>
                  <a:pt x="294" y="695"/>
                </a:lnTo>
                <a:lnTo>
                  <a:pt x="299" y="700"/>
                </a:lnTo>
                <a:lnTo>
                  <a:pt x="310" y="703"/>
                </a:lnTo>
                <a:lnTo>
                  <a:pt x="309" y="721"/>
                </a:lnTo>
                <a:lnTo>
                  <a:pt x="301" y="721"/>
                </a:lnTo>
                <a:lnTo>
                  <a:pt x="300" y="727"/>
                </a:lnTo>
                <a:lnTo>
                  <a:pt x="304" y="727"/>
                </a:lnTo>
                <a:lnTo>
                  <a:pt x="307" y="732"/>
                </a:lnTo>
                <a:lnTo>
                  <a:pt x="297" y="743"/>
                </a:lnTo>
                <a:lnTo>
                  <a:pt x="296" y="735"/>
                </a:lnTo>
                <a:lnTo>
                  <a:pt x="293" y="731"/>
                </a:lnTo>
                <a:lnTo>
                  <a:pt x="290" y="734"/>
                </a:lnTo>
                <a:lnTo>
                  <a:pt x="287" y="744"/>
                </a:lnTo>
                <a:lnTo>
                  <a:pt x="271" y="748"/>
                </a:lnTo>
                <a:lnTo>
                  <a:pt x="267" y="758"/>
                </a:lnTo>
                <a:lnTo>
                  <a:pt x="259" y="759"/>
                </a:lnTo>
                <a:lnTo>
                  <a:pt x="248" y="758"/>
                </a:lnTo>
                <a:lnTo>
                  <a:pt x="238" y="756"/>
                </a:lnTo>
                <a:lnTo>
                  <a:pt x="232" y="755"/>
                </a:lnTo>
                <a:lnTo>
                  <a:pt x="228" y="758"/>
                </a:lnTo>
                <a:lnTo>
                  <a:pt x="226" y="764"/>
                </a:lnTo>
                <a:lnTo>
                  <a:pt x="226" y="772"/>
                </a:lnTo>
                <a:lnTo>
                  <a:pt x="228" y="792"/>
                </a:lnTo>
                <a:lnTo>
                  <a:pt x="216" y="792"/>
                </a:lnTo>
                <a:lnTo>
                  <a:pt x="210" y="790"/>
                </a:lnTo>
                <a:lnTo>
                  <a:pt x="201" y="788"/>
                </a:lnTo>
                <a:lnTo>
                  <a:pt x="190" y="794"/>
                </a:lnTo>
                <a:lnTo>
                  <a:pt x="174" y="794"/>
                </a:lnTo>
                <a:lnTo>
                  <a:pt x="171" y="788"/>
                </a:lnTo>
                <a:lnTo>
                  <a:pt x="165" y="781"/>
                </a:lnTo>
                <a:lnTo>
                  <a:pt x="162" y="780"/>
                </a:lnTo>
                <a:lnTo>
                  <a:pt x="150" y="778"/>
                </a:lnTo>
                <a:lnTo>
                  <a:pt x="138" y="776"/>
                </a:lnTo>
                <a:lnTo>
                  <a:pt x="126" y="776"/>
                </a:lnTo>
                <a:lnTo>
                  <a:pt x="123" y="773"/>
                </a:lnTo>
                <a:lnTo>
                  <a:pt x="122" y="764"/>
                </a:lnTo>
                <a:lnTo>
                  <a:pt x="98" y="767"/>
                </a:lnTo>
                <a:lnTo>
                  <a:pt x="100" y="756"/>
                </a:lnTo>
                <a:lnTo>
                  <a:pt x="108" y="742"/>
                </a:lnTo>
                <a:lnTo>
                  <a:pt x="113" y="729"/>
                </a:lnTo>
                <a:lnTo>
                  <a:pt x="109" y="714"/>
                </a:lnTo>
                <a:lnTo>
                  <a:pt x="113" y="706"/>
                </a:lnTo>
                <a:lnTo>
                  <a:pt x="118" y="710"/>
                </a:lnTo>
                <a:lnTo>
                  <a:pt x="126" y="700"/>
                </a:lnTo>
                <a:lnTo>
                  <a:pt x="146" y="700"/>
                </a:lnTo>
                <a:lnTo>
                  <a:pt x="146" y="678"/>
                </a:lnTo>
                <a:lnTo>
                  <a:pt x="142" y="671"/>
                </a:lnTo>
                <a:lnTo>
                  <a:pt x="142" y="666"/>
                </a:lnTo>
                <a:lnTo>
                  <a:pt x="153" y="650"/>
                </a:lnTo>
                <a:lnTo>
                  <a:pt x="155" y="649"/>
                </a:lnTo>
                <a:lnTo>
                  <a:pt x="166" y="631"/>
                </a:lnTo>
                <a:lnTo>
                  <a:pt x="174" y="629"/>
                </a:lnTo>
                <a:lnTo>
                  <a:pt x="189" y="621"/>
                </a:lnTo>
                <a:lnTo>
                  <a:pt x="204" y="624"/>
                </a:lnTo>
                <a:lnTo>
                  <a:pt x="214" y="623"/>
                </a:lnTo>
                <a:lnTo>
                  <a:pt x="216" y="611"/>
                </a:lnTo>
                <a:lnTo>
                  <a:pt x="222" y="609"/>
                </a:lnTo>
                <a:lnTo>
                  <a:pt x="223" y="600"/>
                </a:lnTo>
                <a:lnTo>
                  <a:pt x="215" y="599"/>
                </a:lnTo>
                <a:lnTo>
                  <a:pt x="216" y="594"/>
                </a:lnTo>
                <a:lnTo>
                  <a:pt x="221" y="594"/>
                </a:lnTo>
                <a:lnTo>
                  <a:pt x="220" y="584"/>
                </a:lnTo>
                <a:lnTo>
                  <a:pt x="232" y="569"/>
                </a:lnTo>
                <a:lnTo>
                  <a:pt x="232" y="564"/>
                </a:lnTo>
                <a:lnTo>
                  <a:pt x="223" y="563"/>
                </a:lnTo>
                <a:lnTo>
                  <a:pt x="218" y="558"/>
                </a:lnTo>
                <a:lnTo>
                  <a:pt x="208" y="557"/>
                </a:lnTo>
                <a:lnTo>
                  <a:pt x="203" y="563"/>
                </a:lnTo>
                <a:lnTo>
                  <a:pt x="199" y="559"/>
                </a:lnTo>
                <a:lnTo>
                  <a:pt x="204" y="557"/>
                </a:lnTo>
                <a:lnTo>
                  <a:pt x="208" y="540"/>
                </a:lnTo>
                <a:lnTo>
                  <a:pt x="192" y="534"/>
                </a:lnTo>
                <a:lnTo>
                  <a:pt x="175" y="519"/>
                </a:lnTo>
                <a:lnTo>
                  <a:pt x="164" y="537"/>
                </a:lnTo>
                <a:lnTo>
                  <a:pt x="170" y="552"/>
                </a:lnTo>
                <a:lnTo>
                  <a:pt x="174" y="552"/>
                </a:lnTo>
                <a:lnTo>
                  <a:pt x="174" y="558"/>
                </a:lnTo>
                <a:lnTo>
                  <a:pt x="178" y="567"/>
                </a:lnTo>
                <a:lnTo>
                  <a:pt x="176" y="568"/>
                </a:lnTo>
                <a:lnTo>
                  <a:pt x="172" y="573"/>
                </a:lnTo>
                <a:lnTo>
                  <a:pt x="164" y="574"/>
                </a:lnTo>
                <a:lnTo>
                  <a:pt x="158" y="597"/>
                </a:lnTo>
                <a:lnTo>
                  <a:pt x="140" y="589"/>
                </a:lnTo>
                <a:lnTo>
                  <a:pt x="136" y="595"/>
                </a:lnTo>
                <a:lnTo>
                  <a:pt x="117" y="595"/>
                </a:lnTo>
                <a:lnTo>
                  <a:pt x="118" y="568"/>
                </a:lnTo>
                <a:lnTo>
                  <a:pt x="132" y="516"/>
                </a:lnTo>
                <a:lnTo>
                  <a:pt x="127" y="516"/>
                </a:lnTo>
                <a:lnTo>
                  <a:pt x="126" y="511"/>
                </a:lnTo>
                <a:lnTo>
                  <a:pt x="113" y="510"/>
                </a:lnTo>
                <a:lnTo>
                  <a:pt x="106" y="507"/>
                </a:lnTo>
                <a:lnTo>
                  <a:pt x="104" y="508"/>
                </a:lnTo>
                <a:lnTo>
                  <a:pt x="96" y="552"/>
                </a:lnTo>
                <a:lnTo>
                  <a:pt x="88" y="583"/>
                </a:lnTo>
                <a:lnTo>
                  <a:pt x="82" y="577"/>
                </a:lnTo>
                <a:lnTo>
                  <a:pt x="85" y="539"/>
                </a:lnTo>
                <a:lnTo>
                  <a:pt x="83" y="532"/>
                </a:lnTo>
                <a:lnTo>
                  <a:pt x="85" y="528"/>
                </a:lnTo>
                <a:lnTo>
                  <a:pt x="88" y="528"/>
                </a:lnTo>
                <a:lnTo>
                  <a:pt x="87" y="514"/>
                </a:lnTo>
                <a:lnTo>
                  <a:pt x="86" y="511"/>
                </a:lnTo>
                <a:lnTo>
                  <a:pt x="100" y="502"/>
                </a:lnTo>
                <a:lnTo>
                  <a:pt x="101" y="482"/>
                </a:lnTo>
                <a:lnTo>
                  <a:pt x="58" y="472"/>
                </a:lnTo>
                <a:lnTo>
                  <a:pt x="57" y="478"/>
                </a:lnTo>
                <a:lnTo>
                  <a:pt x="57" y="516"/>
                </a:lnTo>
                <a:lnTo>
                  <a:pt x="72" y="524"/>
                </a:lnTo>
                <a:lnTo>
                  <a:pt x="72" y="539"/>
                </a:lnTo>
                <a:lnTo>
                  <a:pt x="65" y="552"/>
                </a:lnTo>
                <a:lnTo>
                  <a:pt x="39" y="554"/>
                </a:lnTo>
                <a:lnTo>
                  <a:pt x="2" y="572"/>
                </a:lnTo>
                <a:lnTo>
                  <a:pt x="0" y="562"/>
                </a:lnTo>
                <a:lnTo>
                  <a:pt x="2" y="553"/>
                </a:lnTo>
                <a:lnTo>
                  <a:pt x="22" y="513"/>
                </a:lnTo>
                <a:lnTo>
                  <a:pt x="25" y="505"/>
                </a:lnTo>
                <a:lnTo>
                  <a:pt x="29" y="500"/>
                </a:lnTo>
                <a:lnTo>
                  <a:pt x="23" y="484"/>
                </a:lnTo>
                <a:lnTo>
                  <a:pt x="24" y="420"/>
                </a:lnTo>
                <a:lnTo>
                  <a:pt x="25" y="414"/>
                </a:lnTo>
                <a:lnTo>
                  <a:pt x="26" y="387"/>
                </a:lnTo>
                <a:lnTo>
                  <a:pt x="32" y="376"/>
                </a:lnTo>
                <a:lnTo>
                  <a:pt x="32" y="375"/>
                </a:lnTo>
                <a:lnTo>
                  <a:pt x="34" y="368"/>
                </a:lnTo>
                <a:lnTo>
                  <a:pt x="35" y="346"/>
                </a:lnTo>
                <a:lnTo>
                  <a:pt x="38" y="328"/>
                </a:lnTo>
                <a:lnTo>
                  <a:pt x="42" y="320"/>
                </a:lnTo>
                <a:lnTo>
                  <a:pt x="48" y="314"/>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4" name="Freeform 240"/>
          <p:cNvSpPr>
            <a:spLocks/>
          </p:cNvSpPr>
          <p:nvPr/>
        </p:nvSpPr>
        <p:spPr bwMode="auto">
          <a:xfrm>
            <a:off x="4321175" y="3425750"/>
            <a:ext cx="357188" cy="506413"/>
          </a:xfrm>
          <a:custGeom>
            <a:avLst/>
            <a:gdLst/>
            <a:ahLst/>
            <a:cxnLst>
              <a:cxn ang="0">
                <a:pos x="22" y="117"/>
              </a:cxn>
              <a:cxn ang="0">
                <a:pos x="15" y="97"/>
              </a:cxn>
              <a:cxn ang="0">
                <a:pos x="28" y="115"/>
              </a:cxn>
              <a:cxn ang="0">
                <a:pos x="33" y="133"/>
              </a:cxn>
              <a:cxn ang="0">
                <a:pos x="35" y="147"/>
              </a:cxn>
              <a:cxn ang="0">
                <a:pos x="37" y="163"/>
              </a:cxn>
              <a:cxn ang="0">
                <a:pos x="40" y="183"/>
              </a:cxn>
              <a:cxn ang="0">
                <a:pos x="47" y="200"/>
              </a:cxn>
              <a:cxn ang="0">
                <a:pos x="57" y="214"/>
              </a:cxn>
              <a:cxn ang="0">
                <a:pos x="65" y="220"/>
              </a:cxn>
              <a:cxn ang="0">
                <a:pos x="73" y="228"/>
              </a:cxn>
              <a:cxn ang="0">
                <a:pos x="72" y="216"/>
              </a:cxn>
              <a:cxn ang="0">
                <a:pos x="72" y="199"/>
              </a:cxn>
              <a:cxn ang="0">
                <a:pos x="59" y="190"/>
              </a:cxn>
              <a:cxn ang="0">
                <a:pos x="54" y="189"/>
              </a:cxn>
              <a:cxn ang="0">
                <a:pos x="53" y="197"/>
              </a:cxn>
              <a:cxn ang="0">
                <a:pos x="45" y="183"/>
              </a:cxn>
              <a:cxn ang="0">
                <a:pos x="41" y="165"/>
              </a:cxn>
              <a:cxn ang="0">
                <a:pos x="41" y="148"/>
              </a:cxn>
              <a:cxn ang="0">
                <a:pos x="39" y="128"/>
              </a:cxn>
              <a:cxn ang="0">
                <a:pos x="66" y="108"/>
              </a:cxn>
              <a:cxn ang="0">
                <a:pos x="58" y="64"/>
              </a:cxn>
              <a:cxn ang="0">
                <a:pos x="72" y="34"/>
              </a:cxn>
              <a:cxn ang="0">
                <a:pos x="82" y="2"/>
              </a:cxn>
              <a:cxn ang="0">
                <a:pos x="165" y="46"/>
              </a:cxn>
              <a:cxn ang="0">
                <a:pos x="157" y="87"/>
              </a:cxn>
              <a:cxn ang="0">
                <a:pos x="150" y="108"/>
              </a:cxn>
              <a:cxn ang="0">
                <a:pos x="197" y="95"/>
              </a:cxn>
              <a:cxn ang="0">
                <a:pos x="219" y="133"/>
              </a:cxn>
              <a:cxn ang="0">
                <a:pos x="271" y="177"/>
              </a:cxn>
              <a:cxn ang="0">
                <a:pos x="299" y="287"/>
              </a:cxn>
              <a:cxn ang="0">
                <a:pos x="318" y="380"/>
              </a:cxn>
              <a:cxn ang="0">
                <a:pos x="289" y="413"/>
              </a:cxn>
              <a:cxn ang="0">
                <a:pos x="281" y="479"/>
              </a:cxn>
              <a:cxn ang="0">
                <a:pos x="220" y="433"/>
              </a:cxn>
              <a:cxn ang="0">
                <a:pos x="170" y="420"/>
              </a:cxn>
              <a:cxn ang="0">
                <a:pos x="139" y="428"/>
              </a:cxn>
              <a:cxn ang="0">
                <a:pos x="105" y="470"/>
              </a:cxn>
              <a:cxn ang="0">
                <a:pos x="94" y="463"/>
              </a:cxn>
              <a:cxn ang="0">
                <a:pos x="68" y="458"/>
              </a:cxn>
              <a:cxn ang="0">
                <a:pos x="52" y="453"/>
              </a:cxn>
              <a:cxn ang="0">
                <a:pos x="67" y="441"/>
              </a:cxn>
              <a:cxn ang="0">
                <a:pos x="78" y="429"/>
              </a:cxn>
              <a:cxn ang="0">
                <a:pos x="84" y="417"/>
              </a:cxn>
              <a:cxn ang="0">
                <a:pos x="104" y="405"/>
              </a:cxn>
              <a:cxn ang="0">
                <a:pos x="108" y="382"/>
              </a:cxn>
              <a:cxn ang="0">
                <a:pos x="103" y="369"/>
              </a:cxn>
              <a:cxn ang="0">
                <a:pos x="105" y="347"/>
              </a:cxn>
              <a:cxn ang="0">
                <a:pos x="108" y="317"/>
              </a:cxn>
              <a:cxn ang="0">
                <a:pos x="95" y="304"/>
              </a:cxn>
              <a:cxn ang="0">
                <a:pos x="93" y="310"/>
              </a:cxn>
              <a:cxn ang="0">
                <a:pos x="72" y="288"/>
              </a:cxn>
              <a:cxn ang="0">
                <a:pos x="59" y="263"/>
              </a:cxn>
              <a:cxn ang="0">
                <a:pos x="39" y="216"/>
              </a:cxn>
              <a:cxn ang="0">
                <a:pos x="34" y="183"/>
              </a:cxn>
              <a:cxn ang="0">
                <a:pos x="23" y="123"/>
              </a:cxn>
              <a:cxn ang="0">
                <a:pos x="3" y="103"/>
              </a:cxn>
            </a:cxnLst>
            <a:rect l="0" t="0" r="r" b="b"/>
            <a:pathLst>
              <a:path w="338" h="480">
                <a:moveTo>
                  <a:pt x="3" y="103"/>
                </a:moveTo>
                <a:lnTo>
                  <a:pt x="0" y="99"/>
                </a:lnTo>
                <a:lnTo>
                  <a:pt x="9" y="104"/>
                </a:lnTo>
                <a:lnTo>
                  <a:pt x="14" y="111"/>
                </a:lnTo>
                <a:lnTo>
                  <a:pt x="22" y="117"/>
                </a:lnTo>
                <a:lnTo>
                  <a:pt x="25" y="122"/>
                </a:lnTo>
                <a:lnTo>
                  <a:pt x="28" y="120"/>
                </a:lnTo>
                <a:lnTo>
                  <a:pt x="27" y="117"/>
                </a:lnTo>
                <a:lnTo>
                  <a:pt x="20" y="103"/>
                </a:lnTo>
                <a:lnTo>
                  <a:pt x="15" y="97"/>
                </a:lnTo>
                <a:lnTo>
                  <a:pt x="17" y="94"/>
                </a:lnTo>
                <a:lnTo>
                  <a:pt x="20" y="99"/>
                </a:lnTo>
                <a:lnTo>
                  <a:pt x="27" y="110"/>
                </a:lnTo>
                <a:lnTo>
                  <a:pt x="27" y="114"/>
                </a:lnTo>
                <a:lnTo>
                  <a:pt x="28" y="115"/>
                </a:lnTo>
                <a:lnTo>
                  <a:pt x="31" y="122"/>
                </a:lnTo>
                <a:lnTo>
                  <a:pt x="31" y="123"/>
                </a:lnTo>
                <a:lnTo>
                  <a:pt x="33" y="128"/>
                </a:lnTo>
                <a:lnTo>
                  <a:pt x="33" y="130"/>
                </a:lnTo>
                <a:lnTo>
                  <a:pt x="33" y="133"/>
                </a:lnTo>
                <a:lnTo>
                  <a:pt x="33" y="134"/>
                </a:lnTo>
                <a:lnTo>
                  <a:pt x="34" y="137"/>
                </a:lnTo>
                <a:lnTo>
                  <a:pt x="37" y="139"/>
                </a:lnTo>
                <a:lnTo>
                  <a:pt x="37" y="143"/>
                </a:lnTo>
                <a:lnTo>
                  <a:pt x="35" y="147"/>
                </a:lnTo>
                <a:lnTo>
                  <a:pt x="35" y="149"/>
                </a:lnTo>
                <a:lnTo>
                  <a:pt x="35" y="153"/>
                </a:lnTo>
                <a:lnTo>
                  <a:pt x="37" y="156"/>
                </a:lnTo>
                <a:lnTo>
                  <a:pt x="37" y="160"/>
                </a:lnTo>
                <a:lnTo>
                  <a:pt x="37" y="163"/>
                </a:lnTo>
                <a:lnTo>
                  <a:pt x="37" y="169"/>
                </a:lnTo>
                <a:lnTo>
                  <a:pt x="39" y="171"/>
                </a:lnTo>
                <a:lnTo>
                  <a:pt x="39" y="179"/>
                </a:lnTo>
                <a:lnTo>
                  <a:pt x="39" y="180"/>
                </a:lnTo>
                <a:lnTo>
                  <a:pt x="40" y="183"/>
                </a:lnTo>
                <a:lnTo>
                  <a:pt x="40" y="186"/>
                </a:lnTo>
                <a:lnTo>
                  <a:pt x="42" y="191"/>
                </a:lnTo>
                <a:lnTo>
                  <a:pt x="43" y="195"/>
                </a:lnTo>
                <a:lnTo>
                  <a:pt x="44" y="199"/>
                </a:lnTo>
                <a:lnTo>
                  <a:pt x="47" y="200"/>
                </a:lnTo>
                <a:lnTo>
                  <a:pt x="49" y="203"/>
                </a:lnTo>
                <a:lnTo>
                  <a:pt x="51" y="206"/>
                </a:lnTo>
                <a:lnTo>
                  <a:pt x="53" y="207"/>
                </a:lnTo>
                <a:lnTo>
                  <a:pt x="55" y="212"/>
                </a:lnTo>
                <a:lnTo>
                  <a:pt x="57" y="214"/>
                </a:lnTo>
                <a:lnTo>
                  <a:pt x="58" y="216"/>
                </a:lnTo>
                <a:lnTo>
                  <a:pt x="59" y="219"/>
                </a:lnTo>
                <a:lnTo>
                  <a:pt x="60" y="221"/>
                </a:lnTo>
                <a:lnTo>
                  <a:pt x="64" y="223"/>
                </a:lnTo>
                <a:lnTo>
                  <a:pt x="65" y="220"/>
                </a:lnTo>
                <a:lnTo>
                  <a:pt x="63" y="218"/>
                </a:lnTo>
                <a:lnTo>
                  <a:pt x="66" y="218"/>
                </a:lnTo>
                <a:lnTo>
                  <a:pt x="68" y="221"/>
                </a:lnTo>
                <a:lnTo>
                  <a:pt x="70" y="223"/>
                </a:lnTo>
                <a:lnTo>
                  <a:pt x="73" y="228"/>
                </a:lnTo>
                <a:lnTo>
                  <a:pt x="75" y="229"/>
                </a:lnTo>
                <a:lnTo>
                  <a:pt x="77" y="227"/>
                </a:lnTo>
                <a:lnTo>
                  <a:pt x="76" y="224"/>
                </a:lnTo>
                <a:lnTo>
                  <a:pt x="73" y="219"/>
                </a:lnTo>
                <a:lnTo>
                  <a:pt x="72" y="216"/>
                </a:lnTo>
                <a:lnTo>
                  <a:pt x="70" y="212"/>
                </a:lnTo>
                <a:lnTo>
                  <a:pt x="72" y="210"/>
                </a:lnTo>
                <a:lnTo>
                  <a:pt x="69" y="204"/>
                </a:lnTo>
                <a:lnTo>
                  <a:pt x="69" y="202"/>
                </a:lnTo>
                <a:lnTo>
                  <a:pt x="72" y="199"/>
                </a:lnTo>
                <a:lnTo>
                  <a:pt x="72" y="196"/>
                </a:lnTo>
                <a:lnTo>
                  <a:pt x="69" y="193"/>
                </a:lnTo>
                <a:lnTo>
                  <a:pt x="66" y="190"/>
                </a:lnTo>
                <a:lnTo>
                  <a:pt x="63" y="190"/>
                </a:lnTo>
                <a:lnTo>
                  <a:pt x="59" y="190"/>
                </a:lnTo>
                <a:lnTo>
                  <a:pt x="59" y="187"/>
                </a:lnTo>
                <a:lnTo>
                  <a:pt x="58" y="186"/>
                </a:lnTo>
                <a:lnTo>
                  <a:pt x="56" y="185"/>
                </a:lnTo>
                <a:lnTo>
                  <a:pt x="53" y="186"/>
                </a:lnTo>
                <a:lnTo>
                  <a:pt x="54" y="189"/>
                </a:lnTo>
                <a:lnTo>
                  <a:pt x="55" y="193"/>
                </a:lnTo>
                <a:lnTo>
                  <a:pt x="57" y="195"/>
                </a:lnTo>
                <a:lnTo>
                  <a:pt x="58" y="199"/>
                </a:lnTo>
                <a:lnTo>
                  <a:pt x="56" y="199"/>
                </a:lnTo>
                <a:lnTo>
                  <a:pt x="53" y="197"/>
                </a:lnTo>
                <a:lnTo>
                  <a:pt x="52" y="195"/>
                </a:lnTo>
                <a:lnTo>
                  <a:pt x="49" y="193"/>
                </a:lnTo>
                <a:lnTo>
                  <a:pt x="47" y="190"/>
                </a:lnTo>
                <a:lnTo>
                  <a:pt x="47" y="186"/>
                </a:lnTo>
                <a:lnTo>
                  <a:pt x="45" y="183"/>
                </a:lnTo>
                <a:lnTo>
                  <a:pt x="45" y="180"/>
                </a:lnTo>
                <a:lnTo>
                  <a:pt x="43" y="180"/>
                </a:lnTo>
                <a:lnTo>
                  <a:pt x="43" y="173"/>
                </a:lnTo>
                <a:lnTo>
                  <a:pt x="41" y="169"/>
                </a:lnTo>
                <a:lnTo>
                  <a:pt x="41" y="165"/>
                </a:lnTo>
                <a:lnTo>
                  <a:pt x="42" y="163"/>
                </a:lnTo>
                <a:lnTo>
                  <a:pt x="40" y="157"/>
                </a:lnTo>
                <a:lnTo>
                  <a:pt x="40" y="153"/>
                </a:lnTo>
                <a:lnTo>
                  <a:pt x="39" y="151"/>
                </a:lnTo>
                <a:lnTo>
                  <a:pt x="41" y="148"/>
                </a:lnTo>
                <a:lnTo>
                  <a:pt x="42" y="146"/>
                </a:lnTo>
                <a:lnTo>
                  <a:pt x="42" y="143"/>
                </a:lnTo>
                <a:lnTo>
                  <a:pt x="39" y="137"/>
                </a:lnTo>
                <a:lnTo>
                  <a:pt x="39" y="134"/>
                </a:lnTo>
                <a:lnTo>
                  <a:pt x="39" y="128"/>
                </a:lnTo>
                <a:lnTo>
                  <a:pt x="35" y="123"/>
                </a:lnTo>
                <a:lnTo>
                  <a:pt x="67" y="120"/>
                </a:lnTo>
                <a:lnTo>
                  <a:pt x="69" y="118"/>
                </a:lnTo>
                <a:lnTo>
                  <a:pt x="69" y="113"/>
                </a:lnTo>
                <a:lnTo>
                  <a:pt x="66" y="108"/>
                </a:lnTo>
                <a:lnTo>
                  <a:pt x="63" y="104"/>
                </a:lnTo>
                <a:lnTo>
                  <a:pt x="57" y="85"/>
                </a:lnTo>
                <a:lnTo>
                  <a:pt x="55" y="73"/>
                </a:lnTo>
                <a:lnTo>
                  <a:pt x="55" y="69"/>
                </a:lnTo>
                <a:lnTo>
                  <a:pt x="58" y="64"/>
                </a:lnTo>
                <a:lnTo>
                  <a:pt x="59" y="57"/>
                </a:lnTo>
                <a:lnTo>
                  <a:pt x="62" y="54"/>
                </a:lnTo>
                <a:lnTo>
                  <a:pt x="63" y="50"/>
                </a:lnTo>
                <a:lnTo>
                  <a:pt x="69" y="44"/>
                </a:lnTo>
                <a:lnTo>
                  <a:pt x="72" y="34"/>
                </a:lnTo>
                <a:lnTo>
                  <a:pt x="73" y="27"/>
                </a:lnTo>
                <a:lnTo>
                  <a:pt x="70" y="18"/>
                </a:lnTo>
                <a:lnTo>
                  <a:pt x="73" y="13"/>
                </a:lnTo>
                <a:lnTo>
                  <a:pt x="79" y="9"/>
                </a:lnTo>
                <a:lnTo>
                  <a:pt x="82" y="2"/>
                </a:lnTo>
                <a:lnTo>
                  <a:pt x="95" y="3"/>
                </a:lnTo>
                <a:lnTo>
                  <a:pt x="107" y="0"/>
                </a:lnTo>
                <a:lnTo>
                  <a:pt x="156" y="15"/>
                </a:lnTo>
                <a:lnTo>
                  <a:pt x="164" y="36"/>
                </a:lnTo>
                <a:lnTo>
                  <a:pt x="165" y="46"/>
                </a:lnTo>
                <a:lnTo>
                  <a:pt x="164" y="53"/>
                </a:lnTo>
                <a:lnTo>
                  <a:pt x="165" y="60"/>
                </a:lnTo>
                <a:lnTo>
                  <a:pt x="167" y="65"/>
                </a:lnTo>
                <a:lnTo>
                  <a:pt x="170" y="73"/>
                </a:lnTo>
                <a:lnTo>
                  <a:pt x="157" y="87"/>
                </a:lnTo>
                <a:lnTo>
                  <a:pt x="149" y="93"/>
                </a:lnTo>
                <a:lnTo>
                  <a:pt x="144" y="97"/>
                </a:lnTo>
                <a:lnTo>
                  <a:pt x="144" y="100"/>
                </a:lnTo>
                <a:lnTo>
                  <a:pt x="145" y="106"/>
                </a:lnTo>
                <a:lnTo>
                  <a:pt x="150" y="108"/>
                </a:lnTo>
                <a:lnTo>
                  <a:pt x="163" y="108"/>
                </a:lnTo>
                <a:lnTo>
                  <a:pt x="170" y="107"/>
                </a:lnTo>
                <a:lnTo>
                  <a:pt x="173" y="103"/>
                </a:lnTo>
                <a:lnTo>
                  <a:pt x="179" y="100"/>
                </a:lnTo>
                <a:lnTo>
                  <a:pt x="197" y="95"/>
                </a:lnTo>
                <a:lnTo>
                  <a:pt x="204" y="97"/>
                </a:lnTo>
                <a:lnTo>
                  <a:pt x="209" y="101"/>
                </a:lnTo>
                <a:lnTo>
                  <a:pt x="215" y="110"/>
                </a:lnTo>
                <a:lnTo>
                  <a:pt x="217" y="121"/>
                </a:lnTo>
                <a:lnTo>
                  <a:pt x="219" y="133"/>
                </a:lnTo>
                <a:lnTo>
                  <a:pt x="225" y="144"/>
                </a:lnTo>
                <a:lnTo>
                  <a:pt x="240" y="156"/>
                </a:lnTo>
                <a:lnTo>
                  <a:pt x="254" y="161"/>
                </a:lnTo>
                <a:lnTo>
                  <a:pt x="267" y="162"/>
                </a:lnTo>
                <a:lnTo>
                  <a:pt x="271" y="177"/>
                </a:lnTo>
                <a:lnTo>
                  <a:pt x="273" y="187"/>
                </a:lnTo>
                <a:lnTo>
                  <a:pt x="265" y="219"/>
                </a:lnTo>
                <a:lnTo>
                  <a:pt x="279" y="251"/>
                </a:lnTo>
                <a:lnTo>
                  <a:pt x="302" y="268"/>
                </a:lnTo>
                <a:lnTo>
                  <a:pt x="299" y="287"/>
                </a:lnTo>
                <a:lnTo>
                  <a:pt x="303" y="304"/>
                </a:lnTo>
                <a:lnTo>
                  <a:pt x="294" y="318"/>
                </a:lnTo>
                <a:lnTo>
                  <a:pt x="337" y="349"/>
                </a:lnTo>
                <a:lnTo>
                  <a:pt x="333" y="371"/>
                </a:lnTo>
                <a:lnTo>
                  <a:pt x="318" y="380"/>
                </a:lnTo>
                <a:lnTo>
                  <a:pt x="293" y="382"/>
                </a:lnTo>
                <a:lnTo>
                  <a:pt x="287" y="387"/>
                </a:lnTo>
                <a:lnTo>
                  <a:pt x="288" y="396"/>
                </a:lnTo>
                <a:lnTo>
                  <a:pt x="293" y="402"/>
                </a:lnTo>
                <a:lnTo>
                  <a:pt x="289" y="413"/>
                </a:lnTo>
                <a:lnTo>
                  <a:pt x="292" y="424"/>
                </a:lnTo>
                <a:lnTo>
                  <a:pt x="287" y="431"/>
                </a:lnTo>
                <a:lnTo>
                  <a:pt x="285" y="448"/>
                </a:lnTo>
                <a:lnTo>
                  <a:pt x="279" y="458"/>
                </a:lnTo>
                <a:lnTo>
                  <a:pt x="281" y="479"/>
                </a:lnTo>
                <a:lnTo>
                  <a:pt x="264" y="466"/>
                </a:lnTo>
                <a:lnTo>
                  <a:pt x="257" y="455"/>
                </a:lnTo>
                <a:lnTo>
                  <a:pt x="250" y="454"/>
                </a:lnTo>
                <a:lnTo>
                  <a:pt x="228" y="431"/>
                </a:lnTo>
                <a:lnTo>
                  <a:pt x="220" y="433"/>
                </a:lnTo>
                <a:lnTo>
                  <a:pt x="213" y="429"/>
                </a:lnTo>
                <a:lnTo>
                  <a:pt x="198" y="416"/>
                </a:lnTo>
                <a:lnTo>
                  <a:pt x="189" y="414"/>
                </a:lnTo>
                <a:lnTo>
                  <a:pt x="177" y="416"/>
                </a:lnTo>
                <a:lnTo>
                  <a:pt x="170" y="420"/>
                </a:lnTo>
                <a:lnTo>
                  <a:pt x="169" y="425"/>
                </a:lnTo>
                <a:lnTo>
                  <a:pt x="158" y="429"/>
                </a:lnTo>
                <a:lnTo>
                  <a:pt x="151" y="432"/>
                </a:lnTo>
                <a:lnTo>
                  <a:pt x="143" y="431"/>
                </a:lnTo>
                <a:lnTo>
                  <a:pt x="139" y="428"/>
                </a:lnTo>
                <a:lnTo>
                  <a:pt x="135" y="432"/>
                </a:lnTo>
                <a:lnTo>
                  <a:pt x="129" y="434"/>
                </a:lnTo>
                <a:lnTo>
                  <a:pt x="123" y="440"/>
                </a:lnTo>
                <a:lnTo>
                  <a:pt x="109" y="462"/>
                </a:lnTo>
                <a:lnTo>
                  <a:pt x="105" y="470"/>
                </a:lnTo>
                <a:lnTo>
                  <a:pt x="103" y="472"/>
                </a:lnTo>
                <a:lnTo>
                  <a:pt x="95" y="476"/>
                </a:lnTo>
                <a:lnTo>
                  <a:pt x="95" y="472"/>
                </a:lnTo>
                <a:lnTo>
                  <a:pt x="94" y="469"/>
                </a:lnTo>
                <a:lnTo>
                  <a:pt x="94" y="463"/>
                </a:lnTo>
                <a:lnTo>
                  <a:pt x="92" y="458"/>
                </a:lnTo>
                <a:lnTo>
                  <a:pt x="89" y="457"/>
                </a:lnTo>
                <a:lnTo>
                  <a:pt x="80" y="462"/>
                </a:lnTo>
                <a:lnTo>
                  <a:pt x="73" y="459"/>
                </a:lnTo>
                <a:lnTo>
                  <a:pt x="68" y="458"/>
                </a:lnTo>
                <a:lnTo>
                  <a:pt x="65" y="456"/>
                </a:lnTo>
                <a:lnTo>
                  <a:pt x="62" y="455"/>
                </a:lnTo>
                <a:lnTo>
                  <a:pt x="57" y="455"/>
                </a:lnTo>
                <a:lnTo>
                  <a:pt x="54" y="456"/>
                </a:lnTo>
                <a:lnTo>
                  <a:pt x="52" y="453"/>
                </a:lnTo>
                <a:lnTo>
                  <a:pt x="58" y="449"/>
                </a:lnTo>
                <a:lnTo>
                  <a:pt x="62" y="448"/>
                </a:lnTo>
                <a:lnTo>
                  <a:pt x="65" y="445"/>
                </a:lnTo>
                <a:lnTo>
                  <a:pt x="66" y="443"/>
                </a:lnTo>
                <a:lnTo>
                  <a:pt x="67" y="441"/>
                </a:lnTo>
                <a:lnTo>
                  <a:pt x="67" y="437"/>
                </a:lnTo>
                <a:lnTo>
                  <a:pt x="69" y="438"/>
                </a:lnTo>
                <a:lnTo>
                  <a:pt x="70" y="438"/>
                </a:lnTo>
                <a:lnTo>
                  <a:pt x="74" y="433"/>
                </a:lnTo>
                <a:lnTo>
                  <a:pt x="78" y="429"/>
                </a:lnTo>
                <a:lnTo>
                  <a:pt x="79" y="427"/>
                </a:lnTo>
                <a:lnTo>
                  <a:pt x="79" y="425"/>
                </a:lnTo>
                <a:lnTo>
                  <a:pt x="83" y="422"/>
                </a:lnTo>
                <a:lnTo>
                  <a:pt x="84" y="419"/>
                </a:lnTo>
                <a:lnTo>
                  <a:pt x="84" y="417"/>
                </a:lnTo>
                <a:lnTo>
                  <a:pt x="85" y="414"/>
                </a:lnTo>
                <a:lnTo>
                  <a:pt x="92" y="414"/>
                </a:lnTo>
                <a:lnTo>
                  <a:pt x="95" y="413"/>
                </a:lnTo>
                <a:lnTo>
                  <a:pt x="97" y="410"/>
                </a:lnTo>
                <a:lnTo>
                  <a:pt x="104" y="405"/>
                </a:lnTo>
                <a:lnTo>
                  <a:pt x="107" y="397"/>
                </a:lnTo>
                <a:lnTo>
                  <a:pt x="105" y="391"/>
                </a:lnTo>
                <a:lnTo>
                  <a:pt x="105" y="388"/>
                </a:lnTo>
                <a:lnTo>
                  <a:pt x="107" y="385"/>
                </a:lnTo>
                <a:lnTo>
                  <a:pt x="108" y="382"/>
                </a:lnTo>
                <a:lnTo>
                  <a:pt x="105" y="381"/>
                </a:lnTo>
                <a:lnTo>
                  <a:pt x="104" y="379"/>
                </a:lnTo>
                <a:lnTo>
                  <a:pt x="105" y="377"/>
                </a:lnTo>
                <a:lnTo>
                  <a:pt x="103" y="373"/>
                </a:lnTo>
                <a:lnTo>
                  <a:pt x="103" y="369"/>
                </a:lnTo>
                <a:lnTo>
                  <a:pt x="105" y="369"/>
                </a:lnTo>
                <a:lnTo>
                  <a:pt x="107" y="367"/>
                </a:lnTo>
                <a:lnTo>
                  <a:pt x="108" y="365"/>
                </a:lnTo>
                <a:lnTo>
                  <a:pt x="107" y="351"/>
                </a:lnTo>
                <a:lnTo>
                  <a:pt x="105" y="347"/>
                </a:lnTo>
                <a:lnTo>
                  <a:pt x="106" y="340"/>
                </a:lnTo>
                <a:lnTo>
                  <a:pt x="114" y="327"/>
                </a:lnTo>
                <a:lnTo>
                  <a:pt x="112" y="324"/>
                </a:lnTo>
                <a:lnTo>
                  <a:pt x="109" y="320"/>
                </a:lnTo>
                <a:lnTo>
                  <a:pt x="108" y="317"/>
                </a:lnTo>
                <a:lnTo>
                  <a:pt x="105" y="317"/>
                </a:lnTo>
                <a:lnTo>
                  <a:pt x="103" y="314"/>
                </a:lnTo>
                <a:lnTo>
                  <a:pt x="102" y="312"/>
                </a:lnTo>
                <a:lnTo>
                  <a:pt x="98" y="306"/>
                </a:lnTo>
                <a:lnTo>
                  <a:pt x="95" y="304"/>
                </a:lnTo>
                <a:lnTo>
                  <a:pt x="92" y="304"/>
                </a:lnTo>
                <a:lnTo>
                  <a:pt x="89" y="304"/>
                </a:lnTo>
                <a:lnTo>
                  <a:pt x="92" y="308"/>
                </a:lnTo>
                <a:lnTo>
                  <a:pt x="97" y="310"/>
                </a:lnTo>
                <a:lnTo>
                  <a:pt x="93" y="310"/>
                </a:lnTo>
                <a:lnTo>
                  <a:pt x="86" y="305"/>
                </a:lnTo>
                <a:lnTo>
                  <a:pt x="81" y="302"/>
                </a:lnTo>
                <a:lnTo>
                  <a:pt x="77" y="291"/>
                </a:lnTo>
                <a:lnTo>
                  <a:pt x="74" y="293"/>
                </a:lnTo>
                <a:lnTo>
                  <a:pt x="72" y="288"/>
                </a:lnTo>
                <a:lnTo>
                  <a:pt x="72" y="281"/>
                </a:lnTo>
                <a:lnTo>
                  <a:pt x="69" y="281"/>
                </a:lnTo>
                <a:lnTo>
                  <a:pt x="62" y="271"/>
                </a:lnTo>
                <a:lnTo>
                  <a:pt x="60" y="265"/>
                </a:lnTo>
                <a:lnTo>
                  <a:pt x="59" y="263"/>
                </a:lnTo>
                <a:lnTo>
                  <a:pt x="50" y="255"/>
                </a:lnTo>
                <a:lnTo>
                  <a:pt x="48" y="252"/>
                </a:lnTo>
                <a:lnTo>
                  <a:pt x="43" y="247"/>
                </a:lnTo>
                <a:lnTo>
                  <a:pt x="40" y="231"/>
                </a:lnTo>
                <a:lnTo>
                  <a:pt x="39" y="216"/>
                </a:lnTo>
                <a:lnTo>
                  <a:pt x="39" y="212"/>
                </a:lnTo>
                <a:lnTo>
                  <a:pt x="37" y="202"/>
                </a:lnTo>
                <a:lnTo>
                  <a:pt x="35" y="199"/>
                </a:lnTo>
                <a:lnTo>
                  <a:pt x="36" y="195"/>
                </a:lnTo>
                <a:lnTo>
                  <a:pt x="34" y="183"/>
                </a:lnTo>
                <a:lnTo>
                  <a:pt x="34" y="176"/>
                </a:lnTo>
                <a:lnTo>
                  <a:pt x="33" y="169"/>
                </a:lnTo>
                <a:lnTo>
                  <a:pt x="33" y="165"/>
                </a:lnTo>
                <a:lnTo>
                  <a:pt x="29" y="154"/>
                </a:lnTo>
                <a:lnTo>
                  <a:pt x="23" y="123"/>
                </a:lnTo>
                <a:lnTo>
                  <a:pt x="22" y="123"/>
                </a:lnTo>
                <a:lnTo>
                  <a:pt x="16" y="117"/>
                </a:lnTo>
                <a:lnTo>
                  <a:pt x="9" y="107"/>
                </a:lnTo>
                <a:lnTo>
                  <a:pt x="4" y="103"/>
                </a:lnTo>
                <a:lnTo>
                  <a:pt x="3" y="103"/>
                </a:lnTo>
              </a:path>
            </a:pathLst>
          </a:custGeom>
          <a:solidFill>
            <a:srgbClr val="EFF4E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5" name="Freeform 241"/>
          <p:cNvSpPr>
            <a:spLocks/>
          </p:cNvSpPr>
          <p:nvPr/>
        </p:nvSpPr>
        <p:spPr bwMode="auto">
          <a:xfrm>
            <a:off x="4343400" y="3517825"/>
            <a:ext cx="811213" cy="776288"/>
          </a:xfrm>
          <a:custGeom>
            <a:avLst/>
            <a:gdLst/>
            <a:ahLst/>
            <a:cxnLst>
              <a:cxn ang="0">
                <a:pos x="352" y="10"/>
              </a:cxn>
              <a:cxn ang="0">
                <a:pos x="339" y="111"/>
              </a:cxn>
              <a:cxn ang="0">
                <a:pos x="368" y="123"/>
              </a:cxn>
              <a:cxn ang="0">
                <a:pos x="425" y="80"/>
              </a:cxn>
              <a:cxn ang="0">
                <a:pos x="459" y="85"/>
              </a:cxn>
              <a:cxn ang="0">
                <a:pos x="474" y="128"/>
              </a:cxn>
              <a:cxn ang="0">
                <a:pos x="404" y="178"/>
              </a:cxn>
              <a:cxn ang="0">
                <a:pos x="364" y="257"/>
              </a:cxn>
              <a:cxn ang="0">
                <a:pos x="413" y="308"/>
              </a:cxn>
              <a:cxn ang="0">
                <a:pos x="477" y="300"/>
              </a:cxn>
              <a:cxn ang="0">
                <a:pos x="538" y="272"/>
              </a:cxn>
              <a:cxn ang="0">
                <a:pos x="560" y="249"/>
              </a:cxn>
              <a:cxn ang="0">
                <a:pos x="556" y="186"/>
              </a:cxn>
              <a:cxn ang="0">
                <a:pos x="665" y="172"/>
              </a:cxn>
              <a:cxn ang="0">
                <a:pos x="747" y="166"/>
              </a:cxn>
              <a:cxn ang="0">
                <a:pos x="752" y="198"/>
              </a:cxn>
              <a:cxn ang="0">
                <a:pos x="739" y="229"/>
              </a:cxn>
              <a:cxn ang="0">
                <a:pos x="747" y="267"/>
              </a:cxn>
              <a:cxn ang="0">
                <a:pos x="729" y="286"/>
              </a:cxn>
              <a:cxn ang="0">
                <a:pos x="707" y="311"/>
              </a:cxn>
              <a:cxn ang="0">
                <a:pos x="672" y="358"/>
              </a:cxn>
              <a:cxn ang="0">
                <a:pos x="672" y="400"/>
              </a:cxn>
              <a:cxn ang="0">
                <a:pos x="659" y="440"/>
              </a:cxn>
              <a:cxn ang="0">
                <a:pos x="603" y="460"/>
              </a:cxn>
              <a:cxn ang="0">
                <a:pos x="545" y="477"/>
              </a:cxn>
              <a:cxn ang="0">
                <a:pos x="485" y="524"/>
              </a:cxn>
              <a:cxn ang="0">
                <a:pos x="537" y="539"/>
              </a:cxn>
              <a:cxn ang="0">
                <a:pos x="526" y="588"/>
              </a:cxn>
              <a:cxn ang="0">
                <a:pos x="543" y="616"/>
              </a:cxn>
              <a:cxn ang="0">
                <a:pos x="558" y="654"/>
              </a:cxn>
              <a:cxn ang="0">
                <a:pos x="499" y="679"/>
              </a:cxn>
              <a:cxn ang="0">
                <a:pos x="447" y="716"/>
              </a:cxn>
              <a:cxn ang="0">
                <a:pos x="383" y="733"/>
              </a:cxn>
              <a:cxn ang="0">
                <a:pos x="394" y="716"/>
              </a:cxn>
              <a:cxn ang="0">
                <a:pos x="394" y="687"/>
              </a:cxn>
              <a:cxn ang="0">
                <a:pos x="397" y="659"/>
              </a:cxn>
              <a:cxn ang="0">
                <a:pos x="385" y="635"/>
              </a:cxn>
              <a:cxn ang="0">
                <a:pos x="375" y="614"/>
              </a:cxn>
              <a:cxn ang="0">
                <a:pos x="353" y="631"/>
              </a:cxn>
              <a:cxn ang="0">
                <a:pos x="314" y="632"/>
              </a:cxn>
              <a:cxn ang="0">
                <a:pos x="287" y="641"/>
              </a:cxn>
              <a:cxn ang="0">
                <a:pos x="267" y="662"/>
              </a:cxn>
              <a:cxn ang="0">
                <a:pos x="241" y="670"/>
              </a:cxn>
              <a:cxn ang="0">
                <a:pos x="221" y="675"/>
              </a:cxn>
              <a:cxn ang="0">
                <a:pos x="198" y="687"/>
              </a:cxn>
              <a:cxn ang="0">
                <a:pos x="188" y="677"/>
              </a:cxn>
              <a:cxn ang="0">
                <a:pos x="169" y="678"/>
              </a:cxn>
              <a:cxn ang="0">
                <a:pos x="161" y="668"/>
              </a:cxn>
              <a:cxn ang="0">
                <a:pos x="136" y="659"/>
              </a:cxn>
              <a:cxn ang="0">
                <a:pos x="123" y="640"/>
              </a:cxn>
              <a:cxn ang="0">
                <a:pos x="108" y="623"/>
              </a:cxn>
              <a:cxn ang="0">
                <a:pos x="91" y="601"/>
              </a:cxn>
              <a:cxn ang="0">
                <a:pos x="72" y="580"/>
              </a:cxn>
              <a:cxn ang="0">
                <a:pos x="56" y="562"/>
              </a:cxn>
              <a:cxn ang="0">
                <a:pos x="17" y="483"/>
              </a:cxn>
              <a:cxn ang="0">
                <a:pos x="5" y="446"/>
              </a:cxn>
              <a:cxn ang="0">
                <a:pos x="52" y="433"/>
              </a:cxn>
              <a:cxn ang="0">
                <a:pos x="75" y="421"/>
              </a:cxn>
              <a:cxn ang="0">
                <a:pos x="89" y="375"/>
              </a:cxn>
              <a:cxn ang="0">
                <a:pos x="150" y="333"/>
              </a:cxn>
              <a:cxn ang="0">
                <a:pos x="244" y="379"/>
              </a:cxn>
              <a:cxn ang="0">
                <a:pos x="267" y="300"/>
              </a:cxn>
              <a:cxn ang="0">
                <a:pos x="259" y="164"/>
              </a:cxn>
            </a:cxnLst>
            <a:rect l="0" t="0" r="r" b="b"/>
            <a:pathLst>
              <a:path w="769" h="736">
                <a:moveTo>
                  <a:pt x="253" y="100"/>
                </a:moveTo>
                <a:lnTo>
                  <a:pt x="290" y="82"/>
                </a:lnTo>
                <a:lnTo>
                  <a:pt x="316" y="80"/>
                </a:lnTo>
                <a:lnTo>
                  <a:pt x="323" y="67"/>
                </a:lnTo>
                <a:lnTo>
                  <a:pt x="323" y="52"/>
                </a:lnTo>
                <a:lnTo>
                  <a:pt x="308" y="44"/>
                </a:lnTo>
                <a:lnTo>
                  <a:pt x="308" y="6"/>
                </a:lnTo>
                <a:lnTo>
                  <a:pt x="309" y="0"/>
                </a:lnTo>
                <a:lnTo>
                  <a:pt x="352" y="10"/>
                </a:lnTo>
                <a:lnTo>
                  <a:pt x="351" y="30"/>
                </a:lnTo>
                <a:lnTo>
                  <a:pt x="337" y="39"/>
                </a:lnTo>
                <a:lnTo>
                  <a:pt x="338" y="42"/>
                </a:lnTo>
                <a:lnTo>
                  <a:pt x="339" y="56"/>
                </a:lnTo>
                <a:lnTo>
                  <a:pt x="336" y="56"/>
                </a:lnTo>
                <a:lnTo>
                  <a:pt x="334" y="60"/>
                </a:lnTo>
                <a:lnTo>
                  <a:pt x="336" y="67"/>
                </a:lnTo>
                <a:lnTo>
                  <a:pt x="333" y="105"/>
                </a:lnTo>
                <a:lnTo>
                  <a:pt x="339" y="111"/>
                </a:lnTo>
                <a:lnTo>
                  <a:pt x="347" y="80"/>
                </a:lnTo>
                <a:lnTo>
                  <a:pt x="355" y="36"/>
                </a:lnTo>
                <a:lnTo>
                  <a:pt x="357" y="35"/>
                </a:lnTo>
                <a:lnTo>
                  <a:pt x="364" y="38"/>
                </a:lnTo>
                <a:lnTo>
                  <a:pt x="377" y="39"/>
                </a:lnTo>
                <a:lnTo>
                  <a:pt x="378" y="44"/>
                </a:lnTo>
                <a:lnTo>
                  <a:pt x="383" y="44"/>
                </a:lnTo>
                <a:lnTo>
                  <a:pt x="369" y="96"/>
                </a:lnTo>
                <a:lnTo>
                  <a:pt x="368" y="123"/>
                </a:lnTo>
                <a:lnTo>
                  <a:pt x="387" y="123"/>
                </a:lnTo>
                <a:lnTo>
                  <a:pt x="391" y="117"/>
                </a:lnTo>
                <a:lnTo>
                  <a:pt x="409" y="125"/>
                </a:lnTo>
                <a:lnTo>
                  <a:pt x="415" y="102"/>
                </a:lnTo>
                <a:lnTo>
                  <a:pt x="423" y="101"/>
                </a:lnTo>
                <a:lnTo>
                  <a:pt x="427" y="96"/>
                </a:lnTo>
                <a:lnTo>
                  <a:pt x="429" y="95"/>
                </a:lnTo>
                <a:lnTo>
                  <a:pt x="425" y="86"/>
                </a:lnTo>
                <a:lnTo>
                  <a:pt x="425" y="80"/>
                </a:lnTo>
                <a:lnTo>
                  <a:pt x="421" y="80"/>
                </a:lnTo>
                <a:lnTo>
                  <a:pt x="415" y="65"/>
                </a:lnTo>
                <a:lnTo>
                  <a:pt x="426" y="47"/>
                </a:lnTo>
                <a:lnTo>
                  <a:pt x="443" y="62"/>
                </a:lnTo>
                <a:lnTo>
                  <a:pt x="459" y="68"/>
                </a:lnTo>
                <a:lnTo>
                  <a:pt x="455" y="85"/>
                </a:lnTo>
                <a:lnTo>
                  <a:pt x="450" y="87"/>
                </a:lnTo>
                <a:lnTo>
                  <a:pt x="454" y="91"/>
                </a:lnTo>
                <a:lnTo>
                  <a:pt x="459" y="85"/>
                </a:lnTo>
                <a:lnTo>
                  <a:pt x="469" y="86"/>
                </a:lnTo>
                <a:lnTo>
                  <a:pt x="474" y="91"/>
                </a:lnTo>
                <a:lnTo>
                  <a:pt x="483" y="92"/>
                </a:lnTo>
                <a:lnTo>
                  <a:pt x="483" y="97"/>
                </a:lnTo>
                <a:lnTo>
                  <a:pt x="471" y="112"/>
                </a:lnTo>
                <a:lnTo>
                  <a:pt x="472" y="122"/>
                </a:lnTo>
                <a:lnTo>
                  <a:pt x="467" y="122"/>
                </a:lnTo>
                <a:lnTo>
                  <a:pt x="466" y="127"/>
                </a:lnTo>
                <a:lnTo>
                  <a:pt x="474" y="128"/>
                </a:lnTo>
                <a:lnTo>
                  <a:pt x="473" y="137"/>
                </a:lnTo>
                <a:lnTo>
                  <a:pt x="467" y="139"/>
                </a:lnTo>
                <a:lnTo>
                  <a:pt x="465" y="151"/>
                </a:lnTo>
                <a:lnTo>
                  <a:pt x="455" y="152"/>
                </a:lnTo>
                <a:lnTo>
                  <a:pt x="440" y="149"/>
                </a:lnTo>
                <a:lnTo>
                  <a:pt x="425" y="157"/>
                </a:lnTo>
                <a:lnTo>
                  <a:pt x="417" y="159"/>
                </a:lnTo>
                <a:lnTo>
                  <a:pt x="406" y="177"/>
                </a:lnTo>
                <a:lnTo>
                  <a:pt x="404" y="178"/>
                </a:lnTo>
                <a:lnTo>
                  <a:pt x="393" y="194"/>
                </a:lnTo>
                <a:lnTo>
                  <a:pt x="393" y="199"/>
                </a:lnTo>
                <a:lnTo>
                  <a:pt x="397" y="206"/>
                </a:lnTo>
                <a:lnTo>
                  <a:pt x="397" y="228"/>
                </a:lnTo>
                <a:lnTo>
                  <a:pt x="377" y="228"/>
                </a:lnTo>
                <a:lnTo>
                  <a:pt x="369" y="238"/>
                </a:lnTo>
                <a:lnTo>
                  <a:pt x="364" y="234"/>
                </a:lnTo>
                <a:lnTo>
                  <a:pt x="360" y="242"/>
                </a:lnTo>
                <a:lnTo>
                  <a:pt x="364" y="257"/>
                </a:lnTo>
                <a:lnTo>
                  <a:pt x="359" y="270"/>
                </a:lnTo>
                <a:lnTo>
                  <a:pt x="351" y="284"/>
                </a:lnTo>
                <a:lnTo>
                  <a:pt x="349" y="295"/>
                </a:lnTo>
                <a:lnTo>
                  <a:pt x="373" y="292"/>
                </a:lnTo>
                <a:lnTo>
                  <a:pt x="374" y="301"/>
                </a:lnTo>
                <a:lnTo>
                  <a:pt x="377" y="304"/>
                </a:lnTo>
                <a:lnTo>
                  <a:pt x="389" y="304"/>
                </a:lnTo>
                <a:lnTo>
                  <a:pt x="401" y="306"/>
                </a:lnTo>
                <a:lnTo>
                  <a:pt x="413" y="308"/>
                </a:lnTo>
                <a:lnTo>
                  <a:pt x="416" y="309"/>
                </a:lnTo>
                <a:lnTo>
                  <a:pt x="422" y="316"/>
                </a:lnTo>
                <a:lnTo>
                  <a:pt x="425" y="322"/>
                </a:lnTo>
                <a:lnTo>
                  <a:pt x="441" y="322"/>
                </a:lnTo>
                <a:lnTo>
                  <a:pt x="452" y="316"/>
                </a:lnTo>
                <a:lnTo>
                  <a:pt x="461" y="318"/>
                </a:lnTo>
                <a:lnTo>
                  <a:pt x="467" y="320"/>
                </a:lnTo>
                <a:lnTo>
                  <a:pt x="479" y="320"/>
                </a:lnTo>
                <a:lnTo>
                  <a:pt x="477" y="300"/>
                </a:lnTo>
                <a:lnTo>
                  <a:pt x="477" y="292"/>
                </a:lnTo>
                <a:lnTo>
                  <a:pt x="479" y="286"/>
                </a:lnTo>
                <a:lnTo>
                  <a:pt x="483" y="283"/>
                </a:lnTo>
                <a:lnTo>
                  <a:pt x="489" y="284"/>
                </a:lnTo>
                <a:lnTo>
                  <a:pt x="499" y="286"/>
                </a:lnTo>
                <a:lnTo>
                  <a:pt x="510" y="287"/>
                </a:lnTo>
                <a:lnTo>
                  <a:pt x="518" y="286"/>
                </a:lnTo>
                <a:lnTo>
                  <a:pt x="522" y="276"/>
                </a:lnTo>
                <a:lnTo>
                  <a:pt x="538" y="272"/>
                </a:lnTo>
                <a:lnTo>
                  <a:pt x="541" y="262"/>
                </a:lnTo>
                <a:lnTo>
                  <a:pt x="544" y="259"/>
                </a:lnTo>
                <a:lnTo>
                  <a:pt x="547" y="263"/>
                </a:lnTo>
                <a:lnTo>
                  <a:pt x="548" y="271"/>
                </a:lnTo>
                <a:lnTo>
                  <a:pt x="558" y="260"/>
                </a:lnTo>
                <a:lnTo>
                  <a:pt x="555" y="255"/>
                </a:lnTo>
                <a:lnTo>
                  <a:pt x="551" y="255"/>
                </a:lnTo>
                <a:lnTo>
                  <a:pt x="552" y="249"/>
                </a:lnTo>
                <a:lnTo>
                  <a:pt x="560" y="249"/>
                </a:lnTo>
                <a:lnTo>
                  <a:pt x="561" y="231"/>
                </a:lnTo>
                <a:lnTo>
                  <a:pt x="550" y="228"/>
                </a:lnTo>
                <a:lnTo>
                  <a:pt x="545" y="223"/>
                </a:lnTo>
                <a:lnTo>
                  <a:pt x="535" y="220"/>
                </a:lnTo>
                <a:lnTo>
                  <a:pt x="527" y="203"/>
                </a:lnTo>
                <a:lnTo>
                  <a:pt x="535" y="192"/>
                </a:lnTo>
                <a:lnTo>
                  <a:pt x="545" y="192"/>
                </a:lnTo>
                <a:lnTo>
                  <a:pt x="550" y="186"/>
                </a:lnTo>
                <a:lnTo>
                  <a:pt x="556" y="186"/>
                </a:lnTo>
                <a:lnTo>
                  <a:pt x="567" y="185"/>
                </a:lnTo>
                <a:lnTo>
                  <a:pt x="579" y="192"/>
                </a:lnTo>
                <a:lnTo>
                  <a:pt x="607" y="202"/>
                </a:lnTo>
                <a:lnTo>
                  <a:pt x="622" y="204"/>
                </a:lnTo>
                <a:lnTo>
                  <a:pt x="629" y="200"/>
                </a:lnTo>
                <a:lnTo>
                  <a:pt x="639" y="198"/>
                </a:lnTo>
                <a:lnTo>
                  <a:pt x="647" y="193"/>
                </a:lnTo>
                <a:lnTo>
                  <a:pt x="659" y="175"/>
                </a:lnTo>
                <a:lnTo>
                  <a:pt x="665" y="172"/>
                </a:lnTo>
                <a:lnTo>
                  <a:pt x="672" y="166"/>
                </a:lnTo>
                <a:lnTo>
                  <a:pt x="680" y="163"/>
                </a:lnTo>
                <a:lnTo>
                  <a:pt x="688" y="159"/>
                </a:lnTo>
                <a:lnTo>
                  <a:pt x="693" y="152"/>
                </a:lnTo>
                <a:lnTo>
                  <a:pt x="696" y="141"/>
                </a:lnTo>
                <a:lnTo>
                  <a:pt x="699" y="139"/>
                </a:lnTo>
                <a:lnTo>
                  <a:pt x="722" y="141"/>
                </a:lnTo>
                <a:lnTo>
                  <a:pt x="725" y="149"/>
                </a:lnTo>
                <a:lnTo>
                  <a:pt x="747" y="166"/>
                </a:lnTo>
                <a:lnTo>
                  <a:pt x="768" y="172"/>
                </a:lnTo>
                <a:lnTo>
                  <a:pt x="767" y="174"/>
                </a:lnTo>
                <a:lnTo>
                  <a:pt x="765" y="182"/>
                </a:lnTo>
                <a:lnTo>
                  <a:pt x="763" y="184"/>
                </a:lnTo>
                <a:lnTo>
                  <a:pt x="756" y="188"/>
                </a:lnTo>
                <a:lnTo>
                  <a:pt x="754" y="190"/>
                </a:lnTo>
                <a:lnTo>
                  <a:pt x="753" y="191"/>
                </a:lnTo>
                <a:lnTo>
                  <a:pt x="752" y="194"/>
                </a:lnTo>
                <a:lnTo>
                  <a:pt x="752" y="198"/>
                </a:lnTo>
                <a:lnTo>
                  <a:pt x="754" y="200"/>
                </a:lnTo>
                <a:lnTo>
                  <a:pt x="757" y="201"/>
                </a:lnTo>
                <a:lnTo>
                  <a:pt x="761" y="201"/>
                </a:lnTo>
                <a:lnTo>
                  <a:pt x="761" y="206"/>
                </a:lnTo>
                <a:lnTo>
                  <a:pt x="760" y="210"/>
                </a:lnTo>
                <a:lnTo>
                  <a:pt x="754" y="217"/>
                </a:lnTo>
                <a:lnTo>
                  <a:pt x="751" y="218"/>
                </a:lnTo>
                <a:lnTo>
                  <a:pt x="744" y="222"/>
                </a:lnTo>
                <a:lnTo>
                  <a:pt x="739" y="229"/>
                </a:lnTo>
                <a:lnTo>
                  <a:pt x="737" y="235"/>
                </a:lnTo>
                <a:lnTo>
                  <a:pt x="737" y="237"/>
                </a:lnTo>
                <a:lnTo>
                  <a:pt x="738" y="239"/>
                </a:lnTo>
                <a:lnTo>
                  <a:pt x="743" y="244"/>
                </a:lnTo>
                <a:lnTo>
                  <a:pt x="745" y="245"/>
                </a:lnTo>
                <a:lnTo>
                  <a:pt x="748" y="252"/>
                </a:lnTo>
                <a:lnTo>
                  <a:pt x="750" y="257"/>
                </a:lnTo>
                <a:lnTo>
                  <a:pt x="750" y="259"/>
                </a:lnTo>
                <a:lnTo>
                  <a:pt x="747" y="267"/>
                </a:lnTo>
                <a:lnTo>
                  <a:pt x="745" y="271"/>
                </a:lnTo>
                <a:lnTo>
                  <a:pt x="743" y="274"/>
                </a:lnTo>
                <a:lnTo>
                  <a:pt x="743" y="276"/>
                </a:lnTo>
                <a:lnTo>
                  <a:pt x="739" y="278"/>
                </a:lnTo>
                <a:lnTo>
                  <a:pt x="737" y="280"/>
                </a:lnTo>
                <a:lnTo>
                  <a:pt x="735" y="283"/>
                </a:lnTo>
                <a:lnTo>
                  <a:pt x="732" y="282"/>
                </a:lnTo>
                <a:lnTo>
                  <a:pt x="730" y="284"/>
                </a:lnTo>
                <a:lnTo>
                  <a:pt x="729" y="286"/>
                </a:lnTo>
                <a:lnTo>
                  <a:pt x="725" y="286"/>
                </a:lnTo>
                <a:lnTo>
                  <a:pt x="722" y="284"/>
                </a:lnTo>
                <a:lnTo>
                  <a:pt x="717" y="286"/>
                </a:lnTo>
                <a:lnTo>
                  <a:pt x="715" y="287"/>
                </a:lnTo>
                <a:lnTo>
                  <a:pt x="714" y="290"/>
                </a:lnTo>
                <a:lnTo>
                  <a:pt x="713" y="298"/>
                </a:lnTo>
                <a:lnTo>
                  <a:pt x="707" y="305"/>
                </a:lnTo>
                <a:lnTo>
                  <a:pt x="707" y="308"/>
                </a:lnTo>
                <a:lnTo>
                  <a:pt x="707" y="311"/>
                </a:lnTo>
                <a:lnTo>
                  <a:pt x="699" y="323"/>
                </a:lnTo>
                <a:lnTo>
                  <a:pt x="696" y="327"/>
                </a:lnTo>
                <a:lnTo>
                  <a:pt x="695" y="329"/>
                </a:lnTo>
                <a:lnTo>
                  <a:pt x="686" y="336"/>
                </a:lnTo>
                <a:lnTo>
                  <a:pt x="684" y="338"/>
                </a:lnTo>
                <a:lnTo>
                  <a:pt x="683" y="342"/>
                </a:lnTo>
                <a:lnTo>
                  <a:pt x="680" y="348"/>
                </a:lnTo>
                <a:lnTo>
                  <a:pt x="675" y="352"/>
                </a:lnTo>
                <a:lnTo>
                  <a:pt x="672" y="358"/>
                </a:lnTo>
                <a:lnTo>
                  <a:pt x="669" y="364"/>
                </a:lnTo>
                <a:lnTo>
                  <a:pt x="663" y="369"/>
                </a:lnTo>
                <a:lnTo>
                  <a:pt x="660" y="375"/>
                </a:lnTo>
                <a:lnTo>
                  <a:pt x="661" y="378"/>
                </a:lnTo>
                <a:lnTo>
                  <a:pt x="663" y="384"/>
                </a:lnTo>
                <a:lnTo>
                  <a:pt x="664" y="386"/>
                </a:lnTo>
                <a:lnTo>
                  <a:pt x="665" y="390"/>
                </a:lnTo>
                <a:lnTo>
                  <a:pt x="667" y="392"/>
                </a:lnTo>
                <a:lnTo>
                  <a:pt x="672" y="400"/>
                </a:lnTo>
                <a:lnTo>
                  <a:pt x="680" y="401"/>
                </a:lnTo>
                <a:lnTo>
                  <a:pt x="678" y="408"/>
                </a:lnTo>
                <a:lnTo>
                  <a:pt x="674" y="410"/>
                </a:lnTo>
                <a:lnTo>
                  <a:pt x="672" y="412"/>
                </a:lnTo>
                <a:lnTo>
                  <a:pt x="672" y="417"/>
                </a:lnTo>
                <a:lnTo>
                  <a:pt x="672" y="419"/>
                </a:lnTo>
                <a:lnTo>
                  <a:pt x="667" y="423"/>
                </a:lnTo>
                <a:lnTo>
                  <a:pt x="659" y="434"/>
                </a:lnTo>
                <a:lnTo>
                  <a:pt x="659" y="440"/>
                </a:lnTo>
                <a:lnTo>
                  <a:pt x="656" y="446"/>
                </a:lnTo>
                <a:lnTo>
                  <a:pt x="650" y="448"/>
                </a:lnTo>
                <a:lnTo>
                  <a:pt x="649" y="450"/>
                </a:lnTo>
                <a:lnTo>
                  <a:pt x="644" y="453"/>
                </a:lnTo>
                <a:lnTo>
                  <a:pt x="623" y="459"/>
                </a:lnTo>
                <a:lnTo>
                  <a:pt x="615" y="455"/>
                </a:lnTo>
                <a:lnTo>
                  <a:pt x="610" y="457"/>
                </a:lnTo>
                <a:lnTo>
                  <a:pt x="605" y="459"/>
                </a:lnTo>
                <a:lnTo>
                  <a:pt x="603" y="460"/>
                </a:lnTo>
                <a:lnTo>
                  <a:pt x="594" y="458"/>
                </a:lnTo>
                <a:lnTo>
                  <a:pt x="577" y="467"/>
                </a:lnTo>
                <a:lnTo>
                  <a:pt x="577" y="470"/>
                </a:lnTo>
                <a:lnTo>
                  <a:pt x="561" y="472"/>
                </a:lnTo>
                <a:lnTo>
                  <a:pt x="559" y="478"/>
                </a:lnTo>
                <a:lnTo>
                  <a:pt x="553" y="478"/>
                </a:lnTo>
                <a:lnTo>
                  <a:pt x="549" y="478"/>
                </a:lnTo>
                <a:lnTo>
                  <a:pt x="546" y="477"/>
                </a:lnTo>
                <a:lnTo>
                  <a:pt x="545" y="477"/>
                </a:lnTo>
                <a:lnTo>
                  <a:pt x="539" y="480"/>
                </a:lnTo>
                <a:lnTo>
                  <a:pt x="503" y="488"/>
                </a:lnTo>
                <a:lnTo>
                  <a:pt x="499" y="495"/>
                </a:lnTo>
                <a:lnTo>
                  <a:pt x="483" y="494"/>
                </a:lnTo>
                <a:lnTo>
                  <a:pt x="485" y="500"/>
                </a:lnTo>
                <a:lnTo>
                  <a:pt x="483" y="502"/>
                </a:lnTo>
                <a:lnTo>
                  <a:pt x="488" y="514"/>
                </a:lnTo>
                <a:lnTo>
                  <a:pt x="482" y="520"/>
                </a:lnTo>
                <a:lnTo>
                  <a:pt x="485" y="524"/>
                </a:lnTo>
                <a:lnTo>
                  <a:pt x="489" y="526"/>
                </a:lnTo>
                <a:lnTo>
                  <a:pt x="493" y="523"/>
                </a:lnTo>
                <a:lnTo>
                  <a:pt x="499" y="520"/>
                </a:lnTo>
                <a:lnTo>
                  <a:pt x="503" y="525"/>
                </a:lnTo>
                <a:lnTo>
                  <a:pt x="509" y="527"/>
                </a:lnTo>
                <a:lnTo>
                  <a:pt x="518" y="526"/>
                </a:lnTo>
                <a:lnTo>
                  <a:pt x="526" y="528"/>
                </a:lnTo>
                <a:lnTo>
                  <a:pt x="533" y="533"/>
                </a:lnTo>
                <a:lnTo>
                  <a:pt x="537" y="539"/>
                </a:lnTo>
                <a:lnTo>
                  <a:pt x="538" y="543"/>
                </a:lnTo>
                <a:lnTo>
                  <a:pt x="538" y="547"/>
                </a:lnTo>
                <a:lnTo>
                  <a:pt x="535" y="556"/>
                </a:lnTo>
                <a:lnTo>
                  <a:pt x="529" y="557"/>
                </a:lnTo>
                <a:lnTo>
                  <a:pt x="523" y="564"/>
                </a:lnTo>
                <a:lnTo>
                  <a:pt x="523" y="570"/>
                </a:lnTo>
                <a:lnTo>
                  <a:pt x="526" y="578"/>
                </a:lnTo>
                <a:lnTo>
                  <a:pt x="529" y="586"/>
                </a:lnTo>
                <a:lnTo>
                  <a:pt x="526" y="588"/>
                </a:lnTo>
                <a:lnTo>
                  <a:pt x="527" y="591"/>
                </a:lnTo>
                <a:lnTo>
                  <a:pt x="535" y="592"/>
                </a:lnTo>
                <a:lnTo>
                  <a:pt x="540" y="592"/>
                </a:lnTo>
                <a:lnTo>
                  <a:pt x="543" y="595"/>
                </a:lnTo>
                <a:lnTo>
                  <a:pt x="543" y="598"/>
                </a:lnTo>
                <a:lnTo>
                  <a:pt x="543" y="599"/>
                </a:lnTo>
                <a:lnTo>
                  <a:pt x="545" y="609"/>
                </a:lnTo>
                <a:lnTo>
                  <a:pt x="541" y="612"/>
                </a:lnTo>
                <a:lnTo>
                  <a:pt x="543" y="616"/>
                </a:lnTo>
                <a:lnTo>
                  <a:pt x="558" y="610"/>
                </a:lnTo>
                <a:lnTo>
                  <a:pt x="569" y="605"/>
                </a:lnTo>
                <a:lnTo>
                  <a:pt x="574" y="618"/>
                </a:lnTo>
                <a:lnTo>
                  <a:pt x="578" y="622"/>
                </a:lnTo>
                <a:lnTo>
                  <a:pt x="577" y="629"/>
                </a:lnTo>
                <a:lnTo>
                  <a:pt x="574" y="632"/>
                </a:lnTo>
                <a:lnTo>
                  <a:pt x="570" y="635"/>
                </a:lnTo>
                <a:lnTo>
                  <a:pt x="562" y="649"/>
                </a:lnTo>
                <a:lnTo>
                  <a:pt x="558" y="654"/>
                </a:lnTo>
                <a:lnTo>
                  <a:pt x="558" y="661"/>
                </a:lnTo>
                <a:lnTo>
                  <a:pt x="552" y="663"/>
                </a:lnTo>
                <a:lnTo>
                  <a:pt x="543" y="662"/>
                </a:lnTo>
                <a:lnTo>
                  <a:pt x="529" y="661"/>
                </a:lnTo>
                <a:lnTo>
                  <a:pt x="523" y="664"/>
                </a:lnTo>
                <a:lnTo>
                  <a:pt x="515" y="668"/>
                </a:lnTo>
                <a:lnTo>
                  <a:pt x="510" y="673"/>
                </a:lnTo>
                <a:lnTo>
                  <a:pt x="501" y="677"/>
                </a:lnTo>
                <a:lnTo>
                  <a:pt x="499" y="679"/>
                </a:lnTo>
                <a:lnTo>
                  <a:pt x="495" y="688"/>
                </a:lnTo>
                <a:lnTo>
                  <a:pt x="482" y="696"/>
                </a:lnTo>
                <a:lnTo>
                  <a:pt x="480" y="696"/>
                </a:lnTo>
                <a:lnTo>
                  <a:pt x="473" y="701"/>
                </a:lnTo>
                <a:lnTo>
                  <a:pt x="467" y="705"/>
                </a:lnTo>
                <a:lnTo>
                  <a:pt x="462" y="705"/>
                </a:lnTo>
                <a:lnTo>
                  <a:pt x="459" y="709"/>
                </a:lnTo>
                <a:lnTo>
                  <a:pt x="453" y="714"/>
                </a:lnTo>
                <a:lnTo>
                  <a:pt x="447" y="716"/>
                </a:lnTo>
                <a:lnTo>
                  <a:pt x="444" y="716"/>
                </a:lnTo>
                <a:lnTo>
                  <a:pt x="435" y="709"/>
                </a:lnTo>
                <a:lnTo>
                  <a:pt x="425" y="727"/>
                </a:lnTo>
                <a:lnTo>
                  <a:pt x="409" y="728"/>
                </a:lnTo>
                <a:lnTo>
                  <a:pt x="401" y="731"/>
                </a:lnTo>
                <a:lnTo>
                  <a:pt x="394" y="732"/>
                </a:lnTo>
                <a:lnTo>
                  <a:pt x="383" y="735"/>
                </a:lnTo>
                <a:lnTo>
                  <a:pt x="380" y="735"/>
                </a:lnTo>
                <a:lnTo>
                  <a:pt x="383" y="733"/>
                </a:lnTo>
                <a:lnTo>
                  <a:pt x="385" y="731"/>
                </a:lnTo>
                <a:lnTo>
                  <a:pt x="386" y="729"/>
                </a:lnTo>
                <a:lnTo>
                  <a:pt x="387" y="727"/>
                </a:lnTo>
                <a:lnTo>
                  <a:pt x="390" y="726"/>
                </a:lnTo>
                <a:lnTo>
                  <a:pt x="394" y="724"/>
                </a:lnTo>
                <a:lnTo>
                  <a:pt x="394" y="722"/>
                </a:lnTo>
                <a:lnTo>
                  <a:pt x="393" y="721"/>
                </a:lnTo>
                <a:lnTo>
                  <a:pt x="394" y="718"/>
                </a:lnTo>
                <a:lnTo>
                  <a:pt x="394" y="716"/>
                </a:lnTo>
                <a:lnTo>
                  <a:pt x="392" y="709"/>
                </a:lnTo>
                <a:lnTo>
                  <a:pt x="391" y="708"/>
                </a:lnTo>
                <a:lnTo>
                  <a:pt x="389" y="707"/>
                </a:lnTo>
                <a:lnTo>
                  <a:pt x="389" y="704"/>
                </a:lnTo>
                <a:lnTo>
                  <a:pt x="391" y="700"/>
                </a:lnTo>
                <a:lnTo>
                  <a:pt x="391" y="696"/>
                </a:lnTo>
                <a:lnTo>
                  <a:pt x="391" y="694"/>
                </a:lnTo>
                <a:lnTo>
                  <a:pt x="393" y="690"/>
                </a:lnTo>
                <a:lnTo>
                  <a:pt x="394" y="687"/>
                </a:lnTo>
                <a:lnTo>
                  <a:pt x="395" y="686"/>
                </a:lnTo>
                <a:lnTo>
                  <a:pt x="394" y="680"/>
                </a:lnTo>
                <a:lnTo>
                  <a:pt x="393" y="677"/>
                </a:lnTo>
                <a:lnTo>
                  <a:pt x="395" y="674"/>
                </a:lnTo>
                <a:lnTo>
                  <a:pt x="395" y="671"/>
                </a:lnTo>
                <a:lnTo>
                  <a:pt x="395" y="668"/>
                </a:lnTo>
                <a:lnTo>
                  <a:pt x="396" y="666"/>
                </a:lnTo>
                <a:lnTo>
                  <a:pt x="396" y="663"/>
                </a:lnTo>
                <a:lnTo>
                  <a:pt x="397" y="659"/>
                </a:lnTo>
                <a:lnTo>
                  <a:pt x="399" y="654"/>
                </a:lnTo>
                <a:lnTo>
                  <a:pt x="397" y="652"/>
                </a:lnTo>
                <a:lnTo>
                  <a:pt x="394" y="651"/>
                </a:lnTo>
                <a:lnTo>
                  <a:pt x="393" y="648"/>
                </a:lnTo>
                <a:lnTo>
                  <a:pt x="393" y="646"/>
                </a:lnTo>
                <a:lnTo>
                  <a:pt x="392" y="644"/>
                </a:lnTo>
                <a:lnTo>
                  <a:pt x="389" y="642"/>
                </a:lnTo>
                <a:lnTo>
                  <a:pt x="386" y="636"/>
                </a:lnTo>
                <a:lnTo>
                  <a:pt x="385" y="635"/>
                </a:lnTo>
                <a:lnTo>
                  <a:pt x="384" y="633"/>
                </a:lnTo>
                <a:lnTo>
                  <a:pt x="382" y="629"/>
                </a:lnTo>
                <a:lnTo>
                  <a:pt x="380" y="627"/>
                </a:lnTo>
                <a:lnTo>
                  <a:pt x="379" y="624"/>
                </a:lnTo>
                <a:lnTo>
                  <a:pt x="378" y="621"/>
                </a:lnTo>
                <a:lnTo>
                  <a:pt x="378" y="620"/>
                </a:lnTo>
                <a:lnTo>
                  <a:pt x="378" y="618"/>
                </a:lnTo>
                <a:lnTo>
                  <a:pt x="377" y="616"/>
                </a:lnTo>
                <a:lnTo>
                  <a:pt x="375" y="614"/>
                </a:lnTo>
                <a:lnTo>
                  <a:pt x="373" y="614"/>
                </a:lnTo>
                <a:lnTo>
                  <a:pt x="371" y="616"/>
                </a:lnTo>
                <a:lnTo>
                  <a:pt x="367" y="620"/>
                </a:lnTo>
                <a:lnTo>
                  <a:pt x="364" y="621"/>
                </a:lnTo>
                <a:lnTo>
                  <a:pt x="361" y="622"/>
                </a:lnTo>
                <a:lnTo>
                  <a:pt x="360" y="624"/>
                </a:lnTo>
                <a:lnTo>
                  <a:pt x="358" y="629"/>
                </a:lnTo>
                <a:lnTo>
                  <a:pt x="356" y="630"/>
                </a:lnTo>
                <a:lnTo>
                  <a:pt x="353" y="631"/>
                </a:lnTo>
                <a:lnTo>
                  <a:pt x="350" y="632"/>
                </a:lnTo>
                <a:lnTo>
                  <a:pt x="347" y="634"/>
                </a:lnTo>
                <a:lnTo>
                  <a:pt x="343" y="636"/>
                </a:lnTo>
                <a:lnTo>
                  <a:pt x="340" y="638"/>
                </a:lnTo>
                <a:lnTo>
                  <a:pt x="337" y="638"/>
                </a:lnTo>
                <a:lnTo>
                  <a:pt x="331" y="636"/>
                </a:lnTo>
                <a:lnTo>
                  <a:pt x="326" y="634"/>
                </a:lnTo>
                <a:lnTo>
                  <a:pt x="319" y="632"/>
                </a:lnTo>
                <a:lnTo>
                  <a:pt x="314" y="632"/>
                </a:lnTo>
                <a:lnTo>
                  <a:pt x="307" y="629"/>
                </a:lnTo>
                <a:lnTo>
                  <a:pt x="303" y="629"/>
                </a:lnTo>
                <a:lnTo>
                  <a:pt x="300" y="628"/>
                </a:lnTo>
                <a:lnTo>
                  <a:pt x="297" y="628"/>
                </a:lnTo>
                <a:lnTo>
                  <a:pt x="295" y="629"/>
                </a:lnTo>
                <a:lnTo>
                  <a:pt x="294" y="631"/>
                </a:lnTo>
                <a:lnTo>
                  <a:pt x="293" y="632"/>
                </a:lnTo>
                <a:lnTo>
                  <a:pt x="289" y="639"/>
                </a:lnTo>
                <a:lnTo>
                  <a:pt x="287" y="641"/>
                </a:lnTo>
                <a:lnTo>
                  <a:pt x="289" y="642"/>
                </a:lnTo>
                <a:lnTo>
                  <a:pt x="289" y="648"/>
                </a:lnTo>
                <a:lnTo>
                  <a:pt x="286" y="650"/>
                </a:lnTo>
                <a:lnTo>
                  <a:pt x="285" y="652"/>
                </a:lnTo>
                <a:lnTo>
                  <a:pt x="283" y="654"/>
                </a:lnTo>
                <a:lnTo>
                  <a:pt x="281" y="655"/>
                </a:lnTo>
                <a:lnTo>
                  <a:pt x="281" y="656"/>
                </a:lnTo>
                <a:lnTo>
                  <a:pt x="269" y="661"/>
                </a:lnTo>
                <a:lnTo>
                  <a:pt x="267" y="662"/>
                </a:lnTo>
                <a:lnTo>
                  <a:pt x="264" y="663"/>
                </a:lnTo>
                <a:lnTo>
                  <a:pt x="259" y="663"/>
                </a:lnTo>
                <a:lnTo>
                  <a:pt x="256" y="664"/>
                </a:lnTo>
                <a:lnTo>
                  <a:pt x="255" y="666"/>
                </a:lnTo>
                <a:lnTo>
                  <a:pt x="252" y="668"/>
                </a:lnTo>
                <a:lnTo>
                  <a:pt x="249" y="668"/>
                </a:lnTo>
                <a:lnTo>
                  <a:pt x="247" y="669"/>
                </a:lnTo>
                <a:lnTo>
                  <a:pt x="244" y="669"/>
                </a:lnTo>
                <a:lnTo>
                  <a:pt x="241" y="670"/>
                </a:lnTo>
                <a:lnTo>
                  <a:pt x="238" y="670"/>
                </a:lnTo>
                <a:lnTo>
                  <a:pt x="235" y="669"/>
                </a:lnTo>
                <a:lnTo>
                  <a:pt x="233" y="671"/>
                </a:lnTo>
                <a:lnTo>
                  <a:pt x="231" y="673"/>
                </a:lnTo>
                <a:lnTo>
                  <a:pt x="229" y="674"/>
                </a:lnTo>
                <a:lnTo>
                  <a:pt x="229" y="678"/>
                </a:lnTo>
                <a:lnTo>
                  <a:pt x="225" y="678"/>
                </a:lnTo>
                <a:lnTo>
                  <a:pt x="224" y="677"/>
                </a:lnTo>
                <a:lnTo>
                  <a:pt x="221" y="675"/>
                </a:lnTo>
                <a:lnTo>
                  <a:pt x="217" y="675"/>
                </a:lnTo>
                <a:lnTo>
                  <a:pt x="215" y="676"/>
                </a:lnTo>
                <a:lnTo>
                  <a:pt x="213" y="678"/>
                </a:lnTo>
                <a:lnTo>
                  <a:pt x="212" y="681"/>
                </a:lnTo>
                <a:lnTo>
                  <a:pt x="212" y="684"/>
                </a:lnTo>
                <a:lnTo>
                  <a:pt x="210" y="686"/>
                </a:lnTo>
                <a:lnTo>
                  <a:pt x="207" y="687"/>
                </a:lnTo>
                <a:lnTo>
                  <a:pt x="202" y="687"/>
                </a:lnTo>
                <a:lnTo>
                  <a:pt x="198" y="687"/>
                </a:lnTo>
                <a:lnTo>
                  <a:pt x="197" y="690"/>
                </a:lnTo>
                <a:lnTo>
                  <a:pt x="197" y="691"/>
                </a:lnTo>
                <a:lnTo>
                  <a:pt x="183" y="687"/>
                </a:lnTo>
                <a:lnTo>
                  <a:pt x="180" y="687"/>
                </a:lnTo>
                <a:lnTo>
                  <a:pt x="180" y="685"/>
                </a:lnTo>
                <a:lnTo>
                  <a:pt x="181" y="682"/>
                </a:lnTo>
                <a:lnTo>
                  <a:pt x="187" y="682"/>
                </a:lnTo>
                <a:lnTo>
                  <a:pt x="188" y="680"/>
                </a:lnTo>
                <a:lnTo>
                  <a:pt x="188" y="677"/>
                </a:lnTo>
                <a:lnTo>
                  <a:pt x="185" y="675"/>
                </a:lnTo>
                <a:lnTo>
                  <a:pt x="183" y="676"/>
                </a:lnTo>
                <a:lnTo>
                  <a:pt x="181" y="678"/>
                </a:lnTo>
                <a:lnTo>
                  <a:pt x="179" y="678"/>
                </a:lnTo>
                <a:lnTo>
                  <a:pt x="177" y="677"/>
                </a:lnTo>
                <a:lnTo>
                  <a:pt x="175" y="679"/>
                </a:lnTo>
                <a:lnTo>
                  <a:pt x="172" y="680"/>
                </a:lnTo>
                <a:lnTo>
                  <a:pt x="169" y="681"/>
                </a:lnTo>
                <a:lnTo>
                  <a:pt x="169" y="678"/>
                </a:lnTo>
                <a:lnTo>
                  <a:pt x="171" y="674"/>
                </a:lnTo>
                <a:lnTo>
                  <a:pt x="169" y="671"/>
                </a:lnTo>
                <a:lnTo>
                  <a:pt x="171" y="670"/>
                </a:lnTo>
                <a:lnTo>
                  <a:pt x="172" y="668"/>
                </a:lnTo>
                <a:lnTo>
                  <a:pt x="169" y="664"/>
                </a:lnTo>
                <a:lnTo>
                  <a:pt x="167" y="664"/>
                </a:lnTo>
                <a:lnTo>
                  <a:pt x="164" y="664"/>
                </a:lnTo>
                <a:lnTo>
                  <a:pt x="164" y="668"/>
                </a:lnTo>
                <a:lnTo>
                  <a:pt x="161" y="668"/>
                </a:lnTo>
                <a:lnTo>
                  <a:pt x="160" y="669"/>
                </a:lnTo>
                <a:lnTo>
                  <a:pt x="158" y="670"/>
                </a:lnTo>
                <a:lnTo>
                  <a:pt x="153" y="666"/>
                </a:lnTo>
                <a:lnTo>
                  <a:pt x="153" y="665"/>
                </a:lnTo>
                <a:lnTo>
                  <a:pt x="149" y="666"/>
                </a:lnTo>
                <a:lnTo>
                  <a:pt x="141" y="664"/>
                </a:lnTo>
                <a:lnTo>
                  <a:pt x="138" y="663"/>
                </a:lnTo>
                <a:lnTo>
                  <a:pt x="137" y="662"/>
                </a:lnTo>
                <a:lnTo>
                  <a:pt x="136" y="659"/>
                </a:lnTo>
                <a:lnTo>
                  <a:pt x="137" y="657"/>
                </a:lnTo>
                <a:lnTo>
                  <a:pt x="137" y="654"/>
                </a:lnTo>
                <a:lnTo>
                  <a:pt x="131" y="646"/>
                </a:lnTo>
                <a:lnTo>
                  <a:pt x="129" y="645"/>
                </a:lnTo>
                <a:lnTo>
                  <a:pt x="127" y="645"/>
                </a:lnTo>
                <a:lnTo>
                  <a:pt x="124" y="644"/>
                </a:lnTo>
                <a:lnTo>
                  <a:pt x="122" y="644"/>
                </a:lnTo>
                <a:lnTo>
                  <a:pt x="122" y="642"/>
                </a:lnTo>
                <a:lnTo>
                  <a:pt x="123" y="640"/>
                </a:lnTo>
                <a:lnTo>
                  <a:pt x="121" y="638"/>
                </a:lnTo>
                <a:lnTo>
                  <a:pt x="120" y="635"/>
                </a:lnTo>
                <a:lnTo>
                  <a:pt x="119" y="632"/>
                </a:lnTo>
                <a:lnTo>
                  <a:pt x="117" y="632"/>
                </a:lnTo>
                <a:lnTo>
                  <a:pt x="114" y="630"/>
                </a:lnTo>
                <a:lnTo>
                  <a:pt x="113" y="628"/>
                </a:lnTo>
                <a:lnTo>
                  <a:pt x="112" y="626"/>
                </a:lnTo>
                <a:lnTo>
                  <a:pt x="110" y="626"/>
                </a:lnTo>
                <a:lnTo>
                  <a:pt x="108" y="623"/>
                </a:lnTo>
                <a:lnTo>
                  <a:pt x="109" y="620"/>
                </a:lnTo>
                <a:lnTo>
                  <a:pt x="110" y="618"/>
                </a:lnTo>
                <a:lnTo>
                  <a:pt x="110" y="616"/>
                </a:lnTo>
                <a:lnTo>
                  <a:pt x="107" y="610"/>
                </a:lnTo>
                <a:lnTo>
                  <a:pt x="105" y="608"/>
                </a:lnTo>
                <a:lnTo>
                  <a:pt x="103" y="607"/>
                </a:lnTo>
                <a:lnTo>
                  <a:pt x="99" y="607"/>
                </a:lnTo>
                <a:lnTo>
                  <a:pt x="99" y="610"/>
                </a:lnTo>
                <a:lnTo>
                  <a:pt x="91" y="601"/>
                </a:lnTo>
                <a:lnTo>
                  <a:pt x="91" y="596"/>
                </a:lnTo>
                <a:lnTo>
                  <a:pt x="89" y="596"/>
                </a:lnTo>
                <a:lnTo>
                  <a:pt x="85" y="595"/>
                </a:lnTo>
                <a:lnTo>
                  <a:pt x="83" y="595"/>
                </a:lnTo>
                <a:lnTo>
                  <a:pt x="81" y="596"/>
                </a:lnTo>
                <a:lnTo>
                  <a:pt x="77" y="590"/>
                </a:lnTo>
                <a:lnTo>
                  <a:pt x="72" y="586"/>
                </a:lnTo>
                <a:lnTo>
                  <a:pt x="72" y="584"/>
                </a:lnTo>
                <a:lnTo>
                  <a:pt x="72" y="580"/>
                </a:lnTo>
                <a:lnTo>
                  <a:pt x="69" y="580"/>
                </a:lnTo>
                <a:lnTo>
                  <a:pt x="66" y="580"/>
                </a:lnTo>
                <a:lnTo>
                  <a:pt x="66" y="578"/>
                </a:lnTo>
                <a:lnTo>
                  <a:pt x="65" y="574"/>
                </a:lnTo>
                <a:lnTo>
                  <a:pt x="63" y="571"/>
                </a:lnTo>
                <a:lnTo>
                  <a:pt x="61" y="570"/>
                </a:lnTo>
                <a:lnTo>
                  <a:pt x="59" y="567"/>
                </a:lnTo>
                <a:lnTo>
                  <a:pt x="59" y="565"/>
                </a:lnTo>
                <a:lnTo>
                  <a:pt x="56" y="562"/>
                </a:lnTo>
                <a:lnTo>
                  <a:pt x="54" y="557"/>
                </a:lnTo>
                <a:lnTo>
                  <a:pt x="32" y="524"/>
                </a:lnTo>
                <a:lnTo>
                  <a:pt x="31" y="520"/>
                </a:lnTo>
                <a:lnTo>
                  <a:pt x="25" y="514"/>
                </a:lnTo>
                <a:lnTo>
                  <a:pt x="23" y="493"/>
                </a:lnTo>
                <a:lnTo>
                  <a:pt x="21" y="490"/>
                </a:lnTo>
                <a:lnTo>
                  <a:pt x="19" y="488"/>
                </a:lnTo>
                <a:lnTo>
                  <a:pt x="17" y="486"/>
                </a:lnTo>
                <a:lnTo>
                  <a:pt x="17" y="483"/>
                </a:lnTo>
                <a:lnTo>
                  <a:pt x="15" y="480"/>
                </a:lnTo>
                <a:lnTo>
                  <a:pt x="10" y="476"/>
                </a:lnTo>
                <a:lnTo>
                  <a:pt x="2" y="462"/>
                </a:lnTo>
                <a:lnTo>
                  <a:pt x="2" y="456"/>
                </a:lnTo>
                <a:lnTo>
                  <a:pt x="0" y="454"/>
                </a:lnTo>
                <a:lnTo>
                  <a:pt x="2" y="450"/>
                </a:lnTo>
                <a:lnTo>
                  <a:pt x="4" y="449"/>
                </a:lnTo>
                <a:lnTo>
                  <a:pt x="5" y="448"/>
                </a:lnTo>
                <a:lnTo>
                  <a:pt x="5" y="446"/>
                </a:lnTo>
                <a:lnTo>
                  <a:pt x="7" y="444"/>
                </a:lnTo>
                <a:lnTo>
                  <a:pt x="13" y="439"/>
                </a:lnTo>
                <a:lnTo>
                  <a:pt x="15" y="437"/>
                </a:lnTo>
                <a:lnTo>
                  <a:pt x="19" y="436"/>
                </a:lnTo>
                <a:lnTo>
                  <a:pt x="25" y="434"/>
                </a:lnTo>
                <a:lnTo>
                  <a:pt x="37" y="433"/>
                </a:lnTo>
                <a:lnTo>
                  <a:pt x="41" y="434"/>
                </a:lnTo>
                <a:lnTo>
                  <a:pt x="43" y="433"/>
                </a:lnTo>
                <a:lnTo>
                  <a:pt x="52" y="433"/>
                </a:lnTo>
                <a:lnTo>
                  <a:pt x="56" y="432"/>
                </a:lnTo>
                <a:lnTo>
                  <a:pt x="57" y="432"/>
                </a:lnTo>
                <a:lnTo>
                  <a:pt x="60" y="433"/>
                </a:lnTo>
                <a:lnTo>
                  <a:pt x="62" y="430"/>
                </a:lnTo>
                <a:lnTo>
                  <a:pt x="65" y="429"/>
                </a:lnTo>
                <a:lnTo>
                  <a:pt x="67" y="429"/>
                </a:lnTo>
                <a:lnTo>
                  <a:pt x="72" y="424"/>
                </a:lnTo>
                <a:lnTo>
                  <a:pt x="72" y="421"/>
                </a:lnTo>
                <a:lnTo>
                  <a:pt x="75" y="421"/>
                </a:lnTo>
                <a:lnTo>
                  <a:pt x="78" y="418"/>
                </a:lnTo>
                <a:lnTo>
                  <a:pt x="80" y="415"/>
                </a:lnTo>
                <a:lnTo>
                  <a:pt x="80" y="407"/>
                </a:lnTo>
                <a:lnTo>
                  <a:pt x="78" y="404"/>
                </a:lnTo>
                <a:lnTo>
                  <a:pt x="72" y="396"/>
                </a:lnTo>
                <a:lnTo>
                  <a:pt x="75" y="389"/>
                </a:lnTo>
                <a:lnTo>
                  <a:pt x="83" y="385"/>
                </a:lnTo>
                <a:lnTo>
                  <a:pt x="85" y="383"/>
                </a:lnTo>
                <a:lnTo>
                  <a:pt x="89" y="375"/>
                </a:lnTo>
                <a:lnTo>
                  <a:pt x="103" y="353"/>
                </a:lnTo>
                <a:lnTo>
                  <a:pt x="109" y="347"/>
                </a:lnTo>
                <a:lnTo>
                  <a:pt x="115" y="345"/>
                </a:lnTo>
                <a:lnTo>
                  <a:pt x="119" y="341"/>
                </a:lnTo>
                <a:lnTo>
                  <a:pt x="123" y="344"/>
                </a:lnTo>
                <a:lnTo>
                  <a:pt x="131" y="345"/>
                </a:lnTo>
                <a:lnTo>
                  <a:pt x="138" y="342"/>
                </a:lnTo>
                <a:lnTo>
                  <a:pt x="149" y="338"/>
                </a:lnTo>
                <a:lnTo>
                  <a:pt x="150" y="333"/>
                </a:lnTo>
                <a:lnTo>
                  <a:pt x="157" y="329"/>
                </a:lnTo>
                <a:lnTo>
                  <a:pt x="169" y="327"/>
                </a:lnTo>
                <a:lnTo>
                  <a:pt x="178" y="329"/>
                </a:lnTo>
                <a:lnTo>
                  <a:pt x="193" y="342"/>
                </a:lnTo>
                <a:lnTo>
                  <a:pt x="200" y="346"/>
                </a:lnTo>
                <a:lnTo>
                  <a:pt x="208" y="344"/>
                </a:lnTo>
                <a:lnTo>
                  <a:pt x="230" y="367"/>
                </a:lnTo>
                <a:lnTo>
                  <a:pt x="237" y="368"/>
                </a:lnTo>
                <a:lnTo>
                  <a:pt x="244" y="379"/>
                </a:lnTo>
                <a:lnTo>
                  <a:pt x="261" y="392"/>
                </a:lnTo>
                <a:lnTo>
                  <a:pt x="259" y="371"/>
                </a:lnTo>
                <a:lnTo>
                  <a:pt x="265" y="361"/>
                </a:lnTo>
                <a:lnTo>
                  <a:pt x="267" y="344"/>
                </a:lnTo>
                <a:lnTo>
                  <a:pt x="272" y="337"/>
                </a:lnTo>
                <a:lnTo>
                  <a:pt x="269" y="326"/>
                </a:lnTo>
                <a:lnTo>
                  <a:pt x="273" y="315"/>
                </a:lnTo>
                <a:lnTo>
                  <a:pt x="268" y="309"/>
                </a:lnTo>
                <a:lnTo>
                  <a:pt x="267" y="300"/>
                </a:lnTo>
                <a:lnTo>
                  <a:pt x="273" y="295"/>
                </a:lnTo>
                <a:lnTo>
                  <a:pt x="298" y="293"/>
                </a:lnTo>
                <a:lnTo>
                  <a:pt x="313" y="284"/>
                </a:lnTo>
                <a:lnTo>
                  <a:pt x="317" y="262"/>
                </a:lnTo>
                <a:lnTo>
                  <a:pt x="274" y="231"/>
                </a:lnTo>
                <a:lnTo>
                  <a:pt x="283" y="217"/>
                </a:lnTo>
                <a:lnTo>
                  <a:pt x="279" y="200"/>
                </a:lnTo>
                <a:lnTo>
                  <a:pt x="282" y="181"/>
                </a:lnTo>
                <a:lnTo>
                  <a:pt x="259" y="164"/>
                </a:lnTo>
                <a:lnTo>
                  <a:pt x="245" y="132"/>
                </a:lnTo>
                <a:lnTo>
                  <a:pt x="253" y="100"/>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6" name="Freeform 242"/>
          <p:cNvSpPr>
            <a:spLocks/>
          </p:cNvSpPr>
          <p:nvPr/>
        </p:nvSpPr>
        <p:spPr bwMode="auto">
          <a:xfrm>
            <a:off x="4868863" y="3571800"/>
            <a:ext cx="209550" cy="161925"/>
          </a:xfrm>
          <a:custGeom>
            <a:avLst/>
            <a:gdLst/>
            <a:ahLst/>
            <a:cxnLst>
              <a:cxn ang="0">
                <a:pos x="28" y="153"/>
              </a:cxn>
              <a:cxn ang="0">
                <a:pos x="20" y="150"/>
              </a:cxn>
              <a:cxn ang="0">
                <a:pos x="4" y="134"/>
              </a:cxn>
              <a:cxn ang="0">
                <a:pos x="0" y="124"/>
              </a:cxn>
              <a:cxn ang="0">
                <a:pos x="1" y="98"/>
              </a:cxn>
              <a:cxn ang="0">
                <a:pos x="4" y="86"/>
              </a:cxn>
              <a:cxn ang="0">
                <a:pos x="11" y="75"/>
              </a:cxn>
              <a:cxn ang="0">
                <a:pos x="21" y="67"/>
              </a:cxn>
              <a:cxn ang="0">
                <a:pos x="42" y="56"/>
              </a:cxn>
              <a:cxn ang="0">
                <a:pos x="44" y="54"/>
              </a:cxn>
              <a:cxn ang="0">
                <a:pos x="46" y="53"/>
              </a:cxn>
              <a:cxn ang="0">
                <a:pos x="53" y="46"/>
              </a:cxn>
              <a:cxn ang="0">
                <a:pos x="60" y="35"/>
              </a:cxn>
              <a:cxn ang="0">
                <a:pos x="66" y="31"/>
              </a:cxn>
              <a:cxn ang="0">
                <a:pos x="71" y="34"/>
              </a:cxn>
              <a:cxn ang="0">
                <a:pos x="84" y="28"/>
              </a:cxn>
              <a:cxn ang="0">
                <a:pos x="91" y="23"/>
              </a:cxn>
              <a:cxn ang="0">
                <a:pos x="92" y="22"/>
              </a:cxn>
              <a:cxn ang="0">
                <a:pos x="97" y="20"/>
              </a:cxn>
              <a:cxn ang="0">
                <a:pos x="106" y="20"/>
              </a:cxn>
              <a:cxn ang="0">
                <a:pos x="110" y="17"/>
              </a:cxn>
              <a:cxn ang="0">
                <a:pos x="124" y="0"/>
              </a:cxn>
              <a:cxn ang="0">
                <a:pos x="129" y="2"/>
              </a:cxn>
              <a:cxn ang="0">
                <a:pos x="132" y="10"/>
              </a:cxn>
              <a:cxn ang="0">
                <a:pos x="134" y="10"/>
              </a:cxn>
              <a:cxn ang="0">
                <a:pos x="138" y="18"/>
              </a:cxn>
              <a:cxn ang="0">
                <a:pos x="142" y="20"/>
              </a:cxn>
              <a:cxn ang="0">
                <a:pos x="153" y="22"/>
              </a:cxn>
              <a:cxn ang="0">
                <a:pos x="154" y="30"/>
              </a:cxn>
              <a:cxn ang="0">
                <a:pos x="161" y="42"/>
              </a:cxn>
              <a:cxn ang="0">
                <a:pos x="170" y="51"/>
              </a:cxn>
              <a:cxn ang="0">
                <a:pos x="171" y="60"/>
              </a:cxn>
              <a:cxn ang="0">
                <a:pos x="168" y="70"/>
              </a:cxn>
              <a:cxn ang="0">
                <a:pos x="173" y="75"/>
              </a:cxn>
              <a:cxn ang="0">
                <a:pos x="180" y="78"/>
              </a:cxn>
              <a:cxn ang="0">
                <a:pos x="188" y="87"/>
              </a:cxn>
              <a:cxn ang="0">
                <a:pos x="189" y="89"/>
              </a:cxn>
              <a:cxn ang="0">
                <a:pos x="197" y="91"/>
              </a:cxn>
              <a:cxn ang="0">
                <a:pos x="194" y="102"/>
              </a:cxn>
              <a:cxn ang="0">
                <a:pos x="189" y="109"/>
              </a:cxn>
              <a:cxn ang="0">
                <a:pos x="181" y="113"/>
              </a:cxn>
              <a:cxn ang="0">
                <a:pos x="173" y="116"/>
              </a:cxn>
              <a:cxn ang="0">
                <a:pos x="166" y="122"/>
              </a:cxn>
              <a:cxn ang="0">
                <a:pos x="160" y="125"/>
              </a:cxn>
              <a:cxn ang="0">
                <a:pos x="148" y="143"/>
              </a:cxn>
              <a:cxn ang="0">
                <a:pos x="140" y="148"/>
              </a:cxn>
              <a:cxn ang="0">
                <a:pos x="130" y="150"/>
              </a:cxn>
              <a:cxn ang="0">
                <a:pos x="123" y="154"/>
              </a:cxn>
              <a:cxn ang="0">
                <a:pos x="108" y="152"/>
              </a:cxn>
              <a:cxn ang="0">
                <a:pos x="80" y="142"/>
              </a:cxn>
              <a:cxn ang="0">
                <a:pos x="68" y="135"/>
              </a:cxn>
              <a:cxn ang="0">
                <a:pos x="57" y="136"/>
              </a:cxn>
              <a:cxn ang="0">
                <a:pos x="51" y="136"/>
              </a:cxn>
              <a:cxn ang="0">
                <a:pos x="46" y="142"/>
              </a:cxn>
              <a:cxn ang="0">
                <a:pos x="36" y="142"/>
              </a:cxn>
              <a:cxn ang="0">
                <a:pos x="28" y="153"/>
              </a:cxn>
            </a:cxnLst>
            <a:rect l="0" t="0" r="r" b="b"/>
            <a:pathLst>
              <a:path w="198" h="155">
                <a:moveTo>
                  <a:pt x="28" y="153"/>
                </a:moveTo>
                <a:lnTo>
                  <a:pt x="20" y="150"/>
                </a:lnTo>
                <a:lnTo>
                  <a:pt x="4" y="134"/>
                </a:lnTo>
                <a:lnTo>
                  <a:pt x="0" y="124"/>
                </a:lnTo>
                <a:lnTo>
                  <a:pt x="1" y="98"/>
                </a:lnTo>
                <a:lnTo>
                  <a:pt x="4" y="86"/>
                </a:lnTo>
                <a:lnTo>
                  <a:pt x="11" y="75"/>
                </a:lnTo>
                <a:lnTo>
                  <a:pt x="21" y="67"/>
                </a:lnTo>
                <a:lnTo>
                  <a:pt x="42" y="56"/>
                </a:lnTo>
                <a:lnTo>
                  <a:pt x="44" y="54"/>
                </a:lnTo>
                <a:lnTo>
                  <a:pt x="46" y="53"/>
                </a:lnTo>
                <a:lnTo>
                  <a:pt x="53" y="46"/>
                </a:lnTo>
                <a:lnTo>
                  <a:pt x="60" y="35"/>
                </a:lnTo>
                <a:lnTo>
                  <a:pt x="66" y="31"/>
                </a:lnTo>
                <a:lnTo>
                  <a:pt x="71" y="34"/>
                </a:lnTo>
                <a:lnTo>
                  <a:pt x="84" y="28"/>
                </a:lnTo>
                <a:lnTo>
                  <a:pt x="91" y="23"/>
                </a:lnTo>
                <a:lnTo>
                  <a:pt x="92" y="22"/>
                </a:lnTo>
                <a:lnTo>
                  <a:pt x="97" y="20"/>
                </a:lnTo>
                <a:lnTo>
                  <a:pt x="106" y="20"/>
                </a:lnTo>
                <a:lnTo>
                  <a:pt x="110" y="17"/>
                </a:lnTo>
                <a:lnTo>
                  <a:pt x="124" y="0"/>
                </a:lnTo>
                <a:lnTo>
                  <a:pt x="129" y="2"/>
                </a:lnTo>
                <a:lnTo>
                  <a:pt x="132" y="10"/>
                </a:lnTo>
                <a:lnTo>
                  <a:pt x="134" y="10"/>
                </a:lnTo>
                <a:lnTo>
                  <a:pt x="138" y="18"/>
                </a:lnTo>
                <a:lnTo>
                  <a:pt x="142" y="20"/>
                </a:lnTo>
                <a:lnTo>
                  <a:pt x="153" y="22"/>
                </a:lnTo>
                <a:lnTo>
                  <a:pt x="154" y="30"/>
                </a:lnTo>
                <a:lnTo>
                  <a:pt x="161" y="42"/>
                </a:lnTo>
                <a:lnTo>
                  <a:pt x="170" y="51"/>
                </a:lnTo>
                <a:lnTo>
                  <a:pt x="171" y="60"/>
                </a:lnTo>
                <a:lnTo>
                  <a:pt x="168" y="70"/>
                </a:lnTo>
                <a:lnTo>
                  <a:pt x="173" y="75"/>
                </a:lnTo>
                <a:lnTo>
                  <a:pt x="180" y="78"/>
                </a:lnTo>
                <a:lnTo>
                  <a:pt x="188" y="87"/>
                </a:lnTo>
                <a:lnTo>
                  <a:pt x="189" y="89"/>
                </a:lnTo>
                <a:lnTo>
                  <a:pt x="197" y="91"/>
                </a:lnTo>
                <a:lnTo>
                  <a:pt x="194" y="102"/>
                </a:lnTo>
                <a:lnTo>
                  <a:pt x="189" y="109"/>
                </a:lnTo>
                <a:lnTo>
                  <a:pt x="181" y="113"/>
                </a:lnTo>
                <a:lnTo>
                  <a:pt x="173" y="116"/>
                </a:lnTo>
                <a:lnTo>
                  <a:pt x="166" y="122"/>
                </a:lnTo>
                <a:lnTo>
                  <a:pt x="160" y="125"/>
                </a:lnTo>
                <a:lnTo>
                  <a:pt x="148" y="143"/>
                </a:lnTo>
                <a:lnTo>
                  <a:pt x="140" y="148"/>
                </a:lnTo>
                <a:lnTo>
                  <a:pt x="130" y="150"/>
                </a:lnTo>
                <a:lnTo>
                  <a:pt x="123" y="154"/>
                </a:lnTo>
                <a:lnTo>
                  <a:pt x="108" y="152"/>
                </a:lnTo>
                <a:lnTo>
                  <a:pt x="80" y="142"/>
                </a:lnTo>
                <a:lnTo>
                  <a:pt x="68" y="135"/>
                </a:lnTo>
                <a:lnTo>
                  <a:pt x="57" y="136"/>
                </a:lnTo>
                <a:lnTo>
                  <a:pt x="51" y="136"/>
                </a:lnTo>
                <a:lnTo>
                  <a:pt x="46" y="142"/>
                </a:lnTo>
                <a:lnTo>
                  <a:pt x="36" y="142"/>
                </a:lnTo>
                <a:lnTo>
                  <a:pt x="28" y="153"/>
                </a:lnTo>
              </a:path>
            </a:pathLst>
          </a:custGeom>
          <a:solidFill>
            <a:srgbClr val="EFF4E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7" name="Freeform 243"/>
          <p:cNvSpPr>
            <a:spLocks/>
          </p:cNvSpPr>
          <p:nvPr/>
        </p:nvSpPr>
        <p:spPr bwMode="auto">
          <a:xfrm>
            <a:off x="5029200" y="3692450"/>
            <a:ext cx="466725" cy="381000"/>
          </a:xfrm>
          <a:custGeom>
            <a:avLst/>
            <a:gdLst/>
            <a:ahLst/>
            <a:cxnLst>
              <a:cxn ang="0">
                <a:pos x="104" y="24"/>
              </a:cxn>
              <a:cxn ang="0">
                <a:pos x="111" y="35"/>
              </a:cxn>
              <a:cxn ang="0">
                <a:pos x="89" y="63"/>
              </a:cxn>
              <a:cxn ang="0">
                <a:pos x="98" y="86"/>
              </a:cxn>
              <a:cxn ang="0">
                <a:pos x="93" y="110"/>
              </a:cxn>
              <a:cxn ang="0">
                <a:pos x="79" y="120"/>
              </a:cxn>
              <a:cxn ang="0">
                <a:pos x="63" y="132"/>
              </a:cxn>
              <a:cxn ang="0">
                <a:pos x="45" y="163"/>
              </a:cxn>
              <a:cxn ang="0">
                <a:pos x="22" y="192"/>
              </a:cxn>
              <a:cxn ang="0">
                <a:pos x="14" y="220"/>
              </a:cxn>
              <a:cxn ang="0">
                <a:pos x="24" y="244"/>
              </a:cxn>
              <a:cxn ang="0">
                <a:pos x="9" y="274"/>
              </a:cxn>
              <a:cxn ang="0">
                <a:pos x="10" y="283"/>
              </a:cxn>
              <a:cxn ang="0">
                <a:pos x="19" y="288"/>
              </a:cxn>
              <a:cxn ang="0">
                <a:pos x="33" y="290"/>
              </a:cxn>
              <a:cxn ang="0">
                <a:pos x="38" y="305"/>
              </a:cxn>
              <a:cxn ang="0">
                <a:pos x="63" y="314"/>
              </a:cxn>
              <a:cxn ang="0">
                <a:pos x="81" y="310"/>
              </a:cxn>
              <a:cxn ang="0">
                <a:pos x="95" y="294"/>
              </a:cxn>
              <a:cxn ang="0">
                <a:pos x="125" y="295"/>
              </a:cxn>
              <a:cxn ang="0">
                <a:pos x="127" y="323"/>
              </a:cxn>
              <a:cxn ang="0">
                <a:pos x="131" y="342"/>
              </a:cxn>
              <a:cxn ang="0">
                <a:pos x="151" y="352"/>
              </a:cxn>
              <a:cxn ang="0">
                <a:pos x="167" y="342"/>
              </a:cxn>
              <a:cxn ang="0">
                <a:pos x="189" y="340"/>
              </a:cxn>
              <a:cxn ang="0">
                <a:pos x="203" y="336"/>
              </a:cxn>
              <a:cxn ang="0">
                <a:pos x="229" y="345"/>
              </a:cxn>
              <a:cxn ang="0">
                <a:pos x="246" y="358"/>
              </a:cxn>
              <a:cxn ang="0">
                <a:pos x="270" y="357"/>
              </a:cxn>
              <a:cxn ang="0">
                <a:pos x="291" y="357"/>
              </a:cxn>
              <a:cxn ang="0">
                <a:pos x="312" y="353"/>
              </a:cxn>
              <a:cxn ang="0">
                <a:pos x="341" y="331"/>
              </a:cxn>
              <a:cxn ang="0">
                <a:pos x="345" y="312"/>
              </a:cxn>
              <a:cxn ang="0">
                <a:pos x="325" y="291"/>
              </a:cxn>
              <a:cxn ang="0">
                <a:pos x="313" y="281"/>
              </a:cxn>
              <a:cxn ang="0">
                <a:pos x="302" y="263"/>
              </a:cxn>
              <a:cxn ang="0">
                <a:pos x="298" y="241"/>
              </a:cxn>
              <a:cxn ang="0">
                <a:pos x="283" y="220"/>
              </a:cxn>
              <a:cxn ang="0">
                <a:pos x="283" y="189"/>
              </a:cxn>
              <a:cxn ang="0">
                <a:pos x="299" y="170"/>
              </a:cxn>
              <a:cxn ang="0">
                <a:pos x="329" y="167"/>
              </a:cxn>
              <a:cxn ang="0">
                <a:pos x="350" y="161"/>
              </a:cxn>
              <a:cxn ang="0">
                <a:pos x="369" y="164"/>
              </a:cxn>
              <a:cxn ang="0">
                <a:pos x="373" y="138"/>
              </a:cxn>
              <a:cxn ang="0">
                <a:pos x="385" y="114"/>
              </a:cxn>
              <a:cxn ang="0">
                <a:pos x="406" y="121"/>
              </a:cxn>
              <a:cxn ang="0">
                <a:pos x="438" y="105"/>
              </a:cxn>
              <a:cxn ang="0">
                <a:pos x="425" y="94"/>
              </a:cxn>
              <a:cxn ang="0">
                <a:pos x="421" y="78"/>
              </a:cxn>
              <a:cxn ang="0">
                <a:pos x="397" y="65"/>
              </a:cxn>
              <a:cxn ang="0">
                <a:pos x="376" y="58"/>
              </a:cxn>
              <a:cxn ang="0">
                <a:pos x="355" y="44"/>
              </a:cxn>
              <a:cxn ang="0">
                <a:pos x="333" y="36"/>
              </a:cxn>
              <a:cxn ang="0">
                <a:pos x="293" y="41"/>
              </a:cxn>
              <a:cxn ang="0">
                <a:pos x="280" y="64"/>
              </a:cxn>
              <a:cxn ang="0">
                <a:pos x="248" y="52"/>
              </a:cxn>
              <a:cxn ang="0">
                <a:pos x="218" y="34"/>
              </a:cxn>
              <a:cxn ang="0">
                <a:pos x="201" y="16"/>
              </a:cxn>
              <a:cxn ang="0">
                <a:pos x="151" y="7"/>
              </a:cxn>
              <a:cxn ang="0">
                <a:pos x="118" y="6"/>
              </a:cxn>
            </a:cxnLst>
            <a:rect l="0" t="0" r="r" b="b"/>
            <a:pathLst>
              <a:path w="442" h="361">
                <a:moveTo>
                  <a:pt x="118" y="6"/>
                </a:moveTo>
                <a:lnTo>
                  <a:pt x="117" y="8"/>
                </a:lnTo>
                <a:lnTo>
                  <a:pt x="115" y="16"/>
                </a:lnTo>
                <a:lnTo>
                  <a:pt x="113" y="18"/>
                </a:lnTo>
                <a:lnTo>
                  <a:pt x="106" y="22"/>
                </a:lnTo>
                <a:lnTo>
                  <a:pt x="104" y="24"/>
                </a:lnTo>
                <a:lnTo>
                  <a:pt x="103" y="25"/>
                </a:lnTo>
                <a:lnTo>
                  <a:pt x="102" y="28"/>
                </a:lnTo>
                <a:lnTo>
                  <a:pt x="102" y="32"/>
                </a:lnTo>
                <a:lnTo>
                  <a:pt x="104" y="34"/>
                </a:lnTo>
                <a:lnTo>
                  <a:pt x="107" y="35"/>
                </a:lnTo>
                <a:lnTo>
                  <a:pt x="111" y="35"/>
                </a:lnTo>
                <a:lnTo>
                  <a:pt x="111" y="40"/>
                </a:lnTo>
                <a:lnTo>
                  <a:pt x="110" y="44"/>
                </a:lnTo>
                <a:lnTo>
                  <a:pt x="104" y="51"/>
                </a:lnTo>
                <a:lnTo>
                  <a:pt x="101" y="52"/>
                </a:lnTo>
                <a:lnTo>
                  <a:pt x="94" y="56"/>
                </a:lnTo>
                <a:lnTo>
                  <a:pt x="89" y="63"/>
                </a:lnTo>
                <a:lnTo>
                  <a:pt x="87" y="69"/>
                </a:lnTo>
                <a:lnTo>
                  <a:pt x="87" y="71"/>
                </a:lnTo>
                <a:lnTo>
                  <a:pt x="88" y="73"/>
                </a:lnTo>
                <a:lnTo>
                  <a:pt x="93" y="78"/>
                </a:lnTo>
                <a:lnTo>
                  <a:pt x="95" y="79"/>
                </a:lnTo>
                <a:lnTo>
                  <a:pt x="98" y="86"/>
                </a:lnTo>
                <a:lnTo>
                  <a:pt x="100" y="91"/>
                </a:lnTo>
                <a:lnTo>
                  <a:pt x="100" y="93"/>
                </a:lnTo>
                <a:lnTo>
                  <a:pt x="97" y="101"/>
                </a:lnTo>
                <a:lnTo>
                  <a:pt x="95" y="105"/>
                </a:lnTo>
                <a:lnTo>
                  <a:pt x="93" y="108"/>
                </a:lnTo>
                <a:lnTo>
                  <a:pt x="93" y="110"/>
                </a:lnTo>
                <a:lnTo>
                  <a:pt x="89" y="112"/>
                </a:lnTo>
                <a:lnTo>
                  <a:pt x="87" y="114"/>
                </a:lnTo>
                <a:lnTo>
                  <a:pt x="85" y="117"/>
                </a:lnTo>
                <a:lnTo>
                  <a:pt x="82" y="116"/>
                </a:lnTo>
                <a:lnTo>
                  <a:pt x="80" y="118"/>
                </a:lnTo>
                <a:lnTo>
                  <a:pt x="79" y="120"/>
                </a:lnTo>
                <a:lnTo>
                  <a:pt x="75" y="120"/>
                </a:lnTo>
                <a:lnTo>
                  <a:pt x="72" y="118"/>
                </a:lnTo>
                <a:lnTo>
                  <a:pt x="67" y="120"/>
                </a:lnTo>
                <a:lnTo>
                  <a:pt x="65" y="121"/>
                </a:lnTo>
                <a:lnTo>
                  <a:pt x="64" y="124"/>
                </a:lnTo>
                <a:lnTo>
                  <a:pt x="63" y="132"/>
                </a:lnTo>
                <a:lnTo>
                  <a:pt x="57" y="139"/>
                </a:lnTo>
                <a:lnTo>
                  <a:pt x="57" y="142"/>
                </a:lnTo>
                <a:lnTo>
                  <a:pt x="57" y="145"/>
                </a:lnTo>
                <a:lnTo>
                  <a:pt x="49" y="157"/>
                </a:lnTo>
                <a:lnTo>
                  <a:pt x="46" y="161"/>
                </a:lnTo>
                <a:lnTo>
                  <a:pt x="45" y="163"/>
                </a:lnTo>
                <a:lnTo>
                  <a:pt x="36" y="170"/>
                </a:lnTo>
                <a:lnTo>
                  <a:pt x="34" y="172"/>
                </a:lnTo>
                <a:lnTo>
                  <a:pt x="33" y="176"/>
                </a:lnTo>
                <a:lnTo>
                  <a:pt x="30" y="182"/>
                </a:lnTo>
                <a:lnTo>
                  <a:pt x="25" y="186"/>
                </a:lnTo>
                <a:lnTo>
                  <a:pt x="22" y="192"/>
                </a:lnTo>
                <a:lnTo>
                  <a:pt x="19" y="198"/>
                </a:lnTo>
                <a:lnTo>
                  <a:pt x="13" y="203"/>
                </a:lnTo>
                <a:lnTo>
                  <a:pt x="10" y="209"/>
                </a:lnTo>
                <a:lnTo>
                  <a:pt x="11" y="212"/>
                </a:lnTo>
                <a:lnTo>
                  <a:pt x="13" y="218"/>
                </a:lnTo>
                <a:lnTo>
                  <a:pt x="14" y="220"/>
                </a:lnTo>
                <a:lnTo>
                  <a:pt x="15" y="224"/>
                </a:lnTo>
                <a:lnTo>
                  <a:pt x="17" y="226"/>
                </a:lnTo>
                <a:lnTo>
                  <a:pt x="22" y="234"/>
                </a:lnTo>
                <a:lnTo>
                  <a:pt x="30" y="235"/>
                </a:lnTo>
                <a:lnTo>
                  <a:pt x="28" y="242"/>
                </a:lnTo>
                <a:lnTo>
                  <a:pt x="24" y="244"/>
                </a:lnTo>
                <a:lnTo>
                  <a:pt x="22" y="246"/>
                </a:lnTo>
                <a:lnTo>
                  <a:pt x="22" y="251"/>
                </a:lnTo>
                <a:lnTo>
                  <a:pt x="22" y="253"/>
                </a:lnTo>
                <a:lnTo>
                  <a:pt x="17" y="257"/>
                </a:lnTo>
                <a:lnTo>
                  <a:pt x="9" y="268"/>
                </a:lnTo>
                <a:lnTo>
                  <a:pt x="9" y="274"/>
                </a:lnTo>
                <a:lnTo>
                  <a:pt x="6" y="280"/>
                </a:lnTo>
                <a:lnTo>
                  <a:pt x="0" y="282"/>
                </a:lnTo>
                <a:lnTo>
                  <a:pt x="3" y="282"/>
                </a:lnTo>
                <a:lnTo>
                  <a:pt x="5" y="282"/>
                </a:lnTo>
                <a:lnTo>
                  <a:pt x="6" y="284"/>
                </a:lnTo>
                <a:lnTo>
                  <a:pt x="10" y="283"/>
                </a:lnTo>
                <a:lnTo>
                  <a:pt x="13" y="282"/>
                </a:lnTo>
                <a:lnTo>
                  <a:pt x="13" y="280"/>
                </a:lnTo>
                <a:lnTo>
                  <a:pt x="17" y="281"/>
                </a:lnTo>
                <a:lnTo>
                  <a:pt x="16" y="284"/>
                </a:lnTo>
                <a:lnTo>
                  <a:pt x="17" y="286"/>
                </a:lnTo>
                <a:lnTo>
                  <a:pt x="19" y="288"/>
                </a:lnTo>
                <a:lnTo>
                  <a:pt x="22" y="287"/>
                </a:lnTo>
                <a:lnTo>
                  <a:pt x="24" y="280"/>
                </a:lnTo>
                <a:lnTo>
                  <a:pt x="27" y="280"/>
                </a:lnTo>
                <a:lnTo>
                  <a:pt x="34" y="282"/>
                </a:lnTo>
                <a:lnTo>
                  <a:pt x="35" y="283"/>
                </a:lnTo>
                <a:lnTo>
                  <a:pt x="33" y="290"/>
                </a:lnTo>
                <a:lnTo>
                  <a:pt x="36" y="291"/>
                </a:lnTo>
                <a:lnTo>
                  <a:pt x="38" y="294"/>
                </a:lnTo>
                <a:lnTo>
                  <a:pt x="39" y="294"/>
                </a:lnTo>
                <a:lnTo>
                  <a:pt x="36" y="299"/>
                </a:lnTo>
                <a:lnTo>
                  <a:pt x="38" y="302"/>
                </a:lnTo>
                <a:lnTo>
                  <a:pt x="38" y="305"/>
                </a:lnTo>
                <a:lnTo>
                  <a:pt x="41" y="308"/>
                </a:lnTo>
                <a:lnTo>
                  <a:pt x="43" y="310"/>
                </a:lnTo>
                <a:lnTo>
                  <a:pt x="48" y="312"/>
                </a:lnTo>
                <a:lnTo>
                  <a:pt x="54" y="308"/>
                </a:lnTo>
                <a:lnTo>
                  <a:pt x="56" y="311"/>
                </a:lnTo>
                <a:lnTo>
                  <a:pt x="63" y="314"/>
                </a:lnTo>
                <a:lnTo>
                  <a:pt x="64" y="313"/>
                </a:lnTo>
                <a:lnTo>
                  <a:pt x="67" y="312"/>
                </a:lnTo>
                <a:lnTo>
                  <a:pt x="71" y="314"/>
                </a:lnTo>
                <a:lnTo>
                  <a:pt x="73" y="313"/>
                </a:lnTo>
                <a:lnTo>
                  <a:pt x="75" y="313"/>
                </a:lnTo>
                <a:lnTo>
                  <a:pt x="81" y="310"/>
                </a:lnTo>
                <a:lnTo>
                  <a:pt x="82" y="308"/>
                </a:lnTo>
                <a:lnTo>
                  <a:pt x="86" y="306"/>
                </a:lnTo>
                <a:lnTo>
                  <a:pt x="89" y="303"/>
                </a:lnTo>
                <a:lnTo>
                  <a:pt x="93" y="300"/>
                </a:lnTo>
                <a:lnTo>
                  <a:pt x="93" y="296"/>
                </a:lnTo>
                <a:lnTo>
                  <a:pt x="95" y="294"/>
                </a:lnTo>
                <a:lnTo>
                  <a:pt x="99" y="296"/>
                </a:lnTo>
                <a:lnTo>
                  <a:pt x="102" y="294"/>
                </a:lnTo>
                <a:lnTo>
                  <a:pt x="117" y="294"/>
                </a:lnTo>
                <a:lnTo>
                  <a:pt x="121" y="290"/>
                </a:lnTo>
                <a:lnTo>
                  <a:pt x="123" y="293"/>
                </a:lnTo>
                <a:lnTo>
                  <a:pt x="125" y="295"/>
                </a:lnTo>
                <a:lnTo>
                  <a:pt x="126" y="308"/>
                </a:lnTo>
                <a:lnTo>
                  <a:pt x="127" y="310"/>
                </a:lnTo>
                <a:lnTo>
                  <a:pt x="127" y="312"/>
                </a:lnTo>
                <a:lnTo>
                  <a:pt x="127" y="316"/>
                </a:lnTo>
                <a:lnTo>
                  <a:pt x="127" y="320"/>
                </a:lnTo>
                <a:lnTo>
                  <a:pt x="127" y="323"/>
                </a:lnTo>
                <a:lnTo>
                  <a:pt x="127" y="327"/>
                </a:lnTo>
                <a:lnTo>
                  <a:pt x="126" y="331"/>
                </a:lnTo>
                <a:lnTo>
                  <a:pt x="127" y="333"/>
                </a:lnTo>
                <a:lnTo>
                  <a:pt x="131" y="335"/>
                </a:lnTo>
                <a:lnTo>
                  <a:pt x="131" y="340"/>
                </a:lnTo>
                <a:lnTo>
                  <a:pt x="131" y="342"/>
                </a:lnTo>
                <a:lnTo>
                  <a:pt x="139" y="345"/>
                </a:lnTo>
                <a:lnTo>
                  <a:pt x="141" y="345"/>
                </a:lnTo>
                <a:lnTo>
                  <a:pt x="143" y="347"/>
                </a:lnTo>
                <a:lnTo>
                  <a:pt x="145" y="349"/>
                </a:lnTo>
                <a:lnTo>
                  <a:pt x="148" y="352"/>
                </a:lnTo>
                <a:lnTo>
                  <a:pt x="151" y="352"/>
                </a:lnTo>
                <a:lnTo>
                  <a:pt x="154" y="350"/>
                </a:lnTo>
                <a:lnTo>
                  <a:pt x="155" y="349"/>
                </a:lnTo>
                <a:lnTo>
                  <a:pt x="157" y="349"/>
                </a:lnTo>
                <a:lnTo>
                  <a:pt x="159" y="348"/>
                </a:lnTo>
                <a:lnTo>
                  <a:pt x="163" y="345"/>
                </a:lnTo>
                <a:lnTo>
                  <a:pt x="167" y="342"/>
                </a:lnTo>
                <a:lnTo>
                  <a:pt x="171" y="341"/>
                </a:lnTo>
                <a:lnTo>
                  <a:pt x="177" y="337"/>
                </a:lnTo>
                <a:lnTo>
                  <a:pt x="181" y="337"/>
                </a:lnTo>
                <a:lnTo>
                  <a:pt x="183" y="338"/>
                </a:lnTo>
                <a:lnTo>
                  <a:pt x="186" y="338"/>
                </a:lnTo>
                <a:lnTo>
                  <a:pt x="189" y="340"/>
                </a:lnTo>
                <a:lnTo>
                  <a:pt x="191" y="341"/>
                </a:lnTo>
                <a:lnTo>
                  <a:pt x="193" y="338"/>
                </a:lnTo>
                <a:lnTo>
                  <a:pt x="195" y="336"/>
                </a:lnTo>
                <a:lnTo>
                  <a:pt x="199" y="338"/>
                </a:lnTo>
                <a:lnTo>
                  <a:pt x="201" y="338"/>
                </a:lnTo>
                <a:lnTo>
                  <a:pt x="203" y="336"/>
                </a:lnTo>
                <a:lnTo>
                  <a:pt x="209" y="336"/>
                </a:lnTo>
                <a:lnTo>
                  <a:pt x="211" y="335"/>
                </a:lnTo>
                <a:lnTo>
                  <a:pt x="216" y="334"/>
                </a:lnTo>
                <a:lnTo>
                  <a:pt x="219" y="333"/>
                </a:lnTo>
                <a:lnTo>
                  <a:pt x="225" y="335"/>
                </a:lnTo>
                <a:lnTo>
                  <a:pt x="229" y="345"/>
                </a:lnTo>
                <a:lnTo>
                  <a:pt x="229" y="349"/>
                </a:lnTo>
                <a:lnTo>
                  <a:pt x="231" y="351"/>
                </a:lnTo>
                <a:lnTo>
                  <a:pt x="231" y="354"/>
                </a:lnTo>
                <a:lnTo>
                  <a:pt x="233" y="356"/>
                </a:lnTo>
                <a:lnTo>
                  <a:pt x="239" y="358"/>
                </a:lnTo>
                <a:lnTo>
                  <a:pt x="246" y="358"/>
                </a:lnTo>
                <a:lnTo>
                  <a:pt x="249" y="359"/>
                </a:lnTo>
                <a:lnTo>
                  <a:pt x="252" y="358"/>
                </a:lnTo>
                <a:lnTo>
                  <a:pt x="254" y="358"/>
                </a:lnTo>
                <a:lnTo>
                  <a:pt x="259" y="360"/>
                </a:lnTo>
                <a:lnTo>
                  <a:pt x="265" y="358"/>
                </a:lnTo>
                <a:lnTo>
                  <a:pt x="270" y="357"/>
                </a:lnTo>
                <a:lnTo>
                  <a:pt x="274" y="358"/>
                </a:lnTo>
                <a:lnTo>
                  <a:pt x="279" y="358"/>
                </a:lnTo>
                <a:lnTo>
                  <a:pt x="282" y="358"/>
                </a:lnTo>
                <a:lnTo>
                  <a:pt x="284" y="358"/>
                </a:lnTo>
                <a:lnTo>
                  <a:pt x="287" y="357"/>
                </a:lnTo>
                <a:lnTo>
                  <a:pt x="291" y="357"/>
                </a:lnTo>
                <a:lnTo>
                  <a:pt x="294" y="356"/>
                </a:lnTo>
                <a:lnTo>
                  <a:pt x="297" y="356"/>
                </a:lnTo>
                <a:lnTo>
                  <a:pt x="301" y="358"/>
                </a:lnTo>
                <a:lnTo>
                  <a:pt x="303" y="356"/>
                </a:lnTo>
                <a:lnTo>
                  <a:pt x="306" y="355"/>
                </a:lnTo>
                <a:lnTo>
                  <a:pt x="312" y="353"/>
                </a:lnTo>
                <a:lnTo>
                  <a:pt x="313" y="350"/>
                </a:lnTo>
                <a:lnTo>
                  <a:pt x="325" y="341"/>
                </a:lnTo>
                <a:lnTo>
                  <a:pt x="327" y="336"/>
                </a:lnTo>
                <a:lnTo>
                  <a:pt x="329" y="335"/>
                </a:lnTo>
                <a:lnTo>
                  <a:pt x="336" y="334"/>
                </a:lnTo>
                <a:lnTo>
                  <a:pt x="341" y="331"/>
                </a:lnTo>
                <a:lnTo>
                  <a:pt x="343" y="329"/>
                </a:lnTo>
                <a:lnTo>
                  <a:pt x="343" y="322"/>
                </a:lnTo>
                <a:lnTo>
                  <a:pt x="341" y="322"/>
                </a:lnTo>
                <a:lnTo>
                  <a:pt x="341" y="318"/>
                </a:lnTo>
                <a:lnTo>
                  <a:pt x="343" y="314"/>
                </a:lnTo>
                <a:lnTo>
                  <a:pt x="345" y="312"/>
                </a:lnTo>
                <a:lnTo>
                  <a:pt x="345" y="311"/>
                </a:lnTo>
                <a:lnTo>
                  <a:pt x="340" y="305"/>
                </a:lnTo>
                <a:lnTo>
                  <a:pt x="337" y="305"/>
                </a:lnTo>
                <a:lnTo>
                  <a:pt x="334" y="298"/>
                </a:lnTo>
                <a:lnTo>
                  <a:pt x="331" y="297"/>
                </a:lnTo>
                <a:lnTo>
                  <a:pt x="325" y="291"/>
                </a:lnTo>
                <a:lnTo>
                  <a:pt x="327" y="289"/>
                </a:lnTo>
                <a:lnTo>
                  <a:pt x="325" y="287"/>
                </a:lnTo>
                <a:lnTo>
                  <a:pt x="323" y="284"/>
                </a:lnTo>
                <a:lnTo>
                  <a:pt x="320" y="284"/>
                </a:lnTo>
                <a:lnTo>
                  <a:pt x="317" y="283"/>
                </a:lnTo>
                <a:lnTo>
                  <a:pt x="313" y="281"/>
                </a:lnTo>
                <a:lnTo>
                  <a:pt x="309" y="278"/>
                </a:lnTo>
                <a:lnTo>
                  <a:pt x="308" y="274"/>
                </a:lnTo>
                <a:lnTo>
                  <a:pt x="305" y="272"/>
                </a:lnTo>
                <a:lnTo>
                  <a:pt x="303" y="268"/>
                </a:lnTo>
                <a:lnTo>
                  <a:pt x="302" y="266"/>
                </a:lnTo>
                <a:lnTo>
                  <a:pt x="302" y="263"/>
                </a:lnTo>
                <a:lnTo>
                  <a:pt x="301" y="259"/>
                </a:lnTo>
                <a:lnTo>
                  <a:pt x="301" y="255"/>
                </a:lnTo>
                <a:lnTo>
                  <a:pt x="296" y="248"/>
                </a:lnTo>
                <a:lnTo>
                  <a:pt x="297" y="245"/>
                </a:lnTo>
                <a:lnTo>
                  <a:pt x="297" y="243"/>
                </a:lnTo>
                <a:lnTo>
                  <a:pt x="298" y="241"/>
                </a:lnTo>
                <a:lnTo>
                  <a:pt x="299" y="238"/>
                </a:lnTo>
                <a:lnTo>
                  <a:pt x="299" y="235"/>
                </a:lnTo>
                <a:lnTo>
                  <a:pt x="296" y="234"/>
                </a:lnTo>
                <a:lnTo>
                  <a:pt x="292" y="233"/>
                </a:lnTo>
                <a:lnTo>
                  <a:pt x="289" y="231"/>
                </a:lnTo>
                <a:lnTo>
                  <a:pt x="283" y="220"/>
                </a:lnTo>
                <a:lnTo>
                  <a:pt x="282" y="218"/>
                </a:lnTo>
                <a:lnTo>
                  <a:pt x="282" y="215"/>
                </a:lnTo>
                <a:lnTo>
                  <a:pt x="281" y="212"/>
                </a:lnTo>
                <a:lnTo>
                  <a:pt x="281" y="201"/>
                </a:lnTo>
                <a:lnTo>
                  <a:pt x="284" y="192"/>
                </a:lnTo>
                <a:lnTo>
                  <a:pt x="283" y="189"/>
                </a:lnTo>
                <a:lnTo>
                  <a:pt x="291" y="181"/>
                </a:lnTo>
                <a:lnTo>
                  <a:pt x="291" y="178"/>
                </a:lnTo>
                <a:lnTo>
                  <a:pt x="293" y="171"/>
                </a:lnTo>
                <a:lnTo>
                  <a:pt x="295" y="169"/>
                </a:lnTo>
                <a:lnTo>
                  <a:pt x="297" y="169"/>
                </a:lnTo>
                <a:lnTo>
                  <a:pt x="299" y="170"/>
                </a:lnTo>
                <a:lnTo>
                  <a:pt x="302" y="171"/>
                </a:lnTo>
                <a:lnTo>
                  <a:pt x="304" y="174"/>
                </a:lnTo>
                <a:lnTo>
                  <a:pt x="314" y="176"/>
                </a:lnTo>
                <a:lnTo>
                  <a:pt x="327" y="172"/>
                </a:lnTo>
                <a:lnTo>
                  <a:pt x="329" y="170"/>
                </a:lnTo>
                <a:lnTo>
                  <a:pt x="329" y="167"/>
                </a:lnTo>
                <a:lnTo>
                  <a:pt x="329" y="159"/>
                </a:lnTo>
                <a:lnTo>
                  <a:pt x="332" y="156"/>
                </a:lnTo>
                <a:lnTo>
                  <a:pt x="334" y="156"/>
                </a:lnTo>
                <a:lnTo>
                  <a:pt x="338" y="158"/>
                </a:lnTo>
                <a:lnTo>
                  <a:pt x="346" y="160"/>
                </a:lnTo>
                <a:lnTo>
                  <a:pt x="350" y="161"/>
                </a:lnTo>
                <a:lnTo>
                  <a:pt x="352" y="168"/>
                </a:lnTo>
                <a:lnTo>
                  <a:pt x="355" y="167"/>
                </a:lnTo>
                <a:lnTo>
                  <a:pt x="360" y="170"/>
                </a:lnTo>
                <a:lnTo>
                  <a:pt x="362" y="169"/>
                </a:lnTo>
                <a:lnTo>
                  <a:pt x="363" y="167"/>
                </a:lnTo>
                <a:lnTo>
                  <a:pt x="369" y="164"/>
                </a:lnTo>
                <a:lnTo>
                  <a:pt x="370" y="163"/>
                </a:lnTo>
                <a:lnTo>
                  <a:pt x="370" y="158"/>
                </a:lnTo>
                <a:lnTo>
                  <a:pt x="369" y="154"/>
                </a:lnTo>
                <a:lnTo>
                  <a:pt x="369" y="142"/>
                </a:lnTo>
                <a:lnTo>
                  <a:pt x="372" y="140"/>
                </a:lnTo>
                <a:lnTo>
                  <a:pt x="373" y="138"/>
                </a:lnTo>
                <a:lnTo>
                  <a:pt x="378" y="132"/>
                </a:lnTo>
                <a:lnTo>
                  <a:pt x="378" y="129"/>
                </a:lnTo>
                <a:lnTo>
                  <a:pt x="380" y="124"/>
                </a:lnTo>
                <a:lnTo>
                  <a:pt x="380" y="118"/>
                </a:lnTo>
                <a:lnTo>
                  <a:pt x="382" y="113"/>
                </a:lnTo>
                <a:lnTo>
                  <a:pt x="385" y="114"/>
                </a:lnTo>
                <a:lnTo>
                  <a:pt x="390" y="112"/>
                </a:lnTo>
                <a:lnTo>
                  <a:pt x="395" y="112"/>
                </a:lnTo>
                <a:lnTo>
                  <a:pt x="395" y="113"/>
                </a:lnTo>
                <a:lnTo>
                  <a:pt x="395" y="116"/>
                </a:lnTo>
                <a:lnTo>
                  <a:pt x="401" y="117"/>
                </a:lnTo>
                <a:lnTo>
                  <a:pt x="406" y="121"/>
                </a:lnTo>
                <a:lnTo>
                  <a:pt x="410" y="122"/>
                </a:lnTo>
                <a:lnTo>
                  <a:pt x="419" y="120"/>
                </a:lnTo>
                <a:lnTo>
                  <a:pt x="425" y="114"/>
                </a:lnTo>
                <a:lnTo>
                  <a:pt x="425" y="112"/>
                </a:lnTo>
                <a:lnTo>
                  <a:pt x="431" y="110"/>
                </a:lnTo>
                <a:lnTo>
                  <a:pt x="438" y="105"/>
                </a:lnTo>
                <a:lnTo>
                  <a:pt x="441" y="102"/>
                </a:lnTo>
                <a:lnTo>
                  <a:pt x="441" y="95"/>
                </a:lnTo>
                <a:lnTo>
                  <a:pt x="437" y="96"/>
                </a:lnTo>
                <a:lnTo>
                  <a:pt x="430" y="96"/>
                </a:lnTo>
                <a:lnTo>
                  <a:pt x="427" y="95"/>
                </a:lnTo>
                <a:lnTo>
                  <a:pt x="425" y="94"/>
                </a:lnTo>
                <a:lnTo>
                  <a:pt x="425" y="91"/>
                </a:lnTo>
                <a:lnTo>
                  <a:pt x="425" y="89"/>
                </a:lnTo>
                <a:lnTo>
                  <a:pt x="425" y="86"/>
                </a:lnTo>
                <a:lnTo>
                  <a:pt x="425" y="82"/>
                </a:lnTo>
                <a:lnTo>
                  <a:pt x="423" y="79"/>
                </a:lnTo>
                <a:lnTo>
                  <a:pt x="421" y="78"/>
                </a:lnTo>
                <a:lnTo>
                  <a:pt x="421" y="74"/>
                </a:lnTo>
                <a:lnTo>
                  <a:pt x="421" y="69"/>
                </a:lnTo>
                <a:lnTo>
                  <a:pt x="415" y="65"/>
                </a:lnTo>
                <a:lnTo>
                  <a:pt x="413" y="64"/>
                </a:lnTo>
                <a:lnTo>
                  <a:pt x="408" y="65"/>
                </a:lnTo>
                <a:lnTo>
                  <a:pt x="397" y="65"/>
                </a:lnTo>
                <a:lnTo>
                  <a:pt x="390" y="61"/>
                </a:lnTo>
                <a:lnTo>
                  <a:pt x="389" y="61"/>
                </a:lnTo>
                <a:lnTo>
                  <a:pt x="386" y="63"/>
                </a:lnTo>
                <a:lnTo>
                  <a:pt x="381" y="59"/>
                </a:lnTo>
                <a:lnTo>
                  <a:pt x="378" y="59"/>
                </a:lnTo>
                <a:lnTo>
                  <a:pt x="376" y="58"/>
                </a:lnTo>
                <a:lnTo>
                  <a:pt x="376" y="56"/>
                </a:lnTo>
                <a:lnTo>
                  <a:pt x="374" y="53"/>
                </a:lnTo>
                <a:lnTo>
                  <a:pt x="370" y="51"/>
                </a:lnTo>
                <a:lnTo>
                  <a:pt x="364" y="49"/>
                </a:lnTo>
                <a:lnTo>
                  <a:pt x="362" y="47"/>
                </a:lnTo>
                <a:lnTo>
                  <a:pt x="355" y="44"/>
                </a:lnTo>
                <a:lnTo>
                  <a:pt x="355" y="42"/>
                </a:lnTo>
                <a:lnTo>
                  <a:pt x="349" y="38"/>
                </a:lnTo>
                <a:lnTo>
                  <a:pt x="341" y="34"/>
                </a:lnTo>
                <a:lnTo>
                  <a:pt x="339" y="35"/>
                </a:lnTo>
                <a:lnTo>
                  <a:pt x="337" y="35"/>
                </a:lnTo>
                <a:lnTo>
                  <a:pt x="333" y="36"/>
                </a:lnTo>
                <a:lnTo>
                  <a:pt x="329" y="36"/>
                </a:lnTo>
                <a:lnTo>
                  <a:pt x="327" y="37"/>
                </a:lnTo>
                <a:lnTo>
                  <a:pt x="315" y="33"/>
                </a:lnTo>
                <a:lnTo>
                  <a:pt x="299" y="37"/>
                </a:lnTo>
                <a:lnTo>
                  <a:pt x="297" y="40"/>
                </a:lnTo>
                <a:lnTo>
                  <a:pt x="293" y="41"/>
                </a:lnTo>
                <a:lnTo>
                  <a:pt x="291" y="44"/>
                </a:lnTo>
                <a:lnTo>
                  <a:pt x="290" y="48"/>
                </a:lnTo>
                <a:lnTo>
                  <a:pt x="290" y="52"/>
                </a:lnTo>
                <a:lnTo>
                  <a:pt x="289" y="56"/>
                </a:lnTo>
                <a:lnTo>
                  <a:pt x="284" y="62"/>
                </a:lnTo>
                <a:lnTo>
                  <a:pt x="280" y="64"/>
                </a:lnTo>
                <a:lnTo>
                  <a:pt x="276" y="64"/>
                </a:lnTo>
                <a:lnTo>
                  <a:pt x="273" y="62"/>
                </a:lnTo>
                <a:lnTo>
                  <a:pt x="267" y="62"/>
                </a:lnTo>
                <a:lnTo>
                  <a:pt x="257" y="60"/>
                </a:lnTo>
                <a:lnTo>
                  <a:pt x="251" y="57"/>
                </a:lnTo>
                <a:lnTo>
                  <a:pt x="248" y="52"/>
                </a:lnTo>
                <a:lnTo>
                  <a:pt x="243" y="47"/>
                </a:lnTo>
                <a:lnTo>
                  <a:pt x="239" y="42"/>
                </a:lnTo>
                <a:lnTo>
                  <a:pt x="235" y="41"/>
                </a:lnTo>
                <a:lnTo>
                  <a:pt x="231" y="43"/>
                </a:lnTo>
                <a:lnTo>
                  <a:pt x="229" y="40"/>
                </a:lnTo>
                <a:lnTo>
                  <a:pt x="218" y="34"/>
                </a:lnTo>
                <a:lnTo>
                  <a:pt x="216" y="31"/>
                </a:lnTo>
                <a:lnTo>
                  <a:pt x="215" y="28"/>
                </a:lnTo>
                <a:lnTo>
                  <a:pt x="213" y="26"/>
                </a:lnTo>
                <a:lnTo>
                  <a:pt x="211" y="26"/>
                </a:lnTo>
                <a:lnTo>
                  <a:pt x="209" y="24"/>
                </a:lnTo>
                <a:lnTo>
                  <a:pt x="201" y="16"/>
                </a:lnTo>
                <a:lnTo>
                  <a:pt x="196" y="17"/>
                </a:lnTo>
                <a:lnTo>
                  <a:pt x="191" y="17"/>
                </a:lnTo>
                <a:lnTo>
                  <a:pt x="185" y="18"/>
                </a:lnTo>
                <a:lnTo>
                  <a:pt x="176" y="18"/>
                </a:lnTo>
                <a:lnTo>
                  <a:pt x="154" y="12"/>
                </a:lnTo>
                <a:lnTo>
                  <a:pt x="151" y="7"/>
                </a:lnTo>
                <a:lnTo>
                  <a:pt x="151" y="4"/>
                </a:lnTo>
                <a:lnTo>
                  <a:pt x="149" y="2"/>
                </a:lnTo>
                <a:lnTo>
                  <a:pt x="146" y="0"/>
                </a:lnTo>
                <a:lnTo>
                  <a:pt x="136" y="0"/>
                </a:lnTo>
                <a:lnTo>
                  <a:pt x="131" y="2"/>
                </a:lnTo>
                <a:lnTo>
                  <a:pt x="118" y="6"/>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18" name="Freeform 244"/>
          <p:cNvSpPr>
            <a:spLocks/>
          </p:cNvSpPr>
          <p:nvPr/>
        </p:nvSpPr>
        <p:spPr bwMode="auto">
          <a:xfrm>
            <a:off x="4981575" y="3140000"/>
            <a:ext cx="781050" cy="665163"/>
          </a:xfrm>
          <a:custGeom>
            <a:avLst/>
            <a:gdLst/>
            <a:ahLst/>
            <a:cxnLst>
              <a:cxn ang="0">
                <a:pos x="17" y="309"/>
              </a:cxn>
              <a:cxn ang="0">
                <a:pos x="0" y="258"/>
              </a:cxn>
              <a:cxn ang="0">
                <a:pos x="28" y="232"/>
              </a:cxn>
              <a:cxn ang="0">
                <a:pos x="93" y="217"/>
              </a:cxn>
              <a:cxn ang="0">
                <a:pos x="161" y="150"/>
              </a:cxn>
              <a:cxn ang="0">
                <a:pos x="190" y="85"/>
              </a:cxn>
              <a:cxn ang="0">
                <a:pos x="216" y="73"/>
              </a:cxn>
              <a:cxn ang="0">
                <a:pos x="241" y="30"/>
              </a:cxn>
              <a:cxn ang="0">
                <a:pos x="254" y="4"/>
              </a:cxn>
              <a:cxn ang="0">
                <a:pos x="304" y="62"/>
              </a:cxn>
              <a:cxn ang="0">
                <a:pos x="332" y="184"/>
              </a:cxn>
              <a:cxn ang="0">
                <a:pos x="332" y="262"/>
              </a:cxn>
              <a:cxn ang="0">
                <a:pos x="408" y="268"/>
              </a:cxn>
              <a:cxn ang="0">
                <a:pos x="433" y="312"/>
              </a:cxn>
              <a:cxn ang="0">
                <a:pos x="501" y="370"/>
              </a:cxn>
              <a:cxn ang="0">
                <a:pos x="536" y="361"/>
              </a:cxn>
              <a:cxn ang="0">
                <a:pos x="570" y="410"/>
              </a:cxn>
              <a:cxn ang="0">
                <a:pos x="637" y="418"/>
              </a:cxn>
              <a:cxn ang="0">
                <a:pos x="692" y="418"/>
              </a:cxn>
              <a:cxn ang="0">
                <a:pos x="732" y="434"/>
              </a:cxn>
              <a:cxn ang="0">
                <a:pos x="720" y="458"/>
              </a:cxn>
              <a:cxn ang="0">
                <a:pos x="710" y="486"/>
              </a:cxn>
              <a:cxn ang="0">
                <a:pos x="708" y="497"/>
              </a:cxn>
              <a:cxn ang="0">
                <a:pos x="715" y="521"/>
              </a:cxn>
              <a:cxn ang="0">
                <a:pos x="697" y="547"/>
              </a:cxn>
              <a:cxn ang="0">
                <a:pos x="697" y="569"/>
              </a:cxn>
              <a:cxn ang="0">
                <a:pos x="701" y="593"/>
              </a:cxn>
              <a:cxn ang="0">
                <a:pos x="693" y="614"/>
              </a:cxn>
              <a:cxn ang="0">
                <a:pos x="680" y="630"/>
              </a:cxn>
              <a:cxn ang="0">
                <a:pos x="648" y="627"/>
              </a:cxn>
              <a:cxn ang="0">
                <a:pos x="618" y="613"/>
              </a:cxn>
              <a:cxn ang="0">
                <a:pos x="586" y="590"/>
              </a:cxn>
              <a:cxn ang="0">
                <a:pos x="577" y="557"/>
              </a:cxn>
              <a:cxn ang="0">
                <a:pos x="557" y="558"/>
              </a:cxn>
              <a:cxn ang="0">
                <a:pos x="541" y="584"/>
              </a:cxn>
              <a:cxn ang="0">
                <a:pos x="526" y="590"/>
              </a:cxn>
              <a:cxn ang="0">
                <a:pos x="483" y="571"/>
              </a:cxn>
              <a:cxn ang="0">
                <a:pos x="458" y="588"/>
              </a:cxn>
              <a:cxn ang="0">
                <a:pos x="426" y="583"/>
              </a:cxn>
              <a:cxn ang="0">
                <a:pos x="409" y="573"/>
              </a:cxn>
              <a:cxn ang="0">
                <a:pos x="384" y="559"/>
              </a:cxn>
              <a:cxn ang="0">
                <a:pos x="344" y="561"/>
              </a:cxn>
              <a:cxn ang="0">
                <a:pos x="334" y="580"/>
              </a:cxn>
              <a:cxn ang="0">
                <a:pos x="302" y="584"/>
              </a:cxn>
              <a:cxn ang="0">
                <a:pos x="276" y="567"/>
              </a:cxn>
              <a:cxn ang="0">
                <a:pos x="256" y="550"/>
              </a:cxn>
              <a:cxn ang="0">
                <a:pos x="221" y="542"/>
              </a:cxn>
              <a:cxn ang="0">
                <a:pos x="181" y="524"/>
              </a:cxn>
              <a:cxn ang="0">
                <a:pos x="176" y="526"/>
              </a:cxn>
              <a:cxn ang="0">
                <a:pos x="181" y="461"/>
              </a:cxn>
              <a:cxn ang="0">
                <a:pos x="181" y="434"/>
              </a:cxn>
              <a:cxn ang="0">
                <a:pos x="175" y="406"/>
              </a:cxn>
              <a:cxn ang="0">
                <a:pos x="180" y="362"/>
              </a:cxn>
              <a:cxn ang="0">
                <a:pos x="156" y="346"/>
              </a:cxn>
              <a:cxn ang="0">
                <a:pos x="134" y="383"/>
              </a:cxn>
              <a:cxn ang="0">
                <a:pos x="106" y="386"/>
              </a:cxn>
              <a:cxn ang="0">
                <a:pos x="89" y="379"/>
              </a:cxn>
              <a:cxn ang="0">
                <a:pos x="61" y="357"/>
              </a:cxn>
              <a:cxn ang="0">
                <a:pos x="32" y="336"/>
              </a:cxn>
            </a:cxnLst>
            <a:rect l="0" t="0" r="r" b="b"/>
            <a:pathLst>
              <a:path w="740" h="631">
                <a:moveTo>
                  <a:pt x="32" y="336"/>
                </a:moveTo>
                <a:lnTo>
                  <a:pt x="28" y="330"/>
                </a:lnTo>
                <a:lnTo>
                  <a:pt x="24" y="324"/>
                </a:lnTo>
                <a:lnTo>
                  <a:pt x="21" y="316"/>
                </a:lnTo>
                <a:lnTo>
                  <a:pt x="18" y="313"/>
                </a:lnTo>
                <a:lnTo>
                  <a:pt x="17" y="309"/>
                </a:lnTo>
                <a:lnTo>
                  <a:pt x="17" y="289"/>
                </a:lnTo>
                <a:lnTo>
                  <a:pt x="18" y="281"/>
                </a:lnTo>
                <a:lnTo>
                  <a:pt x="16" y="268"/>
                </a:lnTo>
                <a:lnTo>
                  <a:pt x="11" y="264"/>
                </a:lnTo>
                <a:lnTo>
                  <a:pt x="5" y="260"/>
                </a:lnTo>
                <a:lnTo>
                  <a:pt x="0" y="258"/>
                </a:lnTo>
                <a:lnTo>
                  <a:pt x="0" y="254"/>
                </a:lnTo>
                <a:lnTo>
                  <a:pt x="7" y="244"/>
                </a:lnTo>
                <a:lnTo>
                  <a:pt x="13" y="241"/>
                </a:lnTo>
                <a:lnTo>
                  <a:pt x="19" y="240"/>
                </a:lnTo>
                <a:lnTo>
                  <a:pt x="23" y="236"/>
                </a:lnTo>
                <a:lnTo>
                  <a:pt x="28" y="232"/>
                </a:lnTo>
                <a:lnTo>
                  <a:pt x="44" y="226"/>
                </a:lnTo>
                <a:lnTo>
                  <a:pt x="53" y="225"/>
                </a:lnTo>
                <a:lnTo>
                  <a:pt x="60" y="225"/>
                </a:lnTo>
                <a:lnTo>
                  <a:pt x="70" y="223"/>
                </a:lnTo>
                <a:lnTo>
                  <a:pt x="81" y="220"/>
                </a:lnTo>
                <a:lnTo>
                  <a:pt x="93" y="217"/>
                </a:lnTo>
                <a:lnTo>
                  <a:pt x="103" y="214"/>
                </a:lnTo>
                <a:lnTo>
                  <a:pt x="110" y="208"/>
                </a:lnTo>
                <a:lnTo>
                  <a:pt x="124" y="191"/>
                </a:lnTo>
                <a:lnTo>
                  <a:pt x="138" y="176"/>
                </a:lnTo>
                <a:lnTo>
                  <a:pt x="146" y="170"/>
                </a:lnTo>
                <a:lnTo>
                  <a:pt x="161" y="150"/>
                </a:lnTo>
                <a:lnTo>
                  <a:pt x="173" y="138"/>
                </a:lnTo>
                <a:lnTo>
                  <a:pt x="197" y="114"/>
                </a:lnTo>
                <a:lnTo>
                  <a:pt x="196" y="111"/>
                </a:lnTo>
                <a:lnTo>
                  <a:pt x="193" y="95"/>
                </a:lnTo>
                <a:lnTo>
                  <a:pt x="191" y="93"/>
                </a:lnTo>
                <a:lnTo>
                  <a:pt x="190" y="85"/>
                </a:lnTo>
                <a:lnTo>
                  <a:pt x="191" y="78"/>
                </a:lnTo>
                <a:lnTo>
                  <a:pt x="193" y="73"/>
                </a:lnTo>
                <a:lnTo>
                  <a:pt x="196" y="70"/>
                </a:lnTo>
                <a:lnTo>
                  <a:pt x="206" y="70"/>
                </a:lnTo>
                <a:lnTo>
                  <a:pt x="212" y="73"/>
                </a:lnTo>
                <a:lnTo>
                  <a:pt x="216" y="73"/>
                </a:lnTo>
                <a:lnTo>
                  <a:pt x="224" y="63"/>
                </a:lnTo>
                <a:lnTo>
                  <a:pt x="224" y="55"/>
                </a:lnTo>
                <a:lnTo>
                  <a:pt x="227" y="48"/>
                </a:lnTo>
                <a:lnTo>
                  <a:pt x="229" y="41"/>
                </a:lnTo>
                <a:lnTo>
                  <a:pt x="234" y="33"/>
                </a:lnTo>
                <a:lnTo>
                  <a:pt x="241" y="30"/>
                </a:lnTo>
                <a:lnTo>
                  <a:pt x="257" y="21"/>
                </a:lnTo>
                <a:lnTo>
                  <a:pt x="260" y="18"/>
                </a:lnTo>
                <a:lnTo>
                  <a:pt x="260" y="14"/>
                </a:lnTo>
                <a:lnTo>
                  <a:pt x="256" y="11"/>
                </a:lnTo>
                <a:lnTo>
                  <a:pt x="252" y="8"/>
                </a:lnTo>
                <a:lnTo>
                  <a:pt x="254" y="4"/>
                </a:lnTo>
                <a:lnTo>
                  <a:pt x="257" y="0"/>
                </a:lnTo>
                <a:lnTo>
                  <a:pt x="260" y="0"/>
                </a:lnTo>
                <a:lnTo>
                  <a:pt x="270" y="10"/>
                </a:lnTo>
                <a:lnTo>
                  <a:pt x="276" y="16"/>
                </a:lnTo>
                <a:lnTo>
                  <a:pt x="302" y="49"/>
                </a:lnTo>
                <a:lnTo>
                  <a:pt x="304" y="62"/>
                </a:lnTo>
                <a:lnTo>
                  <a:pt x="303" y="82"/>
                </a:lnTo>
                <a:lnTo>
                  <a:pt x="302" y="84"/>
                </a:lnTo>
                <a:lnTo>
                  <a:pt x="302" y="107"/>
                </a:lnTo>
                <a:lnTo>
                  <a:pt x="326" y="144"/>
                </a:lnTo>
                <a:lnTo>
                  <a:pt x="332" y="168"/>
                </a:lnTo>
                <a:lnTo>
                  <a:pt x="332" y="184"/>
                </a:lnTo>
                <a:lnTo>
                  <a:pt x="330" y="196"/>
                </a:lnTo>
                <a:lnTo>
                  <a:pt x="333" y="207"/>
                </a:lnTo>
                <a:lnTo>
                  <a:pt x="327" y="222"/>
                </a:lnTo>
                <a:lnTo>
                  <a:pt x="330" y="238"/>
                </a:lnTo>
                <a:lnTo>
                  <a:pt x="327" y="249"/>
                </a:lnTo>
                <a:lnTo>
                  <a:pt x="332" y="262"/>
                </a:lnTo>
                <a:lnTo>
                  <a:pt x="361" y="265"/>
                </a:lnTo>
                <a:lnTo>
                  <a:pt x="362" y="256"/>
                </a:lnTo>
                <a:lnTo>
                  <a:pt x="397" y="256"/>
                </a:lnTo>
                <a:lnTo>
                  <a:pt x="397" y="265"/>
                </a:lnTo>
                <a:lnTo>
                  <a:pt x="403" y="272"/>
                </a:lnTo>
                <a:lnTo>
                  <a:pt x="408" y="268"/>
                </a:lnTo>
                <a:lnTo>
                  <a:pt x="418" y="266"/>
                </a:lnTo>
                <a:lnTo>
                  <a:pt x="421" y="272"/>
                </a:lnTo>
                <a:lnTo>
                  <a:pt x="422" y="281"/>
                </a:lnTo>
                <a:lnTo>
                  <a:pt x="435" y="290"/>
                </a:lnTo>
                <a:lnTo>
                  <a:pt x="436" y="299"/>
                </a:lnTo>
                <a:lnTo>
                  <a:pt x="433" y="312"/>
                </a:lnTo>
                <a:lnTo>
                  <a:pt x="426" y="313"/>
                </a:lnTo>
                <a:lnTo>
                  <a:pt x="421" y="316"/>
                </a:lnTo>
                <a:lnTo>
                  <a:pt x="417" y="336"/>
                </a:lnTo>
                <a:lnTo>
                  <a:pt x="421" y="344"/>
                </a:lnTo>
                <a:lnTo>
                  <a:pt x="438" y="348"/>
                </a:lnTo>
                <a:lnTo>
                  <a:pt x="501" y="370"/>
                </a:lnTo>
                <a:lnTo>
                  <a:pt x="514" y="372"/>
                </a:lnTo>
                <a:lnTo>
                  <a:pt x="515" y="367"/>
                </a:lnTo>
                <a:lnTo>
                  <a:pt x="510" y="358"/>
                </a:lnTo>
                <a:lnTo>
                  <a:pt x="510" y="354"/>
                </a:lnTo>
                <a:lnTo>
                  <a:pt x="525" y="356"/>
                </a:lnTo>
                <a:lnTo>
                  <a:pt x="536" y="361"/>
                </a:lnTo>
                <a:lnTo>
                  <a:pt x="546" y="368"/>
                </a:lnTo>
                <a:lnTo>
                  <a:pt x="548" y="370"/>
                </a:lnTo>
                <a:lnTo>
                  <a:pt x="553" y="380"/>
                </a:lnTo>
                <a:lnTo>
                  <a:pt x="558" y="397"/>
                </a:lnTo>
                <a:lnTo>
                  <a:pt x="563" y="405"/>
                </a:lnTo>
                <a:lnTo>
                  <a:pt x="570" y="410"/>
                </a:lnTo>
                <a:lnTo>
                  <a:pt x="578" y="410"/>
                </a:lnTo>
                <a:lnTo>
                  <a:pt x="593" y="412"/>
                </a:lnTo>
                <a:lnTo>
                  <a:pt x="611" y="417"/>
                </a:lnTo>
                <a:lnTo>
                  <a:pt x="617" y="418"/>
                </a:lnTo>
                <a:lnTo>
                  <a:pt x="626" y="418"/>
                </a:lnTo>
                <a:lnTo>
                  <a:pt x="637" y="418"/>
                </a:lnTo>
                <a:lnTo>
                  <a:pt x="647" y="416"/>
                </a:lnTo>
                <a:lnTo>
                  <a:pt x="664" y="412"/>
                </a:lnTo>
                <a:lnTo>
                  <a:pt x="664" y="418"/>
                </a:lnTo>
                <a:lnTo>
                  <a:pt x="682" y="418"/>
                </a:lnTo>
                <a:lnTo>
                  <a:pt x="686" y="418"/>
                </a:lnTo>
                <a:lnTo>
                  <a:pt x="692" y="418"/>
                </a:lnTo>
                <a:lnTo>
                  <a:pt x="694" y="418"/>
                </a:lnTo>
                <a:lnTo>
                  <a:pt x="700" y="418"/>
                </a:lnTo>
                <a:lnTo>
                  <a:pt x="702" y="418"/>
                </a:lnTo>
                <a:lnTo>
                  <a:pt x="710" y="422"/>
                </a:lnTo>
                <a:lnTo>
                  <a:pt x="716" y="427"/>
                </a:lnTo>
                <a:lnTo>
                  <a:pt x="732" y="434"/>
                </a:lnTo>
                <a:lnTo>
                  <a:pt x="737" y="439"/>
                </a:lnTo>
                <a:lnTo>
                  <a:pt x="739" y="445"/>
                </a:lnTo>
                <a:lnTo>
                  <a:pt x="734" y="448"/>
                </a:lnTo>
                <a:lnTo>
                  <a:pt x="725" y="454"/>
                </a:lnTo>
                <a:lnTo>
                  <a:pt x="721" y="455"/>
                </a:lnTo>
                <a:lnTo>
                  <a:pt x="720" y="458"/>
                </a:lnTo>
                <a:lnTo>
                  <a:pt x="723" y="463"/>
                </a:lnTo>
                <a:lnTo>
                  <a:pt x="724" y="467"/>
                </a:lnTo>
                <a:lnTo>
                  <a:pt x="722" y="472"/>
                </a:lnTo>
                <a:lnTo>
                  <a:pt x="718" y="482"/>
                </a:lnTo>
                <a:lnTo>
                  <a:pt x="717" y="485"/>
                </a:lnTo>
                <a:lnTo>
                  <a:pt x="710" y="486"/>
                </a:lnTo>
                <a:lnTo>
                  <a:pt x="706" y="485"/>
                </a:lnTo>
                <a:lnTo>
                  <a:pt x="702" y="485"/>
                </a:lnTo>
                <a:lnTo>
                  <a:pt x="700" y="488"/>
                </a:lnTo>
                <a:lnTo>
                  <a:pt x="701" y="491"/>
                </a:lnTo>
                <a:lnTo>
                  <a:pt x="708" y="494"/>
                </a:lnTo>
                <a:lnTo>
                  <a:pt x="708" y="497"/>
                </a:lnTo>
                <a:lnTo>
                  <a:pt x="707" y="500"/>
                </a:lnTo>
                <a:lnTo>
                  <a:pt x="707" y="510"/>
                </a:lnTo>
                <a:lnTo>
                  <a:pt x="709" y="513"/>
                </a:lnTo>
                <a:lnTo>
                  <a:pt x="713" y="516"/>
                </a:lnTo>
                <a:lnTo>
                  <a:pt x="715" y="517"/>
                </a:lnTo>
                <a:lnTo>
                  <a:pt x="715" y="521"/>
                </a:lnTo>
                <a:lnTo>
                  <a:pt x="715" y="526"/>
                </a:lnTo>
                <a:lnTo>
                  <a:pt x="714" y="532"/>
                </a:lnTo>
                <a:lnTo>
                  <a:pt x="706" y="536"/>
                </a:lnTo>
                <a:lnTo>
                  <a:pt x="700" y="544"/>
                </a:lnTo>
                <a:lnTo>
                  <a:pt x="699" y="545"/>
                </a:lnTo>
                <a:lnTo>
                  <a:pt x="697" y="547"/>
                </a:lnTo>
                <a:lnTo>
                  <a:pt x="696" y="552"/>
                </a:lnTo>
                <a:lnTo>
                  <a:pt x="694" y="555"/>
                </a:lnTo>
                <a:lnTo>
                  <a:pt x="693" y="561"/>
                </a:lnTo>
                <a:lnTo>
                  <a:pt x="696" y="563"/>
                </a:lnTo>
                <a:lnTo>
                  <a:pt x="697" y="566"/>
                </a:lnTo>
                <a:lnTo>
                  <a:pt x="697" y="569"/>
                </a:lnTo>
                <a:lnTo>
                  <a:pt x="700" y="573"/>
                </a:lnTo>
                <a:lnTo>
                  <a:pt x="708" y="579"/>
                </a:lnTo>
                <a:lnTo>
                  <a:pt x="710" y="583"/>
                </a:lnTo>
                <a:lnTo>
                  <a:pt x="708" y="588"/>
                </a:lnTo>
                <a:lnTo>
                  <a:pt x="704" y="590"/>
                </a:lnTo>
                <a:lnTo>
                  <a:pt x="701" y="593"/>
                </a:lnTo>
                <a:lnTo>
                  <a:pt x="695" y="594"/>
                </a:lnTo>
                <a:lnTo>
                  <a:pt x="690" y="596"/>
                </a:lnTo>
                <a:lnTo>
                  <a:pt x="688" y="600"/>
                </a:lnTo>
                <a:lnTo>
                  <a:pt x="690" y="604"/>
                </a:lnTo>
                <a:lnTo>
                  <a:pt x="692" y="609"/>
                </a:lnTo>
                <a:lnTo>
                  <a:pt x="693" y="614"/>
                </a:lnTo>
                <a:lnTo>
                  <a:pt x="693" y="618"/>
                </a:lnTo>
                <a:lnTo>
                  <a:pt x="694" y="622"/>
                </a:lnTo>
                <a:lnTo>
                  <a:pt x="693" y="628"/>
                </a:lnTo>
                <a:lnTo>
                  <a:pt x="688" y="630"/>
                </a:lnTo>
                <a:lnTo>
                  <a:pt x="686" y="630"/>
                </a:lnTo>
                <a:lnTo>
                  <a:pt x="680" y="630"/>
                </a:lnTo>
                <a:lnTo>
                  <a:pt x="676" y="629"/>
                </a:lnTo>
                <a:lnTo>
                  <a:pt x="672" y="629"/>
                </a:lnTo>
                <a:lnTo>
                  <a:pt x="667" y="627"/>
                </a:lnTo>
                <a:lnTo>
                  <a:pt x="660" y="628"/>
                </a:lnTo>
                <a:lnTo>
                  <a:pt x="654" y="627"/>
                </a:lnTo>
                <a:lnTo>
                  <a:pt x="648" y="627"/>
                </a:lnTo>
                <a:lnTo>
                  <a:pt x="639" y="627"/>
                </a:lnTo>
                <a:lnTo>
                  <a:pt x="637" y="626"/>
                </a:lnTo>
                <a:lnTo>
                  <a:pt x="633" y="623"/>
                </a:lnTo>
                <a:lnTo>
                  <a:pt x="632" y="620"/>
                </a:lnTo>
                <a:lnTo>
                  <a:pt x="627" y="615"/>
                </a:lnTo>
                <a:lnTo>
                  <a:pt x="618" y="613"/>
                </a:lnTo>
                <a:lnTo>
                  <a:pt x="611" y="615"/>
                </a:lnTo>
                <a:lnTo>
                  <a:pt x="608" y="617"/>
                </a:lnTo>
                <a:lnTo>
                  <a:pt x="605" y="620"/>
                </a:lnTo>
                <a:lnTo>
                  <a:pt x="605" y="624"/>
                </a:lnTo>
                <a:lnTo>
                  <a:pt x="589" y="593"/>
                </a:lnTo>
                <a:lnTo>
                  <a:pt x="586" y="590"/>
                </a:lnTo>
                <a:lnTo>
                  <a:pt x="586" y="588"/>
                </a:lnTo>
                <a:lnTo>
                  <a:pt x="584" y="580"/>
                </a:lnTo>
                <a:lnTo>
                  <a:pt x="580" y="574"/>
                </a:lnTo>
                <a:lnTo>
                  <a:pt x="578" y="567"/>
                </a:lnTo>
                <a:lnTo>
                  <a:pt x="578" y="566"/>
                </a:lnTo>
                <a:lnTo>
                  <a:pt x="577" y="557"/>
                </a:lnTo>
                <a:lnTo>
                  <a:pt x="575" y="559"/>
                </a:lnTo>
                <a:lnTo>
                  <a:pt x="573" y="555"/>
                </a:lnTo>
                <a:lnTo>
                  <a:pt x="570" y="552"/>
                </a:lnTo>
                <a:lnTo>
                  <a:pt x="562" y="552"/>
                </a:lnTo>
                <a:lnTo>
                  <a:pt x="562" y="553"/>
                </a:lnTo>
                <a:lnTo>
                  <a:pt x="557" y="558"/>
                </a:lnTo>
                <a:lnTo>
                  <a:pt x="552" y="561"/>
                </a:lnTo>
                <a:lnTo>
                  <a:pt x="548" y="564"/>
                </a:lnTo>
                <a:lnTo>
                  <a:pt x="544" y="570"/>
                </a:lnTo>
                <a:lnTo>
                  <a:pt x="541" y="576"/>
                </a:lnTo>
                <a:lnTo>
                  <a:pt x="542" y="580"/>
                </a:lnTo>
                <a:lnTo>
                  <a:pt x="541" y="584"/>
                </a:lnTo>
                <a:lnTo>
                  <a:pt x="542" y="589"/>
                </a:lnTo>
                <a:lnTo>
                  <a:pt x="541" y="593"/>
                </a:lnTo>
                <a:lnTo>
                  <a:pt x="538" y="596"/>
                </a:lnTo>
                <a:lnTo>
                  <a:pt x="534" y="596"/>
                </a:lnTo>
                <a:lnTo>
                  <a:pt x="531" y="593"/>
                </a:lnTo>
                <a:lnTo>
                  <a:pt x="526" y="590"/>
                </a:lnTo>
                <a:lnTo>
                  <a:pt x="524" y="591"/>
                </a:lnTo>
                <a:lnTo>
                  <a:pt x="521" y="593"/>
                </a:lnTo>
                <a:lnTo>
                  <a:pt x="509" y="589"/>
                </a:lnTo>
                <a:lnTo>
                  <a:pt x="492" y="576"/>
                </a:lnTo>
                <a:lnTo>
                  <a:pt x="487" y="575"/>
                </a:lnTo>
                <a:lnTo>
                  <a:pt x="483" y="571"/>
                </a:lnTo>
                <a:lnTo>
                  <a:pt x="480" y="570"/>
                </a:lnTo>
                <a:lnTo>
                  <a:pt x="478" y="570"/>
                </a:lnTo>
                <a:lnTo>
                  <a:pt x="473" y="574"/>
                </a:lnTo>
                <a:lnTo>
                  <a:pt x="466" y="593"/>
                </a:lnTo>
                <a:lnTo>
                  <a:pt x="460" y="589"/>
                </a:lnTo>
                <a:lnTo>
                  <a:pt x="458" y="588"/>
                </a:lnTo>
                <a:lnTo>
                  <a:pt x="453" y="589"/>
                </a:lnTo>
                <a:lnTo>
                  <a:pt x="442" y="589"/>
                </a:lnTo>
                <a:lnTo>
                  <a:pt x="435" y="585"/>
                </a:lnTo>
                <a:lnTo>
                  <a:pt x="434" y="585"/>
                </a:lnTo>
                <a:lnTo>
                  <a:pt x="431" y="587"/>
                </a:lnTo>
                <a:lnTo>
                  <a:pt x="426" y="583"/>
                </a:lnTo>
                <a:lnTo>
                  <a:pt x="423" y="583"/>
                </a:lnTo>
                <a:lnTo>
                  <a:pt x="421" y="582"/>
                </a:lnTo>
                <a:lnTo>
                  <a:pt x="421" y="580"/>
                </a:lnTo>
                <a:lnTo>
                  <a:pt x="419" y="577"/>
                </a:lnTo>
                <a:lnTo>
                  <a:pt x="415" y="575"/>
                </a:lnTo>
                <a:lnTo>
                  <a:pt x="409" y="573"/>
                </a:lnTo>
                <a:lnTo>
                  <a:pt x="407" y="571"/>
                </a:lnTo>
                <a:lnTo>
                  <a:pt x="400" y="568"/>
                </a:lnTo>
                <a:lnTo>
                  <a:pt x="400" y="566"/>
                </a:lnTo>
                <a:lnTo>
                  <a:pt x="394" y="562"/>
                </a:lnTo>
                <a:lnTo>
                  <a:pt x="386" y="558"/>
                </a:lnTo>
                <a:lnTo>
                  <a:pt x="384" y="559"/>
                </a:lnTo>
                <a:lnTo>
                  <a:pt x="382" y="559"/>
                </a:lnTo>
                <a:lnTo>
                  <a:pt x="378" y="560"/>
                </a:lnTo>
                <a:lnTo>
                  <a:pt x="374" y="560"/>
                </a:lnTo>
                <a:lnTo>
                  <a:pt x="372" y="561"/>
                </a:lnTo>
                <a:lnTo>
                  <a:pt x="360" y="557"/>
                </a:lnTo>
                <a:lnTo>
                  <a:pt x="344" y="561"/>
                </a:lnTo>
                <a:lnTo>
                  <a:pt x="342" y="564"/>
                </a:lnTo>
                <a:lnTo>
                  <a:pt x="338" y="565"/>
                </a:lnTo>
                <a:lnTo>
                  <a:pt x="336" y="568"/>
                </a:lnTo>
                <a:lnTo>
                  <a:pt x="335" y="572"/>
                </a:lnTo>
                <a:lnTo>
                  <a:pt x="335" y="576"/>
                </a:lnTo>
                <a:lnTo>
                  <a:pt x="334" y="580"/>
                </a:lnTo>
                <a:lnTo>
                  <a:pt x="329" y="586"/>
                </a:lnTo>
                <a:lnTo>
                  <a:pt x="325" y="588"/>
                </a:lnTo>
                <a:lnTo>
                  <a:pt x="321" y="588"/>
                </a:lnTo>
                <a:lnTo>
                  <a:pt x="318" y="586"/>
                </a:lnTo>
                <a:lnTo>
                  <a:pt x="312" y="586"/>
                </a:lnTo>
                <a:lnTo>
                  <a:pt x="302" y="584"/>
                </a:lnTo>
                <a:lnTo>
                  <a:pt x="296" y="581"/>
                </a:lnTo>
                <a:lnTo>
                  <a:pt x="293" y="576"/>
                </a:lnTo>
                <a:lnTo>
                  <a:pt x="288" y="571"/>
                </a:lnTo>
                <a:lnTo>
                  <a:pt x="284" y="566"/>
                </a:lnTo>
                <a:lnTo>
                  <a:pt x="280" y="565"/>
                </a:lnTo>
                <a:lnTo>
                  <a:pt x="276" y="567"/>
                </a:lnTo>
                <a:lnTo>
                  <a:pt x="274" y="564"/>
                </a:lnTo>
                <a:lnTo>
                  <a:pt x="263" y="558"/>
                </a:lnTo>
                <a:lnTo>
                  <a:pt x="261" y="555"/>
                </a:lnTo>
                <a:lnTo>
                  <a:pt x="260" y="552"/>
                </a:lnTo>
                <a:lnTo>
                  <a:pt x="258" y="550"/>
                </a:lnTo>
                <a:lnTo>
                  <a:pt x="256" y="550"/>
                </a:lnTo>
                <a:lnTo>
                  <a:pt x="254" y="548"/>
                </a:lnTo>
                <a:lnTo>
                  <a:pt x="246" y="540"/>
                </a:lnTo>
                <a:lnTo>
                  <a:pt x="241" y="541"/>
                </a:lnTo>
                <a:lnTo>
                  <a:pt x="236" y="541"/>
                </a:lnTo>
                <a:lnTo>
                  <a:pt x="230" y="542"/>
                </a:lnTo>
                <a:lnTo>
                  <a:pt x="221" y="542"/>
                </a:lnTo>
                <a:lnTo>
                  <a:pt x="199" y="536"/>
                </a:lnTo>
                <a:lnTo>
                  <a:pt x="196" y="531"/>
                </a:lnTo>
                <a:lnTo>
                  <a:pt x="196" y="528"/>
                </a:lnTo>
                <a:lnTo>
                  <a:pt x="194" y="526"/>
                </a:lnTo>
                <a:lnTo>
                  <a:pt x="191" y="524"/>
                </a:lnTo>
                <a:lnTo>
                  <a:pt x="181" y="524"/>
                </a:lnTo>
                <a:lnTo>
                  <a:pt x="176" y="526"/>
                </a:lnTo>
                <a:lnTo>
                  <a:pt x="166" y="515"/>
                </a:lnTo>
                <a:lnTo>
                  <a:pt x="169" y="521"/>
                </a:lnTo>
                <a:lnTo>
                  <a:pt x="170" y="524"/>
                </a:lnTo>
                <a:lnTo>
                  <a:pt x="173" y="526"/>
                </a:lnTo>
                <a:lnTo>
                  <a:pt x="176" y="526"/>
                </a:lnTo>
                <a:lnTo>
                  <a:pt x="166" y="515"/>
                </a:lnTo>
                <a:lnTo>
                  <a:pt x="170" y="504"/>
                </a:lnTo>
                <a:lnTo>
                  <a:pt x="178" y="494"/>
                </a:lnTo>
                <a:lnTo>
                  <a:pt x="180" y="488"/>
                </a:lnTo>
                <a:lnTo>
                  <a:pt x="180" y="466"/>
                </a:lnTo>
                <a:lnTo>
                  <a:pt x="181" y="461"/>
                </a:lnTo>
                <a:lnTo>
                  <a:pt x="183" y="457"/>
                </a:lnTo>
                <a:lnTo>
                  <a:pt x="183" y="447"/>
                </a:lnTo>
                <a:lnTo>
                  <a:pt x="184" y="443"/>
                </a:lnTo>
                <a:lnTo>
                  <a:pt x="183" y="440"/>
                </a:lnTo>
                <a:lnTo>
                  <a:pt x="184" y="438"/>
                </a:lnTo>
                <a:lnTo>
                  <a:pt x="181" y="434"/>
                </a:lnTo>
                <a:lnTo>
                  <a:pt x="180" y="434"/>
                </a:lnTo>
                <a:lnTo>
                  <a:pt x="172" y="425"/>
                </a:lnTo>
                <a:lnTo>
                  <a:pt x="169" y="420"/>
                </a:lnTo>
                <a:lnTo>
                  <a:pt x="168" y="410"/>
                </a:lnTo>
                <a:lnTo>
                  <a:pt x="170" y="408"/>
                </a:lnTo>
                <a:lnTo>
                  <a:pt x="175" y="406"/>
                </a:lnTo>
                <a:lnTo>
                  <a:pt x="182" y="399"/>
                </a:lnTo>
                <a:lnTo>
                  <a:pt x="184" y="393"/>
                </a:lnTo>
                <a:lnTo>
                  <a:pt x="184" y="381"/>
                </a:lnTo>
                <a:lnTo>
                  <a:pt x="182" y="375"/>
                </a:lnTo>
                <a:lnTo>
                  <a:pt x="183" y="368"/>
                </a:lnTo>
                <a:lnTo>
                  <a:pt x="180" y="362"/>
                </a:lnTo>
                <a:lnTo>
                  <a:pt x="175" y="361"/>
                </a:lnTo>
                <a:lnTo>
                  <a:pt x="170" y="358"/>
                </a:lnTo>
                <a:lnTo>
                  <a:pt x="166" y="351"/>
                </a:lnTo>
                <a:lnTo>
                  <a:pt x="163" y="348"/>
                </a:lnTo>
                <a:lnTo>
                  <a:pt x="159" y="347"/>
                </a:lnTo>
                <a:lnTo>
                  <a:pt x="156" y="346"/>
                </a:lnTo>
                <a:lnTo>
                  <a:pt x="154" y="364"/>
                </a:lnTo>
                <a:lnTo>
                  <a:pt x="151" y="370"/>
                </a:lnTo>
                <a:lnTo>
                  <a:pt x="147" y="373"/>
                </a:lnTo>
                <a:lnTo>
                  <a:pt x="140" y="378"/>
                </a:lnTo>
                <a:lnTo>
                  <a:pt x="136" y="384"/>
                </a:lnTo>
                <a:lnTo>
                  <a:pt x="134" y="383"/>
                </a:lnTo>
                <a:lnTo>
                  <a:pt x="131" y="388"/>
                </a:lnTo>
                <a:lnTo>
                  <a:pt x="126" y="391"/>
                </a:lnTo>
                <a:lnTo>
                  <a:pt x="119" y="391"/>
                </a:lnTo>
                <a:lnTo>
                  <a:pt x="112" y="386"/>
                </a:lnTo>
                <a:lnTo>
                  <a:pt x="108" y="385"/>
                </a:lnTo>
                <a:lnTo>
                  <a:pt x="106" y="386"/>
                </a:lnTo>
                <a:lnTo>
                  <a:pt x="104" y="397"/>
                </a:lnTo>
                <a:lnTo>
                  <a:pt x="104" y="399"/>
                </a:lnTo>
                <a:lnTo>
                  <a:pt x="100" y="400"/>
                </a:lnTo>
                <a:lnTo>
                  <a:pt x="99" y="398"/>
                </a:lnTo>
                <a:lnTo>
                  <a:pt x="96" y="396"/>
                </a:lnTo>
                <a:lnTo>
                  <a:pt x="89" y="379"/>
                </a:lnTo>
                <a:lnTo>
                  <a:pt x="84" y="373"/>
                </a:lnTo>
                <a:lnTo>
                  <a:pt x="82" y="370"/>
                </a:lnTo>
                <a:lnTo>
                  <a:pt x="81" y="368"/>
                </a:lnTo>
                <a:lnTo>
                  <a:pt x="78" y="367"/>
                </a:lnTo>
                <a:lnTo>
                  <a:pt x="77" y="364"/>
                </a:lnTo>
                <a:lnTo>
                  <a:pt x="61" y="357"/>
                </a:lnTo>
                <a:lnTo>
                  <a:pt x="58" y="354"/>
                </a:lnTo>
                <a:lnTo>
                  <a:pt x="55" y="350"/>
                </a:lnTo>
                <a:lnTo>
                  <a:pt x="50" y="350"/>
                </a:lnTo>
                <a:lnTo>
                  <a:pt x="41" y="342"/>
                </a:lnTo>
                <a:lnTo>
                  <a:pt x="38" y="342"/>
                </a:lnTo>
                <a:lnTo>
                  <a:pt x="32" y="336"/>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19" name="Freeform 245"/>
          <p:cNvSpPr>
            <a:spLocks/>
          </p:cNvSpPr>
          <p:nvPr/>
        </p:nvSpPr>
        <p:spPr bwMode="auto">
          <a:xfrm>
            <a:off x="4551363" y="4165525"/>
            <a:ext cx="212725" cy="166688"/>
          </a:xfrm>
          <a:custGeom>
            <a:avLst/>
            <a:gdLst/>
            <a:ahLst/>
            <a:cxnLst>
              <a:cxn ang="0">
                <a:pos x="188" y="117"/>
              </a:cxn>
              <a:cxn ang="0">
                <a:pos x="193" y="112"/>
              </a:cxn>
              <a:cxn ang="0">
                <a:pos x="196" y="107"/>
              </a:cxn>
              <a:cxn ang="0">
                <a:pos x="195" y="95"/>
              </a:cxn>
              <a:cxn ang="0">
                <a:pos x="192" y="90"/>
              </a:cxn>
              <a:cxn ang="0">
                <a:pos x="194" y="80"/>
              </a:cxn>
              <a:cxn ang="0">
                <a:pos x="198" y="72"/>
              </a:cxn>
              <a:cxn ang="0">
                <a:pos x="198" y="60"/>
              </a:cxn>
              <a:cxn ang="0">
                <a:pos x="199" y="52"/>
              </a:cxn>
              <a:cxn ang="0">
                <a:pos x="202" y="40"/>
              </a:cxn>
              <a:cxn ang="0">
                <a:pos x="196" y="34"/>
              </a:cxn>
              <a:cxn ang="0">
                <a:pos x="192" y="28"/>
              </a:cxn>
              <a:cxn ang="0">
                <a:pos x="187" y="19"/>
              </a:cxn>
              <a:cxn ang="0">
                <a:pos x="182" y="10"/>
              </a:cxn>
              <a:cxn ang="0">
                <a:pos x="181" y="4"/>
              </a:cxn>
              <a:cxn ang="0">
                <a:pos x="176" y="0"/>
              </a:cxn>
              <a:cxn ang="0">
                <a:pos x="167" y="7"/>
              </a:cxn>
              <a:cxn ang="0">
                <a:pos x="161" y="15"/>
              </a:cxn>
              <a:cxn ang="0">
                <a:pos x="153" y="18"/>
              </a:cxn>
              <a:cxn ang="0">
                <a:pos x="143" y="24"/>
              </a:cxn>
              <a:cxn ang="0">
                <a:pos x="129" y="20"/>
              </a:cxn>
              <a:cxn ang="0">
                <a:pos x="110" y="15"/>
              </a:cxn>
              <a:cxn ang="0">
                <a:pos x="100" y="14"/>
              </a:cxn>
              <a:cxn ang="0">
                <a:pos x="96" y="18"/>
              </a:cxn>
              <a:cxn ang="0">
                <a:pos x="92" y="28"/>
              </a:cxn>
              <a:cxn ang="0">
                <a:pos x="88" y="38"/>
              </a:cxn>
              <a:cxn ang="0">
                <a:pos x="84" y="42"/>
              </a:cxn>
              <a:cxn ang="0">
                <a:pos x="67" y="49"/>
              </a:cxn>
              <a:cxn ang="0">
                <a:pos x="58" y="52"/>
              </a:cxn>
              <a:cxn ang="0">
                <a:pos x="50" y="55"/>
              </a:cxn>
              <a:cxn ang="0">
                <a:pos x="41" y="56"/>
              </a:cxn>
              <a:cxn ang="0">
                <a:pos x="34" y="59"/>
              </a:cxn>
              <a:cxn ang="0">
                <a:pos x="28" y="64"/>
              </a:cxn>
              <a:cxn ang="0">
                <a:pos x="20" y="61"/>
              </a:cxn>
              <a:cxn ang="0">
                <a:pos x="15" y="67"/>
              </a:cxn>
              <a:cxn ang="0">
                <a:pos x="10" y="73"/>
              </a:cxn>
              <a:cxn ang="0">
                <a:pos x="0" y="76"/>
              </a:cxn>
              <a:cxn ang="0">
                <a:pos x="7" y="80"/>
              </a:cxn>
              <a:cxn ang="0">
                <a:pos x="15" y="80"/>
              </a:cxn>
              <a:cxn ang="0">
                <a:pos x="23" y="82"/>
              </a:cxn>
              <a:cxn ang="0">
                <a:pos x="28" y="82"/>
              </a:cxn>
              <a:cxn ang="0">
                <a:pos x="34" y="88"/>
              </a:cxn>
              <a:cxn ang="0">
                <a:pos x="42" y="88"/>
              </a:cxn>
              <a:cxn ang="0">
                <a:pos x="50" y="85"/>
              </a:cxn>
              <a:cxn ang="0">
                <a:pos x="57" y="88"/>
              </a:cxn>
              <a:cxn ang="0">
                <a:pos x="61" y="90"/>
              </a:cxn>
              <a:cxn ang="0">
                <a:pos x="54" y="95"/>
              </a:cxn>
              <a:cxn ang="0">
                <a:pos x="61" y="102"/>
              </a:cxn>
              <a:cxn ang="0">
                <a:pos x="69" y="105"/>
              </a:cxn>
              <a:cxn ang="0">
                <a:pos x="77" y="109"/>
              </a:cxn>
              <a:cxn ang="0">
                <a:pos x="90" y="113"/>
              </a:cxn>
              <a:cxn ang="0">
                <a:pos x="102" y="120"/>
              </a:cxn>
              <a:cxn ang="0">
                <a:pos x="117" y="127"/>
              </a:cxn>
              <a:cxn ang="0">
                <a:pos x="132" y="140"/>
              </a:cxn>
              <a:cxn ang="0">
                <a:pos x="139" y="147"/>
              </a:cxn>
              <a:cxn ang="0">
                <a:pos x="148" y="154"/>
              </a:cxn>
              <a:cxn ang="0">
                <a:pos x="154" y="154"/>
              </a:cxn>
              <a:cxn ang="0">
                <a:pos x="159" y="146"/>
              </a:cxn>
              <a:cxn ang="0">
                <a:pos x="165" y="142"/>
              </a:cxn>
              <a:cxn ang="0">
                <a:pos x="171" y="133"/>
              </a:cxn>
              <a:cxn ang="0">
                <a:pos x="171" y="125"/>
              </a:cxn>
              <a:cxn ang="0">
                <a:pos x="176" y="122"/>
              </a:cxn>
              <a:cxn ang="0">
                <a:pos x="183" y="121"/>
              </a:cxn>
            </a:cxnLst>
            <a:rect l="0" t="0" r="r" b="b"/>
            <a:pathLst>
              <a:path w="203" h="159">
                <a:moveTo>
                  <a:pt x="183" y="121"/>
                </a:moveTo>
                <a:lnTo>
                  <a:pt x="186" y="119"/>
                </a:lnTo>
                <a:lnTo>
                  <a:pt x="188" y="117"/>
                </a:lnTo>
                <a:lnTo>
                  <a:pt x="189" y="115"/>
                </a:lnTo>
                <a:lnTo>
                  <a:pt x="190" y="113"/>
                </a:lnTo>
                <a:lnTo>
                  <a:pt x="193" y="112"/>
                </a:lnTo>
                <a:lnTo>
                  <a:pt x="197" y="110"/>
                </a:lnTo>
                <a:lnTo>
                  <a:pt x="197" y="108"/>
                </a:lnTo>
                <a:lnTo>
                  <a:pt x="196" y="107"/>
                </a:lnTo>
                <a:lnTo>
                  <a:pt x="197" y="104"/>
                </a:lnTo>
                <a:lnTo>
                  <a:pt x="197" y="102"/>
                </a:lnTo>
                <a:lnTo>
                  <a:pt x="195" y="95"/>
                </a:lnTo>
                <a:lnTo>
                  <a:pt x="194" y="94"/>
                </a:lnTo>
                <a:lnTo>
                  <a:pt x="192" y="93"/>
                </a:lnTo>
                <a:lnTo>
                  <a:pt x="192" y="90"/>
                </a:lnTo>
                <a:lnTo>
                  <a:pt x="194" y="86"/>
                </a:lnTo>
                <a:lnTo>
                  <a:pt x="194" y="82"/>
                </a:lnTo>
                <a:lnTo>
                  <a:pt x="194" y="80"/>
                </a:lnTo>
                <a:lnTo>
                  <a:pt x="196" y="76"/>
                </a:lnTo>
                <a:lnTo>
                  <a:pt x="197" y="73"/>
                </a:lnTo>
                <a:lnTo>
                  <a:pt x="198" y="72"/>
                </a:lnTo>
                <a:lnTo>
                  <a:pt x="197" y="66"/>
                </a:lnTo>
                <a:lnTo>
                  <a:pt x="196" y="63"/>
                </a:lnTo>
                <a:lnTo>
                  <a:pt x="198" y="60"/>
                </a:lnTo>
                <a:lnTo>
                  <a:pt x="198" y="57"/>
                </a:lnTo>
                <a:lnTo>
                  <a:pt x="198" y="54"/>
                </a:lnTo>
                <a:lnTo>
                  <a:pt x="199" y="52"/>
                </a:lnTo>
                <a:lnTo>
                  <a:pt x="199" y="49"/>
                </a:lnTo>
                <a:lnTo>
                  <a:pt x="200" y="45"/>
                </a:lnTo>
                <a:lnTo>
                  <a:pt x="202" y="40"/>
                </a:lnTo>
                <a:lnTo>
                  <a:pt x="200" y="38"/>
                </a:lnTo>
                <a:lnTo>
                  <a:pt x="197" y="37"/>
                </a:lnTo>
                <a:lnTo>
                  <a:pt x="196" y="34"/>
                </a:lnTo>
                <a:lnTo>
                  <a:pt x="196" y="32"/>
                </a:lnTo>
                <a:lnTo>
                  <a:pt x="195" y="30"/>
                </a:lnTo>
                <a:lnTo>
                  <a:pt x="192" y="28"/>
                </a:lnTo>
                <a:lnTo>
                  <a:pt x="189" y="22"/>
                </a:lnTo>
                <a:lnTo>
                  <a:pt x="188" y="21"/>
                </a:lnTo>
                <a:lnTo>
                  <a:pt x="187" y="19"/>
                </a:lnTo>
                <a:lnTo>
                  <a:pt x="185" y="15"/>
                </a:lnTo>
                <a:lnTo>
                  <a:pt x="183" y="13"/>
                </a:lnTo>
                <a:lnTo>
                  <a:pt x="182" y="10"/>
                </a:lnTo>
                <a:lnTo>
                  <a:pt x="181" y="7"/>
                </a:lnTo>
                <a:lnTo>
                  <a:pt x="181" y="6"/>
                </a:lnTo>
                <a:lnTo>
                  <a:pt x="181" y="4"/>
                </a:lnTo>
                <a:lnTo>
                  <a:pt x="180" y="2"/>
                </a:lnTo>
                <a:lnTo>
                  <a:pt x="178" y="0"/>
                </a:lnTo>
                <a:lnTo>
                  <a:pt x="176" y="0"/>
                </a:lnTo>
                <a:lnTo>
                  <a:pt x="174" y="2"/>
                </a:lnTo>
                <a:lnTo>
                  <a:pt x="170" y="6"/>
                </a:lnTo>
                <a:lnTo>
                  <a:pt x="167" y="7"/>
                </a:lnTo>
                <a:lnTo>
                  <a:pt x="164" y="8"/>
                </a:lnTo>
                <a:lnTo>
                  <a:pt x="163" y="10"/>
                </a:lnTo>
                <a:lnTo>
                  <a:pt x="161" y="15"/>
                </a:lnTo>
                <a:lnTo>
                  <a:pt x="159" y="16"/>
                </a:lnTo>
                <a:lnTo>
                  <a:pt x="156" y="17"/>
                </a:lnTo>
                <a:lnTo>
                  <a:pt x="153" y="18"/>
                </a:lnTo>
                <a:lnTo>
                  <a:pt x="150" y="20"/>
                </a:lnTo>
                <a:lnTo>
                  <a:pt x="146" y="22"/>
                </a:lnTo>
                <a:lnTo>
                  <a:pt x="143" y="24"/>
                </a:lnTo>
                <a:lnTo>
                  <a:pt x="140" y="24"/>
                </a:lnTo>
                <a:lnTo>
                  <a:pt x="134" y="22"/>
                </a:lnTo>
                <a:lnTo>
                  <a:pt x="129" y="20"/>
                </a:lnTo>
                <a:lnTo>
                  <a:pt x="122" y="18"/>
                </a:lnTo>
                <a:lnTo>
                  <a:pt x="117" y="18"/>
                </a:lnTo>
                <a:lnTo>
                  <a:pt x="110" y="15"/>
                </a:lnTo>
                <a:lnTo>
                  <a:pt x="106" y="15"/>
                </a:lnTo>
                <a:lnTo>
                  <a:pt x="103" y="14"/>
                </a:lnTo>
                <a:lnTo>
                  <a:pt x="100" y="14"/>
                </a:lnTo>
                <a:lnTo>
                  <a:pt x="98" y="15"/>
                </a:lnTo>
                <a:lnTo>
                  <a:pt x="97" y="17"/>
                </a:lnTo>
                <a:lnTo>
                  <a:pt x="96" y="18"/>
                </a:lnTo>
                <a:lnTo>
                  <a:pt x="92" y="25"/>
                </a:lnTo>
                <a:lnTo>
                  <a:pt x="90" y="27"/>
                </a:lnTo>
                <a:lnTo>
                  <a:pt x="92" y="28"/>
                </a:lnTo>
                <a:lnTo>
                  <a:pt x="92" y="34"/>
                </a:lnTo>
                <a:lnTo>
                  <a:pt x="89" y="36"/>
                </a:lnTo>
                <a:lnTo>
                  <a:pt x="88" y="38"/>
                </a:lnTo>
                <a:lnTo>
                  <a:pt x="86" y="40"/>
                </a:lnTo>
                <a:lnTo>
                  <a:pt x="84" y="41"/>
                </a:lnTo>
                <a:lnTo>
                  <a:pt x="84" y="42"/>
                </a:lnTo>
                <a:lnTo>
                  <a:pt x="72" y="47"/>
                </a:lnTo>
                <a:lnTo>
                  <a:pt x="70" y="48"/>
                </a:lnTo>
                <a:lnTo>
                  <a:pt x="67" y="49"/>
                </a:lnTo>
                <a:lnTo>
                  <a:pt x="62" y="49"/>
                </a:lnTo>
                <a:lnTo>
                  <a:pt x="59" y="50"/>
                </a:lnTo>
                <a:lnTo>
                  <a:pt x="58" y="52"/>
                </a:lnTo>
                <a:lnTo>
                  <a:pt x="55" y="54"/>
                </a:lnTo>
                <a:lnTo>
                  <a:pt x="52" y="54"/>
                </a:lnTo>
                <a:lnTo>
                  <a:pt x="50" y="55"/>
                </a:lnTo>
                <a:lnTo>
                  <a:pt x="47" y="55"/>
                </a:lnTo>
                <a:lnTo>
                  <a:pt x="44" y="56"/>
                </a:lnTo>
                <a:lnTo>
                  <a:pt x="41" y="56"/>
                </a:lnTo>
                <a:lnTo>
                  <a:pt x="38" y="55"/>
                </a:lnTo>
                <a:lnTo>
                  <a:pt x="36" y="57"/>
                </a:lnTo>
                <a:lnTo>
                  <a:pt x="34" y="59"/>
                </a:lnTo>
                <a:lnTo>
                  <a:pt x="32" y="60"/>
                </a:lnTo>
                <a:lnTo>
                  <a:pt x="32" y="64"/>
                </a:lnTo>
                <a:lnTo>
                  <a:pt x="28" y="64"/>
                </a:lnTo>
                <a:lnTo>
                  <a:pt x="27" y="63"/>
                </a:lnTo>
                <a:lnTo>
                  <a:pt x="24" y="61"/>
                </a:lnTo>
                <a:lnTo>
                  <a:pt x="20" y="61"/>
                </a:lnTo>
                <a:lnTo>
                  <a:pt x="18" y="62"/>
                </a:lnTo>
                <a:lnTo>
                  <a:pt x="16" y="64"/>
                </a:lnTo>
                <a:lnTo>
                  <a:pt x="15" y="67"/>
                </a:lnTo>
                <a:lnTo>
                  <a:pt x="15" y="70"/>
                </a:lnTo>
                <a:lnTo>
                  <a:pt x="13" y="72"/>
                </a:lnTo>
                <a:lnTo>
                  <a:pt x="10" y="73"/>
                </a:lnTo>
                <a:lnTo>
                  <a:pt x="5" y="73"/>
                </a:lnTo>
                <a:lnTo>
                  <a:pt x="1" y="73"/>
                </a:lnTo>
                <a:lnTo>
                  <a:pt x="0" y="76"/>
                </a:lnTo>
                <a:lnTo>
                  <a:pt x="0" y="77"/>
                </a:lnTo>
                <a:lnTo>
                  <a:pt x="6" y="77"/>
                </a:lnTo>
                <a:lnTo>
                  <a:pt x="7" y="80"/>
                </a:lnTo>
                <a:lnTo>
                  <a:pt x="9" y="80"/>
                </a:lnTo>
                <a:lnTo>
                  <a:pt x="12" y="80"/>
                </a:lnTo>
                <a:lnTo>
                  <a:pt x="15" y="80"/>
                </a:lnTo>
                <a:lnTo>
                  <a:pt x="17" y="81"/>
                </a:lnTo>
                <a:lnTo>
                  <a:pt x="20" y="82"/>
                </a:lnTo>
                <a:lnTo>
                  <a:pt x="23" y="82"/>
                </a:lnTo>
                <a:lnTo>
                  <a:pt x="24" y="83"/>
                </a:lnTo>
                <a:lnTo>
                  <a:pt x="27" y="82"/>
                </a:lnTo>
                <a:lnTo>
                  <a:pt x="28" y="82"/>
                </a:lnTo>
                <a:lnTo>
                  <a:pt x="31" y="85"/>
                </a:lnTo>
                <a:lnTo>
                  <a:pt x="34" y="86"/>
                </a:lnTo>
                <a:lnTo>
                  <a:pt x="34" y="88"/>
                </a:lnTo>
                <a:lnTo>
                  <a:pt x="37" y="88"/>
                </a:lnTo>
                <a:lnTo>
                  <a:pt x="40" y="88"/>
                </a:lnTo>
                <a:lnTo>
                  <a:pt x="42" y="88"/>
                </a:lnTo>
                <a:lnTo>
                  <a:pt x="44" y="85"/>
                </a:lnTo>
                <a:lnTo>
                  <a:pt x="47" y="84"/>
                </a:lnTo>
                <a:lnTo>
                  <a:pt x="50" y="85"/>
                </a:lnTo>
                <a:lnTo>
                  <a:pt x="52" y="88"/>
                </a:lnTo>
                <a:lnTo>
                  <a:pt x="54" y="87"/>
                </a:lnTo>
                <a:lnTo>
                  <a:pt x="57" y="88"/>
                </a:lnTo>
                <a:lnTo>
                  <a:pt x="58" y="85"/>
                </a:lnTo>
                <a:lnTo>
                  <a:pt x="59" y="88"/>
                </a:lnTo>
                <a:lnTo>
                  <a:pt x="61" y="90"/>
                </a:lnTo>
                <a:lnTo>
                  <a:pt x="58" y="93"/>
                </a:lnTo>
                <a:lnTo>
                  <a:pt x="56" y="94"/>
                </a:lnTo>
                <a:lnTo>
                  <a:pt x="54" y="95"/>
                </a:lnTo>
                <a:lnTo>
                  <a:pt x="54" y="101"/>
                </a:lnTo>
                <a:lnTo>
                  <a:pt x="56" y="102"/>
                </a:lnTo>
                <a:lnTo>
                  <a:pt x="61" y="102"/>
                </a:lnTo>
                <a:lnTo>
                  <a:pt x="62" y="104"/>
                </a:lnTo>
                <a:lnTo>
                  <a:pt x="65" y="105"/>
                </a:lnTo>
                <a:lnTo>
                  <a:pt x="69" y="105"/>
                </a:lnTo>
                <a:lnTo>
                  <a:pt x="72" y="107"/>
                </a:lnTo>
                <a:lnTo>
                  <a:pt x="75" y="108"/>
                </a:lnTo>
                <a:lnTo>
                  <a:pt x="77" y="109"/>
                </a:lnTo>
                <a:lnTo>
                  <a:pt x="80" y="109"/>
                </a:lnTo>
                <a:lnTo>
                  <a:pt x="89" y="112"/>
                </a:lnTo>
                <a:lnTo>
                  <a:pt x="90" y="113"/>
                </a:lnTo>
                <a:lnTo>
                  <a:pt x="93" y="114"/>
                </a:lnTo>
                <a:lnTo>
                  <a:pt x="100" y="118"/>
                </a:lnTo>
                <a:lnTo>
                  <a:pt x="102" y="120"/>
                </a:lnTo>
                <a:lnTo>
                  <a:pt x="108" y="122"/>
                </a:lnTo>
                <a:lnTo>
                  <a:pt x="109" y="124"/>
                </a:lnTo>
                <a:lnTo>
                  <a:pt x="117" y="127"/>
                </a:lnTo>
                <a:lnTo>
                  <a:pt x="121" y="132"/>
                </a:lnTo>
                <a:lnTo>
                  <a:pt x="126" y="135"/>
                </a:lnTo>
                <a:lnTo>
                  <a:pt x="132" y="140"/>
                </a:lnTo>
                <a:lnTo>
                  <a:pt x="136" y="142"/>
                </a:lnTo>
                <a:lnTo>
                  <a:pt x="137" y="144"/>
                </a:lnTo>
                <a:lnTo>
                  <a:pt x="139" y="147"/>
                </a:lnTo>
                <a:lnTo>
                  <a:pt x="140" y="148"/>
                </a:lnTo>
                <a:lnTo>
                  <a:pt x="148" y="152"/>
                </a:lnTo>
                <a:lnTo>
                  <a:pt x="148" y="154"/>
                </a:lnTo>
                <a:lnTo>
                  <a:pt x="150" y="158"/>
                </a:lnTo>
                <a:lnTo>
                  <a:pt x="151" y="156"/>
                </a:lnTo>
                <a:lnTo>
                  <a:pt x="154" y="154"/>
                </a:lnTo>
                <a:lnTo>
                  <a:pt x="156" y="152"/>
                </a:lnTo>
                <a:lnTo>
                  <a:pt x="157" y="149"/>
                </a:lnTo>
                <a:lnTo>
                  <a:pt x="159" y="146"/>
                </a:lnTo>
                <a:lnTo>
                  <a:pt x="161" y="144"/>
                </a:lnTo>
                <a:lnTo>
                  <a:pt x="163" y="142"/>
                </a:lnTo>
                <a:lnTo>
                  <a:pt x="165" y="142"/>
                </a:lnTo>
                <a:lnTo>
                  <a:pt x="172" y="138"/>
                </a:lnTo>
                <a:lnTo>
                  <a:pt x="172" y="136"/>
                </a:lnTo>
                <a:lnTo>
                  <a:pt x="171" y="133"/>
                </a:lnTo>
                <a:lnTo>
                  <a:pt x="172" y="130"/>
                </a:lnTo>
                <a:lnTo>
                  <a:pt x="170" y="127"/>
                </a:lnTo>
                <a:lnTo>
                  <a:pt x="171" y="125"/>
                </a:lnTo>
                <a:lnTo>
                  <a:pt x="172" y="124"/>
                </a:lnTo>
                <a:lnTo>
                  <a:pt x="174" y="122"/>
                </a:lnTo>
                <a:lnTo>
                  <a:pt x="176" y="122"/>
                </a:lnTo>
                <a:lnTo>
                  <a:pt x="177" y="124"/>
                </a:lnTo>
                <a:lnTo>
                  <a:pt x="181" y="124"/>
                </a:lnTo>
                <a:lnTo>
                  <a:pt x="183" y="121"/>
                </a:lnTo>
              </a:path>
            </a:pathLst>
          </a:custGeom>
          <a:solidFill>
            <a:srgbClr val="EFF4E4"/>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0" name="Freeform 246"/>
          <p:cNvSpPr>
            <a:spLocks/>
          </p:cNvSpPr>
          <p:nvPr/>
        </p:nvSpPr>
        <p:spPr bwMode="auto">
          <a:xfrm>
            <a:off x="4708525" y="3989313"/>
            <a:ext cx="725488" cy="512762"/>
          </a:xfrm>
          <a:custGeom>
            <a:avLst/>
            <a:gdLst/>
            <a:ahLst/>
            <a:cxnLst>
              <a:cxn ang="0">
                <a:pos x="276" y="13"/>
              </a:cxn>
              <a:cxn ang="0">
                <a:pos x="316" y="2"/>
              </a:cxn>
              <a:cxn ang="0">
                <a:pos x="330" y="0"/>
              </a:cxn>
              <a:cxn ang="0">
                <a:pos x="341" y="22"/>
              </a:cxn>
              <a:cxn ang="0">
                <a:pos x="367" y="33"/>
              </a:cxn>
              <a:cxn ang="0">
                <a:pos x="392" y="23"/>
              </a:cxn>
              <a:cxn ang="0">
                <a:pos x="426" y="13"/>
              </a:cxn>
              <a:cxn ang="0">
                <a:pos x="430" y="47"/>
              </a:cxn>
              <a:cxn ang="0">
                <a:pos x="446" y="67"/>
              </a:cxn>
              <a:cxn ang="0">
                <a:pos x="466" y="65"/>
              </a:cxn>
              <a:cxn ang="0">
                <a:pos x="494" y="61"/>
              </a:cxn>
              <a:cxn ang="0">
                <a:pos x="519" y="54"/>
              </a:cxn>
              <a:cxn ang="0">
                <a:pos x="542" y="78"/>
              </a:cxn>
              <a:cxn ang="0">
                <a:pos x="577" y="78"/>
              </a:cxn>
              <a:cxn ang="0">
                <a:pos x="604" y="78"/>
              </a:cxn>
              <a:cxn ang="0">
                <a:pos x="639" y="54"/>
              </a:cxn>
              <a:cxn ang="0">
                <a:pos x="648" y="31"/>
              </a:cxn>
              <a:cxn ang="0">
                <a:pos x="665" y="38"/>
              </a:cxn>
              <a:cxn ang="0">
                <a:pos x="684" y="70"/>
              </a:cxn>
              <a:cxn ang="0">
                <a:pos x="666" y="128"/>
              </a:cxn>
              <a:cxn ang="0">
                <a:pos x="663" y="197"/>
              </a:cxn>
              <a:cxn ang="0">
                <a:pos x="648" y="262"/>
              </a:cxn>
              <a:cxn ang="0">
                <a:pos x="608" y="306"/>
              </a:cxn>
              <a:cxn ang="0">
                <a:pos x="584" y="309"/>
              </a:cxn>
              <a:cxn ang="0">
                <a:pos x="568" y="302"/>
              </a:cxn>
              <a:cxn ang="0">
                <a:pos x="566" y="326"/>
              </a:cxn>
              <a:cxn ang="0">
                <a:pos x="566" y="350"/>
              </a:cxn>
              <a:cxn ang="0">
                <a:pos x="577" y="373"/>
              </a:cxn>
              <a:cxn ang="0">
                <a:pos x="598" y="394"/>
              </a:cxn>
              <a:cxn ang="0">
                <a:pos x="579" y="388"/>
              </a:cxn>
              <a:cxn ang="0">
                <a:pos x="565" y="379"/>
              </a:cxn>
              <a:cxn ang="0">
                <a:pos x="538" y="372"/>
              </a:cxn>
              <a:cxn ang="0">
                <a:pos x="516" y="368"/>
              </a:cxn>
              <a:cxn ang="0">
                <a:pos x="481" y="356"/>
              </a:cxn>
              <a:cxn ang="0">
                <a:pos x="408" y="360"/>
              </a:cxn>
              <a:cxn ang="0">
                <a:pos x="359" y="346"/>
              </a:cxn>
              <a:cxn ang="0">
                <a:pos x="334" y="419"/>
              </a:cxn>
              <a:cxn ang="0">
                <a:pos x="313" y="479"/>
              </a:cxn>
              <a:cxn ang="0">
                <a:pos x="302" y="482"/>
              </a:cxn>
              <a:cxn ang="0">
                <a:pos x="221" y="468"/>
              </a:cxn>
              <a:cxn ang="0">
                <a:pos x="144" y="434"/>
              </a:cxn>
              <a:cxn ang="0">
                <a:pos x="74" y="413"/>
              </a:cxn>
              <a:cxn ang="0">
                <a:pos x="21" y="358"/>
              </a:cxn>
              <a:cxn ang="0">
                <a:pos x="6" y="328"/>
              </a:cxn>
              <a:cxn ang="0">
                <a:pos x="13" y="310"/>
              </a:cxn>
              <a:cxn ang="0">
                <a:pos x="22" y="292"/>
              </a:cxn>
              <a:cxn ang="0">
                <a:pos x="54" y="285"/>
              </a:cxn>
              <a:cxn ang="0">
                <a:pos x="115" y="259"/>
              </a:cxn>
              <a:cxn ang="0">
                <a:pos x="163" y="227"/>
              </a:cxn>
              <a:cxn ang="0">
                <a:pos x="215" y="203"/>
              </a:cxn>
              <a:cxn ang="0">
                <a:pos x="196" y="170"/>
              </a:cxn>
              <a:cxn ang="0">
                <a:pos x="180" y="145"/>
              </a:cxn>
              <a:cxn ang="0">
                <a:pos x="191" y="101"/>
              </a:cxn>
              <a:cxn ang="0">
                <a:pos x="152" y="74"/>
              </a:cxn>
              <a:cxn ang="0">
                <a:pos x="136" y="48"/>
              </a:cxn>
              <a:cxn ang="0">
                <a:pos x="212" y="32"/>
              </a:cxn>
            </a:cxnLst>
            <a:rect l="0" t="0" r="r" b="b"/>
            <a:pathLst>
              <a:path w="687" h="488">
                <a:moveTo>
                  <a:pt x="230" y="24"/>
                </a:moveTo>
                <a:lnTo>
                  <a:pt x="230" y="21"/>
                </a:lnTo>
                <a:lnTo>
                  <a:pt x="247" y="12"/>
                </a:lnTo>
                <a:lnTo>
                  <a:pt x="256" y="14"/>
                </a:lnTo>
                <a:lnTo>
                  <a:pt x="258" y="13"/>
                </a:lnTo>
                <a:lnTo>
                  <a:pt x="263" y="11"/>
                </a:lnTo>
                <a:lnTo>
                  <a:pt x="268" y="9"/>
                </a:lnTo>
                <a:lnTo>
                  <a:pt x="276" y="13"/>
                </a:lnTo>
                <a:lnTo>
                  <a:pt x="297" y="7"/>
                </a:lnTo>
                <a:lnTo>
                  <a:pt x="302" y="4"/>
                </a:lnTo>
                <a:lnTo>
                  <a:pt x="303" y="2"/>
                </a:lnTo>
                <a:lnTo>
                  <a:pt x="306" y="2"/>
                </a:lnTo>
                <a:lnTo>
                  <a:pt x="308" y="2"/>
                </a:lnTo>
                <a:lnTo>
                  <a:pt x="309" y="4"/>
                </a:lnTo>
                <a:lnTo>
                  <a:pt x="313" y="3"/>
                </a:lnTo>
                <a:lnTo>
                  <a:pt x="316" y="2"/>
                </a:lnTo>
                <a:lnTo>
                  <a:pt x="316" y="0"/>
                </a:lnTo>
                <a:lnTo>
                  <a:pt x="320" y="1"/>
                </a:lnTo>
                <a:lnTo>
                  <a:pt x="319" y="4"/>
                </a:lnTo>
                <a:lnTo>
                  <a:pt x="320" y="6"/>
                </a:lnTo>
                <a:lnTo>
                  <a:pt x="322" y="8"/>
                </a:lnTo>
                <a:lnTo>
                  <a:pt x="325" y="7"/>
                </a:lnTo>
                <a:lnTo>
                  <a:pt x="327" y="0"/>
                </a:lnTo>
                <a:lnTo>
                  <a:pt x="330" y="0"/>
                </a:lnTo>
                <a:lnTo>
                  <a:pt x="337" y="2"/>
                </a:lnTo>
                <a:lnTo>
                  <a:pt x="338" y="3"/>
                </a:lnTo>
                <a:lnTo>
                  <a:pt x="336" y="10"/>
                </a:lnTo>
                <a:lnTo>
                  <a:pt x="339" y="11"/>
                </a:lnTo>
                <a:lnTo>
                  <a:pt x="341" y="14"/>
                </a:lnTo>
                <a:lnTo>
                  <a:pt x="342" y="14"/>
                </a:lnTo>
                <a:lnTo>
                  <a:pt x="339" y="19"/>
                </a:lnTo>
                <a:lnTo>
                  <a:pt x="341" y="22"/>
                </a:lnTo>
                <a:lnTo>
                  <a:pt x="341" y="25"/>
                </a:lnTo>
                <a:lnTo>
                  <a:pt x="344" y="28"/>
                </a:lnTo>
                <a:lnTo>
                  <a:pt x="346" y="30"/>
                </a:lnTo>
                <a:lnTo>
                  <a:pt x="351" y="32"/>
                </a:lnTo>
                <a:lnTo>
                  <a:pt x="357" y="28"/>
                </a:lnTo>
                <a:lnTo>
                  <a:pt x="359" y="31"/>
                </a:lnTo>
                <a:lnTo>
                  <a:pt x="366" y="34"/>
                </a:lnTo>
                <a:lnTo>
                  <a:pt x="367" y="33"/>
                </a:lnTo>
                <a:lnTo>
                  <a:pt x="370" y="32"/>
                </a:lnTo>
                <a:lnTo>
                  <a:pt x="374" y="34"/>
                </a:lnTo>
                <a:lnTo>
                  <a:pt x="376" y="33"/>
                </a:lnTo>
                <a:lnTo>
                  <a:pt x="378" y="33"/>
                </a:lnTo>
                <a:lnTo>
                  <a:pt x="384" y="30"/>
                </a:lnTo>
                <a:lnTo>
                  <a:pt x="385" y="28"/>
                </a:lnTo>
                <a:lnTo>
                  <a:pt x="389" y="26"/>
                </a:lnTo>
                <a:lnTo>
                  <a:pt x="392" y="23"/>
                </a:lnTo>
                <a:lnTo>
                  <a:pt x="396" y="20"/>
                </a:lnTo>
                <a:lnTo>
                  <a:pt x="396" y="16"/>
                </a:lnTo>
                <a:lnTo>
                  <a:pt x="398" y="14"/>
                </a:lnTo>
                <a:lnTo>
                  <a:pt x="402" y="16"/>
                </a:lnTo>
                <a:lnTo>
                  <a:pt x="405" y="14"/>
                </a:lnTo>
                <a:lnTo>
                  <a:pt x="420" y="14"/>
                </a:lnTo>
                <a:lnTo>
                  <a:pt x="424" y="10"/>
                </a:lnTo>
                <a:lnTo>
                  <a:pt x="426" y="13"/>
                </a:lnTo>
                <a:lnTo>
                  <a:pt x="428" y="15"/>
                </a:lnTo>
                <a:lnTo>
                  <a:pt x="429" y="28"/>
                </a:lnTo>
                <a:lnTo>
                  <a:pt x="430" y="30"/>
                </a:lnTo>
                <a:lnTo>
                  <a:pt x="430" y="32"/>
                </a:lnTo>
                <a:lnTo>
                  <a:pt x="430" y="36"/>
                </a:lnTo>
                <a:lnTo>
                  <a:pt x="430" y="40"/>
                </a:lnTo>
                <a:lnTo>
                  <a:pt x="430" y="43"/>
                </a:lnTo>
                <a:lnTo>
                  <a:pt x="430" y="47"/>
                </a:lnTo>
                <a:lnTo>
                  <a:pt x="429" y="51"/>
                </a:lnTo>
                <a:lnTo>
                  <a:pt x="430" y="53"/>
                </a:lnTo>
                <a:lnTo>
                  <a:pt x="434" y="55"/>
                </a:lnTo>
                <a:lnTo>
                  <a:pt x="434" y="60"/>
                </a:lnTo>
                <a:lnTo>
                  <a:pt x="434" y="62"/>
                </a:lnTo>
                <a:lnTo>
                  <a:pt x="442" y="65"/>
                </a:lnTo>
                <a:lnTo>
                  <a:pt x="444" y="65"/>
                </a:lnTo>
                <a:lnTo>
                  <a:pt x="446" y="67"/>
                </a:lnTo>
                <a:lnTo>
                  <a:pt x="448" y="69"/>
                </a:lnTo>
                <a:lnTo>
                  <a:pt x="451" y="72"/>
                </a:lnTo>
                <a:lnTo>
                  <a:pt x="454" y="72"/>
                </a:lnTo>
                <a:lnTo>
                  <a:pt x="457" y="70"/>
                </a:lnTo>
                <a:lnTo>
                  <a:pt x="458" y="69"/>
                </a:lnTo>
                <a:lnTo>
                  <a:pt x="460" y="69"/>
                </a:lnTo>
                <a:lnTo>
                  <a:pt x="462" y="68"/>
                </a:lnTo>
                <a:lnTo>
                  <a:pt x="466" y="65"/>
                </a:lnTo>
                <a:lnTo>
                  <a:pt x="470" y="62"/>
                </a:lnTo>
                <a:lnTo>
                  <a:pt x="474" y="61"/>
                </a:lnTo>
                <a:lnTo>
                  <a:pt x="480" y="57"/>
                </a:lnTo>
                <a:lnTo>
                  <a:pt x="484" y="57"/>
                </a:lnTo>
                <a:lnTo>
                  <a:pt x="486" y="58"/>
                </a:lnTo>
                <a:lnTo>
                  <a:pt x="489" y="58"/>
                </a:lnTo>
                <a:lnTo>
                  <a:pt x="492" y="60"/>
                </a:lnTo>
                <a:lnTo>
                  <a:pt x="494" y="61"/>
                </a:lnTo>
                <a:lnTo>
                  <a:pt x="496" y="58"/>
                </a:lnTo>
                <a:lnTo>
                  <a:pt x="498" y="56"/>
                </a:lnTo>
                <a:lnTo>
                  <a:pt x="502" y="58"/>
                </a:lnTo>
                <a:lnTo>
                  <a:pt x="504" y="58"/>
                </a:lnTo>
                <a:lnTo>
                  <a:pt x="506" y="56"/>
                </a:lnTo>
                <a:lnTo>
                  <a:pt x="512" y="56"/>
                </a:lnTo>
                <a:lnTo>
                  <a:pt x="514" y="55"/>
                </a:lnTo>
                <a:lnTo>
                  <a:pt x="519" y="54"/>
                </a:lnTo>
                <a:lnTo>
                  <a:pt x="522" y="53"/>
                </a:lnTo>
                <a:lnTo>
                  <a:pt x="528" y="55"/>
                </a:lnTo>
                <a:lnTo>
                  <a:pt x="532" y="65"/>
                </a:lnTo>
                <a:lnTo>
                  <a:pt x="532" y="69"/>
                </a:lnTo>
                <a:lnTo>
                  <a:pt x="534" y="71"/>
                </a:lnTo>
                <a:lnTo>
                  <a:pt x="534" y="74"/>
                </a:lnTo>
                <a:lnTo>
                  <a:pt x="536" y="76"/>
                </a:lnTo>
                <a:lnTo>
                  <a:pt x="542" y="78"/>
                </a:lnTo>
                <a:lnTo>
                  <a:pt x="549" y="78"/>
                </a:lnTo>
                <a:lnTo>
                  <a:pt x="552" y="79"/>
                </a:lnTo>
                <a:lnTo>
                  <a:pt x="555" y="78"/>
                </a:lnTo>
                <a:lnTo>
                  <a:pt x="557" y="78"/>
                </a:lnTo>
                <a:lnTo>
                  <a:pt x="562" y="80"/>
                </a:lnTo>
                <a:lnTo>
                  <a:pt x="568" y="78"/>
                </a:lnTo>
                <a:lnTo>
                  <a:pt x="573" y="77"/>
                </a:lnTo>
                <a:lnTo>
                  <a:pt x="577" y="78"/>
                </a:lnTo>
                <a:lnTo>
                  <a:pt x="582" y="78"/>
                </a:lnTo>
                <a:lnTo>
                  <a:pt x="585" y="78"/>
                </a:lnTo>
                <a:lnTo>
                  <a:pt x="587" y="78"/>
                </a:lnTo>
                <a:lnTo>
                  <a:pt x="590" y="77"/>
                </a:lnTo>
                <a:lnTo>
                  <a:pt x="594" y="77"/>
                </a:lnTo>
                <a:lnTo>
                  <a:pt x="597" y="76"/>
                </a:lnTo>
                <a:lnTo>
                  <a:pt x="600" y="76"/>
                </a:lnTo>
                <a:lnTo>
                  <a:pt x="604" y="78"/>
                </a:lnTo>
                <a:lnTo>
                  <a:pt x="606" y="76"/>
                </a:lnTo>
                <a:lnTo>
                  <a:pt x="609" y="75"/>
                </a:lnTo>
                <a:lnTo>
                  <a:pt x="615" y="73"/>
                </a:lnTo>
                <a:lnTo>
                  <a:pt x="616" y="70"/>
                </a:lnTo>
                <a:lnTo>
                  <a:pt x="628" y="61"/>
                </a:lnTo>
                <a:lnTo>
                  <a:pt x="630" y="56"/>
                </a:lnTo>
                <a:lnTo>
                  <a:pt x="632" y="55"/>
                </a:lnTo>
                <a:lnTo>
                  <a:pt x="639" y="54"/>
                </a:lnTo>
                <a:lnTo>
                  <a:pt x="644" y="51"/>
                </a:lnTo>
                <a:lnTo>
                  <a:pt x="646" y="49"/>
                </a:lnTo>
                <a:lnTo>
                  <a:pt x="646" y="42"/>
                </a:lnTo>
                <a:lnTo>
                  <a:pt x="644" y="42"/>
                </a:lnTo>
                <a:lnTo>
                  <a:pt x="644" y="38"/>
                </a:lnTo>
                <a:lnTo>
                  <a:pt x="646" y="34"/>
                </a:lnTo>
                <a:lnTo>
                  <a:pt x="648" y="32"/>
                </a:lnTo>
                <a:lnTo>
                  <a:pt x="648" y="31"/>
                </a:lnTo>
                <a:lnTo>
                  <a:pt x="643" y="25"/>
                </a:lnTo>
                <a:lnTo>
                  <a:pt x="640" y="25"/>
                </a:lnTo>
                <a:lnTo>
                  <a:pt x="637" y="18"/>
                </a:lnTo>
                <a:lnTo>
                  <a:pt x="648" y="24"/>
                </a:lnTo>
                <a:lnTo>
                  <a:pt x="651" y="24"/>
                </a:lnTo>
                <a:lnTo>
                  <a:pt x="655" y="25"/>
                </a:lnTo>
                <a:lnTo>
                  <a:pt x="663" y="35"/>
                </a:lnTo>
                <a:lnTo>
                  <a:pt x="665" y="38"/>
                </a:lnTo>
                <a:lnTo>
                  <a:pt x="665" y="43"/>
                </a:lnTo>
                <a:lnTo>
                  <a:pt x="664" y="47"/>
                </a:lnTo>
                <a:lnTo>
                  <a:pt x="665" y="48"/>
                </a:lnTo>
                <a:lnTo>
                  <a:pt x="668" y="52"/>
                </a:lnTo>
                <a:lnTo>
                  <a:pt x="675" y="56"/>
                </a:lnTo>
                <a:lnTo>
                  <a:pt x="679" y="61"/>
                </a:lnTo>
                <a:lnTo>
                  <a:pt x="684" y="64"/>
                </a:lnTo>
                <a:lnTo>
                  <a:pt x="684" y="70"/>
                </a:lnTo>
                <a:lnTo>
                  <a:pt x="685" y="73"/>
                </a:lnTo>
                <a:lnTo>
                  <a:pt x="685" y="76"/>
                </a:lnTo>
                <a:lnTo>
                  <a:pt x="686" y="78"/>
                </a:lnTo>
                <a:lnTo>
                  <a:pt x="686" y="90"/>
                </a:lnTo>
                <a:lnTo>
                  <a:pt x="684" y="101"/>
                </a:lnTo>
                <a:lnTo>
                  <a:pt x="672" y="124"/>
                </a:lnTo>
                <a:lnTo>
                  <a:pt x="666" y="126"/>
                </a:lnTo>
                <a:lnTo>
                  <a:pt x="666" y="128"/>
                </a:lnTo>
                <a:lnTo>
                  <a:pt x="664" y="134"/>
                </a:lnTo>
                <a:lnTo>
                  <a:pt x="665" y="136"/>
                </a:lnTo>
                <a:lnTo>
                  <a:pt x="663" y="152"/>
                </a:lnTo>
                <a:lnTo>
                  <a:pt x="663" y="168"/>
                </a:lnTo>
                <a:lnTo>
                  <a:pt x="661" y="174"/>
                </a:lnTo>
                <a:lnTo>
                  <a:pt x="661" y="181"/>
                </a:lnTo>
                <a:lnTo>
                  <a:pt x="663" y="189"/>
                </a:lnTo>
                <a:lnTo>
                  <a:pt x="663" y="197"/>
                </a:lnTo>
                <a:lnTo>
                  <a:pt x="662" y="199"/>
                </a:lnTo>
                <a:lnTo>
                  <a:pt x="659" y="212"/>
                </a:lnTo>
                <a:lnTo>
                  <a:pt x="658" y="231"/>
                </a:lnTo>
                <a:lnTo>
                  <a:pt x="654" y="243"/>
                </a:lnTo>
                <a:lnTo>
                  <a:pt x="649" y="251"/>
                </a:lnTo>
                <a:lnTo>
                  <a:pt x="649" y="253"/>
                </a:lnTo>
                <a:lnTo>
                  <a:pt x="649" y="255"/>
                </a:lnTo>
                <a:lnTo>
                  <a:pt x="648" y="262"/>
                </a:lnTo>
                <a:lnTo>
                  <a:pt x="648" y="266"/>
                </a:lnTo>
                <a:lnTo>
                  <a:pt x="646" y="267"/>
                </a:lnTo>
                <a:lnTo>
                  <a:pt x="639" y="273"/>
                </a:lnTo>
                <a:lnTo>
                  <a:pt x="638" y="276"/>
                </a:lnTo>
                <a:lnTo>
                  <a:pt x="634" y="283"/>
                </a:lnTo>
                <a:lnTo>
                  <a:pt x="628" y="309"/>
                </a:lnTo>
                <a:lnTo>
                  <a:pt x="617" y="306"/>
                </a:lnTo>
                <a:lnTo>
                  <a:pt x="608" y="306"/>
                </a:lnTo>
                <a:lnTo>
                  <a:pt x="604" y="304"/>
                </a:lnTo>
                <a:lnTo>
                  <a:pt x="597" y="304"/>
                </a:lnTo>
                <a:lnTo>
                  <a:pt x="596" y="304"/>
                </a:lnTo>
                <a:lnTo>
                  <a:pt x="591" y="304"/>
                </a:lnTo>
                <a:lnTo>
                  <a:pt x="590" y="303"/>
                </a:lnTo>
                <a:lnTo>
                  <a:pt x="589" y="302"/>
                </a:lnTo>
                <a:lnTo>
                  <a:pt x="587" y="304"/>
                </a:lnTo>
                <a:lnTo>
                  <a:pt x="584" y="309"/>
                </a:lnTo>
                <a:lnTo>
                  <a:pt x="582" y="310"/>
                </a:lnTo>
                <a:lnTo>
                  <a:pt x="579" y="312"/>
                </a:lnTo>
                <a:lnTo>
                  <a:pt x="576" y="310"/>
                </a:lnTo>
                <a:lnTo>
                  <a:pt x="576" y="308"/>
                </a:lnTo>
                <a:lnTo>
                  <a:pt x="575" y="304"/>
                </a:lnTo>
                <a:lnTo>
                  <a:pt x="573" y="302"/>
                </a:lnTo>
                <a:lnTo>
                  <a:pt x="570" y="302"/>
                </a:lnTo>
                <a:lnTo>
                  <a:pt x="568" y="302"/>
                </a:lnTo>
                <a:lnTo>
                  <a:pt x="564" y="303"/>
                </a:lnTo>
                <a:lnTo>
                  <a:pt x="558" y="306"/>
                </a:lnTo>
                <a:lnTo>
                  <a:pt x="557" y="310"/>
                </a:lnTo>
                <a:lnTo>
                  <a:pt x="557" y="315"/>
                </a:lnTo>
                <a:lnTo>
                  <a:pt x="560" y="320"/>
                </a:lnTo>
                <a:lnTo>
                  <a:pt x="562" y="322"/>
                </a:lnTo>
                <a:lnTo>
                  <a:pt x="564" y="326"/>
                </a:lnTo>
                <a:lnTo>
                  <a:pt x="566" y="326"/>
                </a:lnTo>
                <a:lnTo>
                  <a:pt x="564" y="329"/>
                </a:lnTo>
                <a:lnTo>
                  <a:pt x="563" y="332"/>
                </a:lnTo>
                <a:lnTo>
                  <a:pt x="565" y="335"/>
                </a:lnTo>
                <a:lnTo>
                  <a:pt x="566" y="338"/>
                </a:lnTo>
                <a:lnTo>
                  <a:pt x="567" y="340"/>
                </a:lnTo>
                <a:lnTo>
                  <a:pt x="566" y="345"/>
                </a:lnTo>
                <a:lnTo>
                  <a:pt x="566" y="346"/>
                </a:lnTo>
                <a:lnTo>
                  <a:pt x="566" y="350"/>
                </a:lnTo>
                <a:lnTo>
                  <a:pt x="568" y="353"/>
                </a:lnTo>
                <a:lnTo>
                  <a:pt x="568" y="357"/>
                </a:lnTo>
                <a:lnTo>
                  <a:pt x="568" y="360"/>
                </a:lnTo>
                <a:lnTo>
                  <a:pt x="570" y="363"/>
                </a:lnTo>
                <a:lnTo>
                  <a:pt x="571" y="367"/>
                </a:lnTo>
                <a:lnTo>
                  <a:pt x="572" y="368"/>
                </a:lnTo>
                <a:lnTo>
                  <a:pt x="573" y="370"/>
                </a:lnTo>
                <a:lnTo>
                  <a:pt x="577" y="373"/>
                </a:lnTo>
                <a:lnTo>
                  <a:pt x="579" y="374"/>
                </a:lnTo>
                <a:lnTo>
                  <a:pt x="582" y="376"/>
                </a:lnTo>
                <a:lnTo>
                  <a:pt x="589" y="378"/>
                </a:lnTo>
                <a:lnTo>
                  <a:pt x="593" y="382"/>
                </a:lnTo>
                <a:lnTo>
                  <a:pt x="595" y="385"/>
                </a:lnTo>
                <a:lnTo>
                  <a:pt x="600" y="388"/>
                </a:lnTo>
                <a:lnTo>
                  <a:pt x="600" y="391"/>
                </a:lnTo>
                <a:lnTo>
                  <a:pt x="598" y="394"/>
                </a:lnTo>
                <a:lnTo>
                  <a:pt x="594" y="396"/>
                </a:lnTo>
                <a:lnTo>
                  <a:pt x="592" y="397"/>
                </a:lnTo>
                <a:lnTo>
                  <a:pt x="591" y="398"/>
                </a:lnTo>
                <a:lnTo>
                  <a:pt x="583" y="398"/>
                </a:lnTo>
                <a:lnTo>
                  <a:pt x="581" y="397"/>
                </a:lnTo>
                <a:lnTo>
                  <a:pt x="580" y="394"/>
                </a:lnTo>
                <a:lnTo>
                  <a:pt x="579" y="391"/>
                </a:lnTo>
                <a:lnTo>
                  <a:pt x="579" y="388"/>
                </a:lnTo>
                <a:lnTo>
                  <a:pt x="579" y="386"/>
                </a:lnTo>
                <a:lnTo>
                  <a:pt x="576" y="386"/>
                </a:lnTo>
                <a:lnTo>
                  <a:pt x="573" y="385"/>
                </a:lnTo>
                <a:lnTo>
                  <a:pt x="571" y="385"/>
                </a:lnTo>
                <a:lnTo>
                  <a:pt x="568" y="384"/>
                </a:lnTo>
                <a:lnTo>
                  <a:pt x="567" y="382"/>
                </a:lnTo>
                <a:lnTo>
                  <a:pt x="566" y="380"/>
                </a:lnTo>
                <a:lnTo>
                  <a:pt x="565" y="379"/>
                </a:lnTo>
                <a:lnTo>
                  <a:pt x="563" y="377"/>
                </a:lnTo>
                <a:lnTo>
                  <a:pt x="561" y="376"/>
                </a:lnTo>
                <a:lnTo>
                  <a:pt x="560" y="377"/>
                </a:lnTo>
                <a:lnTo>
                  <a:pt x="548" y="377"/>
                </a:lnTo>
                <a:lnTo>
                  <a:pt x="546" y="376"/>
                </a:lnTo>
                <a:lnTo>
                  <a:pt x="543" y="373"/>
                </a:lnTo>
                <a:lnTo>
                  <a:pt x="542" y="372"/>
                </a:lnTo>
                <a:lnTo>
                  <a:pt x="538" y="372"/>
                </a:lnTo>
                <a:lnTo>
                  <a:pt x="538" y="374"/>
                </a:lnTo>
                <a:lnTo>
                  <a:pt x="536" y="375"/>
                </a:lnTo>
                <a:lnTo>
                  <a:pt x="532" y="374"/>
                </a:lnTo>
                <a:lnTo>
                  <a:pt x="523" y="374"/>
                </a:lnTo>
                <a:lnTo>
                  <a:pt x="522" y="372"/>
                </a:lnTo>
                <a:lnTo>
                  <a:pt x="521" y="372"/>
                </a:lnTo>
                <a:lnTo>
                  <a:pt x="519" y="370"/>
                </a:lnTo>
                <a:lnTo>
                  <a:pt x="516" y="368"/>
                </a:lnTo>
                <a:lnTo>
                  <a:pt x="515" y="365"/>
                </a:lnTo>
                <a:lnTo>
                  <a:pt x="512" y="367"/>
                </a:lnTo>
                <a:lnTo>
                  <a:pt x="510" y="367"/>
                </a:lnTo>
                <a:lnTo>
                  <a:pt x="508" y="367"/>
                </a:lnTo>
                <a:lnTo>
                  <a:pt x="504" y="367"/>
                </a:lnTo>
                <a:lnTo>
                  <a:pt x="502" y="366"/>
                </a:lnTo>
                <a:lnTo>
                  <a:pt x="494" y="363"/>
                </a:lnTo>
                <a:lnTo>
                  <a:pt x="481" y="356"/>
                </a:lnTo>
                <a:lnTo>
                  <a:pt x="479" y="353"/>
                </a:lnTo>
                <a:lnTo>
                  <a:pt x="451" y="359"/>
                </a:lnTo>
                <a:lnTo>
                  <a:pt x="439" y="359"/>
                </a:lnTo>
                <a:lnTo>
                  <a:pt x="437" y="360"/>
                </a:lnTo>
                <a:lnTo>
                  <a:pt x="433" y="360"/>
                </a:lnTo>
                <a:lnTo>
                  <a:pt x="426" y="363"/>
                </a:lnTo>
                <a:lnTo>
                  <a:pt x="410" y="361"/>
                </a:lnTo>
                <a:lnTo>
                  <a:pt x="408" y="360"/>
                </a:lnTo>
                <a:lnTo>
                  <a:pt x="404" y="356"/>
                </a:lnTo>
                <a:lnTo>
                  <a:pt x="398" y="345"/>
                </a:lnTo>
                <a:lnTo>
                  <a:pt x="395" y="344"/>
                </a:lnTo>
                <a:lnTo>
                  <a:pt x="379" y="345"/>
                </a:lnTo>
                <a:lnTo>
                  <a:pt x="372" y="348"/>
                </a:lnTo>
                <a:lnTo>
                  <a:pt x="372" y="346"/>
                </a:lnTo>
                <a:lnTo>
                  <a:pt x="365" y="345"/>
                </a:lnTo>
                <a:lnTo>
                  <a:pt x="359" y="346"/>
                </a:lnTo>
                <a:lnTo>
                  <a:pt x="349" y="352"/>
                </a:lnTo>
                <a:lnTo>
                  <a:pt x="342" y="363"/>
                </a:lnTo>
                <a:lnTo>
                  <a:pt x="341" y="378"/>
                </a:lnTo>
                <a:lnTo>
                  <a:pt x="349" y="396"/>
                </a:lnTo>
                <a:lnTo>
                  <a:pt x="349" y="405"/>
                </a:lnTo>
                <a:lnTo>
                  <a:pt x="348" y="407"/>
                </a:lnTo>
                <a:lnTo>
                  <a:pt x="345" y="408"/>
                </a:lnTo>
                <a:lnTo>
                  <a:pt x="334" y="419"/>
                </a:lnTo>
                <a:lnTo>
                  <a:pt x="332" y="422"/>
                </a:lnTo>
                <a:lnTo>
                  <a:pt x="328" y="420"/>
                </a:lnTo>
                <a:lnTo>
                  <a:pt x="325" y="420"/>
                </a:lnTo>
                <a:lnTo>
                  <a:pt x="322" y="424"/>
                </a:lnTo>
                <a:lnTo>
                  <a:pt x="311" y="434"/>
                </a:lnTo>
                <a:lnTo>
                  <a:pt x="311" y="467"/>
                </a:lnTo>
                <a:lnTo>
                  <a:pt x="312" y="476"/>
                </a:lnTo>
                <a:lnTo>
                  <a:pt x="313" y="479"/>
                </a:lnTo>
                <a:lnTo>
                  <a:pt x="314" y="480"/>
                </a:lnTo>
                <a:lnTo>
                  <a:pt x="314" y="483"/>
                </a:lnTo>
                <a:lnTo>
                  <a:pt x="312" y="484"/>
                </a:lnTo>
                <a:lnTo>
                  <a:pt x="311" y="482"/>
                </a:lnTo>
                <a:lnTo>
                  <a:pt x="310" y="484"/>
                </a:lnTo>
                <a:lnTo>
                  <a:pt x="308" y="487"/>
                </a:lnTo>
                <a:lnTo>
                  <a:pt x="304" y="484"/>
                </a:lnTo>
                <a:lnTo>
                  <a:pt x="302" y="482"/>
                </a:lnTo>
                <a:lnTo>
                  <a:pt x="298" y="481"/>
                </a:lnTo>
                <a:lnTo>
                  <a:pt x="290" y="480"/>
                </a:lnTo>
                <a:lnTo>
                  <a:pt x="268" y="474"/>
                </a:lnTo>
                <a:lnTo>
                  <a:pt x="263" y="474"/>
                </a:lnTo>
                <a:lnTo>
                  <a:pt x="258" y="470"/>
                </a:lnTo>
                <a:lnTo>
                  <a:pt x="232" y="466"/>
                </a:lnTo>
                <a:lnTo>
                  <a:pt x="226" y="466"/>
                </a:lnTo>
                <a:lnTo>
                  <a:pt x="221" y="468"/>
                </a:lnTo>
                <a:lnTo>
                  <a:pt x="212" y="465"/>
                </a:lnTo>
                <a:lnTo>
                  <a:pt x="203" y="460"/>
                </a:lnTo>
                <a:lnTo>
                  <a:pt x="198" y="459"/>
                </a:lnTo>
                <a:lnTo>
                  <a:pt x="190" y="453"/>
                </a:lnTo>
                <a:lnTo>
                  <a:pt x="179" y="447"/>
                </a:lnTo>
                <a:lnTo>
                  <a:pt x="173" y="442"/>
                </a:lnTo>
                <a:lnTo>
                  <a:pt x="168" y="440"/>
                </a:lnTo>
                <a:lnTo>
                  <a:pt x="144" y="434"/>
                </a:lnTo>
                <a:lnTo>
                  <a:pt x="139" y="431"/>
                </a:lnTo>
                <a:lnTo>
                  <a:pt x="129" y="433"/>
                </a:lnTo>
                <a:lnTo>
                  <a:pt x="105" y="427"/>
                </a:lnTo>
                <a:lnTo>
                  <a:pt x="101" y="426"/>
                </a:lnTo>
                <a:lnTo>
                  <a:pt x="94" y="426"/>
                </a:lnTo>
                <a:lnTo>
                  <a:pt x="84" y="418"/>
                </a:lnTo>
                <a:lnTo>
                  <a:pt x="79" y="418"/>
                </a:lnTo>
                <a:lnTo>
                  <a:pt x="74" y="413"/>
                </a:lnTo>
                <a:lnTo>
                  <a:pt x="66" y="411"/>
                </a:lnTo>
                <a:lnTo>
                  <a:pt x="61" y="408"/>
                </a:lnTo>
                <a:lnTo>
                  <a:pt x="51" y="390"/>
                </a:lnTo>
                <a:lnTo>
                  <a:pt x="48" y="382"/>
                </a:lnTo>
                <a:lnTo>
                  <a:pt x="45" y="378"/>
                </a:lnTo>
                <a:lnTo>
                  <a:pt x="26" y="361"/>
                </a:lnTo>
                <a:lnTo>
                  <a:pt x="23" y="360"/>
                </a:lnTo>
                <a:lnTo>
                  <a:pt x="21" y="358"/>
                </a:lnTo>
                <a:lnTo>
                  <a:pt x="19" y="356"/>
                </a:lnTo>
                <a:lnTo>
                  <a:pt x="15" y="356"/>
                </a:lnTo>
                <a:lnTo>
                  <a:pt x="15" y="355"/>
                </a:lnTo>
                <a:lnTo>
                  <a:pt x="17" y="353"/>
                </a:lnTo>
                <a:lnTo>
                  <a:pt x="21" y="347"/>
                </a:lnTo>
                <a:lnTo>
                  <a:pt x="20" y="345"/>
                </a:lnTo>
                <a:lnTo>
                  <a:pt x="17" y="342"/>
                </a:lnTo>
                <a:lnTo>
                  <a:pt x="6" y="328"/>
                </a:lnTo>
                <a:lnTo>
                  <a:pt x="0" y="326"/>
                </a:lnTo>
                <a:lnTo>
                  <a:pt x="1" y="324"/>
                </a:lnTo>
                <a:lnTo>
                  <a:pt x="4" y="322"/>
                </a:lnTo>
                <a:lnTo>
                  <a:pt x="6" y="320"/>
                </a:lnTo>
                <a:lnTo>
                  <a:pt x="7" y="317"/>
                </a:lnTo>
                <a:lnTo>
                  <a:pt x="9" y="314"/>
                </a:lnTo>
                <a:lnTo>
                  <a:pt x="11" y="312"/>
                </a:lnTo>
                <a:lnTo>
                  <a:pt x="13" y="310"/>
                </a:lnTo>
                <a:lnTo>
                  <a:pt x="15" y="310"/>
                </a:lnTo>
                <a:lnTo>
                  <a:pt x="22" y="306"/>
                </a:lnTo>
                <a:lnTo>
                  <a:pt x="22" y="304"/>
                </a:lnTo>
                <a:lnTo>
                  <a:pt x="21" y="301"/>
                </a:lnTo>
                <a:lnTo>
                  <a:pt x="22" y="298"/>
                </a:lnTo>
                <a:lnTo>
                  <a:pt x="20" y="295"/>
                </a:lnTo>
                <a:lnTo>
                  <a:pt x="21" y="293"/>
                </a:lnTo>
                <a:lnTo>
                  <a:pt x="22" y="292"/>
                </a:lnTo>
                <a:lnTo>
                  <a:pt x="24" y="290"/>
                </a:lnTo>
                <a:lnTo>
                  <a:pt x="26" y="290"/>
                </a:lnTo>
                <a:lnTo>
                  <a:pt x="27" y="292"/>
                </a:lnTo>
                <a:lnTo>
                  <a:pt x="31" y="292"/>
                </a:lnTo>
                <a:lnTo>
                  <a:pt x="33" y="289"/>
                </a:lnTo>
                <a:lnTo>
                  <a:pt x="36" y="289"/>
                </a:lnTo>
                <a:lnTo>
                  <a:pt x="47" y="286"/>
                </a:lnTo>
                <a:lnTo>
                  <a:pt x="54" y="285"/>
                </a:lnTo>
                <a:lnTo>
                  <a:pt x="62" y="282"/>
                </a:lnTo>
                <a:lnTo>
                  <a:pt x="78" y="281"/>
                </a:lnTo>
                <a:lnTo>
                  <a:pt x="88" y="263"/>
                </a:lnTo>
                <a:lnTo>
                  <a:pt x="97" y="270"/>
                </a:lnTo>
                <a:lnTo>
                  <a:pt x="100" y="270"/>
                </a:lnTo>
                <a:lnTo>
                  <a:pt x="106" y="268"/>
                </a:lnTo>
                <a:lnTo>
                  <a:pt x="112" y="263"/>
                </a:lnTo>
                <a:lnTo>
                  <a:pt x="115" y="259"/>
                </a:lnTo>
                <a:lnTo>
                  <a:pt x="120" y="259"/>
                </a:lnTo>
                <a:lnTo>
                  <a:pt x="126" y="255"/>
                </a:lnTo>
                <a:lnTo>
                  <a:pt x="133" y="250"/>
                </a:lnTo>
                <a:lnTo>
                  <a:pt x="135" y="250"/>
                </a:lnTo>
                <a:lnTo>
                  <a:pt x="148" y="242"/>
                </a:lnTo>
                <a:lnTo>
                  <a:pt x="152" y="233"/>
                </a:lnTo>
                <a:lnTo>
                  <a:pt x="154" y="231"/>
                </a:lnTo>
                <a:lnTo>
                  <a:pt x="163" y="227"/>
                </a:lnTo>
                <a:lnTo>
                  <a:pt x="168" y="222"/>
                </a:lnTo>
                <a:lnTo>
                  <a:pt x="176" y="218"/>
                </a:lnTo>
                <a:lnTo>
                  <a:pt x="182" y="215"/>
                </a:lnTo>
                <a:lnTo>
                  <a:pt x="196" y="216"/>
                </a:lnTo>
                <a:lnTo>
                  <a:pt x="205" y="217"/>
                </a:lnTo>
                <a:lnTo>
                  <a:pt x="211" y="215"/>
                </a:lnTo>
                <a:lnTo>
                  <a:pt x="211" y="208"/>
                </a:lnTo>
                <a:lnTo>
                  <a:pt x="215" y="203"/>
                </a:lnTo>
                <a:lnTo>
                  <a:pt x="223" y="189"/>
                </a:lnTo>
                <a:lnTo>
                  <a:pt x="227" y="186"/>
                </a:lnTo>
                <a:lnTo>
                  <a:pt x="230" y="183"/>
                </a:lnTo>
                <a:lnTo>
                  <a:pt x="231" y="176"/>
                </a:lnTo>
                <a:lnTo>
                  <a:pt x="227" y="172"/>
                </a:lnTo>
                <a:lnTo>
                  <a:pt x="222" y="159"/>
                </a:lnTo>
                <a:lnTo>
                  <a:pt x="211" y="164"/>
                </a:lnTo>
                <a:lnTo>
                  <a:pt x="196" y="170"/>
                </a:lnTo>
                <a:lnTo>
                  <a:pt x="194" y="166"/>
                </a:lnTo>
                <a:lnTo>
                  <a:pt x="198" y="163"/>
                </a:lnTo>
                <a:lnTo>
                  <a:pt x="196" y="153"/>
                </a:lnTo>
                <a:lnTo>
                  <a:pt x="196" y="152"/>
                </a:lnTo>
                <a:lnTo>
                  <a:pt x="196" y="149"/>
                </a:lnTo>
                <a:lnTo>
                  <a:pt x="193" y="146"/>
                </a:lnTo>
                <a:lnTo>
                  <a:pt x="188" y="146"/>
                </a:lnTo>
                <a:lnTo>
                  <a:pt x="180" y="145"/>
                </a:lnTo>
                <a:lnTo>
                  <a:pt x="179" y="142"/>
                </a:lnTo>
                <a:lnTo>
                  <a:pt x="182" y="140"/>
                </a:lnTo>
                <a:lnTo>
                  <a:pt x="179" y="132"/>
                </a:lnTo>
                <a:lnTo>
                  <a:pt x="176" y="124"/>
                </a:lnTo>
                <a:lnTo>
                  <a:pt x="176" y="118"/>
                </a:lnTo>
                <a:lnTo>
                  <a:pt x="182" y="111"/>
                </a:lnTo>
                <a:lnTo>
                  <a:pt x="188" y="110"/>
                </a:lnTo>
                <a:lnTo>
                  <a:pt x="191" y="101"/>
                </a:lnTo>
                <a:lnTo>
                  <a:pt x="191" y="97"/>
                </a:lnTo>
                <a:lnTo>
                  <a:pt x="190" y="93"/>
                </a:lnTo>
                <a:lnTo>
                  <a:pt x="186" y="87"/>
                </a:lnTo>
                <a:lnTo>
                  <a:pt x="179" y="82"/>
                </a:lnTo>
                <a:lnTo>
                  <a:pt x="171" y="80"/>
                </a:lnTo>
                <a:lnTo>
                  <a:pt x="162" y="81"/>
                </a:lnTo>
                <a:lnTo>
                  <a:pt x="156" y="79"/>
                </a:lnTo>
                <a:lnTo>
                  <a:pt x="152" y="74"/>
                </a:lnTo>
                <a:lnTo>
                  <a:pt x="146" y="77"/>
                </a:lnTo>
                <a:lnTo>
                  <a:pt x="142" y="80"/>
                </a:lnTo>
                <a:lnTo>
                  <a:pt x="138" y="78"/>
                </a:lnTo>
                <a:lnTo>
                  <a:pt x="135" y="74"/>
                </a:lnTo>
                <a:lnTo>
                  <a:pt x="141" y="68"/>
                </a:lnTo>
                <a:lnTo>
                  <a:pt x="136" y="56"/>
                </a:lnTo>
                <a:lnTo>
                  <a:pt x="138" y="54"/>
                </a:lnTo>
                <a:lnTo>
                  <a:pt x="136" y="48"/>
                </a:lnTo>
                <a:lnTo>
                  <a:pt x="152" y="49"/>
                </a:lnTo>
                <a:lnTo>
                  <a:pt x="156" y="42"/>
                </a:lnTo>
                <a:lnTo>
                  <a:pt x="192" y="34"/>
                </a:lnTo>
                <a:lnTo>
                  <a:pt x="198" y="31"/>
                </a:lnTo>
                <a:lnTo>
                  <a:pt x="199" y="31"/>
                </a:lnTo>
                <a:lnTo>
                  <a:pt x="202" y="32"/>
                </a:lnTo>
                <a:lnTo>
                  <a:pt x="206" y="32"/>
                </a:lnTo>
                <a:lnTo>
                  <a:pt x="212" y="32"/>
                </a:lnTo>
                <a:lnTo>
                  <a:pt x="214" y="26"/>
                </a:lnTo>
                <a:lnTo>
                  <a:pt x="230" y="24"/>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1" name="Freeform 247"/>
          <p:cNvSpPr>
            <a:spLocks/>
          </p:cNvSpPr>
          <p:nvPr/>
        </p:nvSpPr>
        <p:spPr bwMode="auto">
          <a:xfrm>
            <a:off x="5037138" y="4306813"/>
            <a:ext cx="814387" cy="498475"/>
          </a:xfrm>
          <a:custGeom>
            <a:avLst/>
            <a:gdLst/>
            <a:ahLst/>
            <a:cxnLst>
              <a:cxn ang="0">
                <a:pos x="629" y="437"/>
              </a:cxn>
              <a:cxn ang="0">
                <a:pos x="614" y="422"/>
              </a:cxn>
              <a:cxn ang="0">
                <a:pos x="582" y="423"/>
              </a:cxn>
              <a:cxn ang="0">
                <a:pos x="549" y="414"/>
              </a:cxn>
              <a:cxn ang="0">
                <a:pos x="534" y="399"/>
              </a:cxn>
              <a:cxn ang="0">
                <a:pos x="514" y="397"/>
              </a:cxn>
              <a:cxn ang="0">
                <a:pos x="533" y="408"/>
              </a:cxn>
              <a:cxn ang="0">
                <a:pos x="513" y="405"/>
              </a:cxn>
              <a:cxn ang="0">
                <a:pos x="486" y="394"/>
              </a:cxn>
              <a:cxn ang="0">
                <a:pos x="458" y="403"/>
              </a:cxn>
              <a:cxn ang="0">
                <a:pos x="418" y="378"/>
              </a:cxn>
              <a:cxn ang="0">
                <a:pos x="408" y="372"/>
              </a:cxn>
              <a:cxn ang="0">
                <a:pos x="388" y="360"/>
              </a:cxn>
              <a:cxn ang="0">
                <a:pos x="331" y="347"/>
              </a:cxn>
              <a:cxn ang="0">
                <a:pos x="313" y="336"/>
              </a:cxn>
              <a:cxn ang="0">
                <a:pos x="293" y="332"/>
              </a:cxn>
              <a:cxn ang="0">
                <a:pos x="309" y="338"/>
              </a:cxn>
              <a:cxn ang="0">
                <a:pos x="297" y="339"/>
              </a:cxn>
              <a:cxn ang="0">
                <a:pos x="238" y="318"/>
              </a:cxn>
              <a:cxn ang="0">
                <a:pos x="223" y="307"/>
              </a:cxn>
              <a:cxn ang="0">
                <a:pos x="199" y="300"/>
              </a:cxn>
              <a:cxn ang="0">
                <a:pos x="157" y="258"/>
              </a:cxn>
              <a:cxn ang="0">
                <a:pos x="120" y="230"/>
              </a:cxn>
              <a:cxn ang="0">
                <a:pos x="95" y="224"/>
              </a:cxn>
              <a:cxn ang="0">
                <a:pos x="59" y="180"/>
              </a:cxn>
              <a:cxn ang="0">
                <a:pos x="9" y="169"/>
              </a:cxn>
              <a:cxn ang="0">
                <a:pos x="14" y="118"/>
              </a:cxn>
              <a:cxn ang="0">
                <a:pos x="30" y="76"/>
              </a:cxn>
              <a:cxn ang="0">
                <a:pos x="84" y="42"/>
              </a:cxn>
              <a:cxn ang="0">
                <a:pos x="128" y="57"/>
              </a:cxn>
              <a:cxn ang="0">
                <a:pos x="199" y="65"/>
              </a:cxn>
              <a:cxn ang="0">
                <a:pos x="221" y="72"/>
              </a:cxn>
              <a:cxn ang="0">
                <a:pos x="249" y="75"/>
              </a:cxn>
              <a:cxn ang="0">
                <a:pos x="262" y="83"/>
              </a:cxn>
              <a:cxn ang="0">
                <a:pos x="280" y="96"/>
              </a:cxn>
              <a:cxn ang="0">
                <a:pos x="278" y="76"/>
              </a:cxn>
              <a:cxn ang="0">
                <a:pos x="257" y="58"/>
              </a:cxn>
              <a:cxn ang="0">
                <a:pos x="254" y="33"/>
              </a:cxn>
              <a:cxn ang="0">
                <a:pos x="246" y="8"/>
              </a:cxn>
              <a:cxn ang="0">
                <a:pos x="265" y="8"/>
              </a:cxn>
              <a:cxn ang="0">
                <a:pos x="285" y="2"/>
              </a:cxn>
              <a:cxn ang="0">
                <a:pos x="325" y="26"/>
              </a:cxn>
              <a:cxn ang="0">
                <a:pos x="349" y="74"/>
              </a:cxn>
              <a:cxn ang="0">
                <a:pos x="382" y="42"/>
              </a:cxn>
              <a:cxn ang="0">
                <a:pos x="431" y="38"/>
              </a:cxn>
              <a:cxn ang="0">
                <a:pos x="487" y="16"/>
              </a:cxn>
              <a:cxn ang="0">
                <a:pos x="502" y="31"/>
              </a:cxn>
              <a:cxn ang="0">
                <a:pos x="512" y="57"/>
              </a:cxn>
              <a:cxn ang="0">
                <a:pos x="537" y="50"/>
              </a:cxn>
              <a:cxn ang="0">
                <a:pos x="553" y="61"/>
              </a:cxn>
              <a:cxn ang="0">
                <a:pos x="582" y="96"/>
              </a:cxn>
              <a:cxn ang="0">
                <a:pos x="603" y="116"/>
              </a:cxn>
              <a:cxn ang="0">
                <a:pos x="669" y="145"/>
              </a:cxn>
              <a:cxn ang="0">
                <a:pos x="695" y="209"/>
              </a:cxn>
              <a:cxn ang="0">
                <a:pos x="706" y="271"/>
              </a:cxn>
              <a:cxn ang="0">
                <a:pos x="739" y="312"/>
              </a:cxn>
              <a:cxn ang="0">
                <a:pos x="763" y="358"/>
              </a:cxn>
              <a:cxn ang="0">
                <a:pos x="754" y="393"/>
              </a:cxn>
              <a:cxn ang="0">
                <a:pos x="706" y="426"/>
              </a:cxn>
              <a:cxn ang="0">
                <a:pos x="678" y="471"/>
              </a:cxn>
            </a:cxnLst>
            <a:rect l="0" t="0" r="r" b="b"/>
            <a:pathLst>
              <a:path w="770" h="472">
                <a:moveTo>
                  <a:pt x="678" y="471"/>
                </a:moveTo>
                <a:lnTo>
                  <a:pt x="665" y="468"/>
                </a:lnTo>
                <a:lnTo>
                  <a:pt x="662" y="466"/>
                </a:lnTo>
                <a:lnTo>
                  <a:pt x="658" y="457"/>
                </a:lnTo>
                <a:lnTo>
                  <a:pt x="655" y="454"/>
                </a:lnTo>
                <a:lnTo>
                  <a:pt x="641" y="445"/>
                </a:lnTo>
                <a:lnTo>
                  <a:pt x="636" y="440"/>
                </a:lnTo>
                <a:lnTo>
                  <a:pt x="629" y="437"/>
                </a:lnTo>
                <a:lnTo>
                  <a:pt x="627" y="433"/>
                </a:lnTo>
                <a:lnTo>
                  <a:pt x="623" y="432"/>
                </a:lnTo>
                <a:lnTo>
                  <a:pt x="623" y="428"/>
                </a:lnTo>
                <a:lnTo>
                  <a:pt x="625" y="423"/>
                </a:lnTo>
                <a:lnTo>
                  <a:pt x="622" y="426"/>
                </a:lnTo>
                <a:lnTo>
                  <a:pt x="620" y="428"/>
                </a:lnTo>
                <a:lnTo>
                  <a:pt x="615" y="425"/>
                </a:lnTo>
                <a:lnTo>
                  <a:pt x="614" y="422"/>
                </a:lnTo>
                <a:lnTo>
                  <a:pt x="606" y="422"/>
                </a:lnTo>
                <a:lnTo>
                  <a:pt x="605" y="422"/>
                </a:lnTo>
                <a:lnTo>
                  <a:pt x="604" y="424"/>
                </a:lnTo>
                <a:lnTo>
                  <a:pt x="603" y="426"/>
                </a:lnTo>
                <a:lnTo>
                  <a:pt x="602" y="428"/>
                </a:lnTo>
                <a:lnTo>
                  <a:pt x="602" y="430"/>
                </a:lnTo>
                <a:lnTo>
                  <a:pt x="592" y="425"/>
                </a:lnTo>
                <a:lnTo>
                  <a:pt x="582" y="423"/>
                </a:lnTo>
                <a:lnTo>
                  <a:pt x="580" y="422"/>
                </a:lnTo>
                <a:lnTo>
                  <a:pt x="572" y="422"/>
                </a:lnTo>
                <a:lnTo>
                  <a:pt x="560" y="418"/>
                </a:lnTo>
                <a:lnTo>
                  <a:pt x="557" y="416"/>
                </a:lnTo>
                <a:lnTo>
                  <a:pt x="552" y="416"/>
                </a:lnTo>
                <a:lnTo>
                  <a:pt x="555" y="412"/>
                </a:lnTo>
                <a:lnTo>
                  <a:pt x="553" y="411"/>
                </a:lnTo>
                <a:lnTo>
                  <a:pt x="549" y="414"/>
                </a:lnTo>
                <a:lnTo>
                  <a:pt x="545" y="414"/>
                </a:lnTo>
                <a:lnTo>
                  <a:pt x="540" y="413"/>
                </a:lnTo>
                <a:lnTo>
                  <a:pt x="541" y="412"/>
                </a:lnTo>
                <a:lnTo>
                  <a:pt x="541" y="408"/>
                </a:lnTo>
                <a:lnTo>
                  <a:pt x="539" y="405"/>
                </a:lnTo>
                <a:lnTo>
                  <a:pt x="537" y="404"/>
                </a:lnTo>
                <a:lnTo>
                  <a:pt x="536" y="402"/>
                </a:lnTo>
                <a:lnTo>
                  <a:pt x="534" y="399"/>
                </a:lnTo>
                <a:lnTo>
                  <a:pt x="527" y="397"/>
                </a:lnTo>
                <a:lnTo>
                  <a:pt x="524" y="398"/>
                </a:lnTo>
                <a:lnTo>
                  <a:pt x="523" y="399"/>
                </a:lnTo>
                <a:lnTo>
                  <a:pt x="520" y="398"/>
                </a:lnTo>
                <a:lnTo>
                  <a:pt x="517" y="397"/>
                </a:lnTo>
                <a:lnTo>
                  <a:pt x="510" y="396"/>
                </a:lnTo>
                <a:lnTo>
                  <a:pt x="511" y="397"/>
                </a:lnTo>
                <a:lnTo>
                  <a:pt x="514" y="397"/>
                </a:lnTo>
                <a:lnTo>
                  <a:pt x="517" y="398"/>
                </a:lnTo>
                <a:lnTo>
                  <a:pt x="520" y="400"/>
                </a:lnTo>
                <a:lnTo>
                  <a:pt x="518" y="404"/>
                </a:lnTo>
                <a:lnTo>
                  <a:pt x="523" y="403"/>
                </a:lnTo>
                <a:lnTo>
                  <a:pt x="525" y="405"/>
                </a:lnTo>
                <a:lnTo>
                  <a:pt x="528" y="406"/>
                </a:lnTo>
                <a:lnTo>
                  <a:pt x="529" y="406"/>
                </a:lnTo>
                <a:lnTo>
                  <a:pt x="533" y="408"/>
                </a:lnTo>
                <a:lnTo>
                  <a:pt x="535" y="406"/>
                </a:lnTo>
                <a:lnTo>
                  <a:pt x="538" y="409"/>
                </a:lnTo>
                <a:lnTo>
                  <a:pt x="538" y="412"/>
                </a:lnTo>
                <a:lnTo>
                  <a:pt x="536" y="413"/>
                </a:lnTo>
                <a:lnTo>
                  <a:pt x="532" y="412"/>
                </a:lnTo>
                <a:lnTo>
                  <a:pt x="519" y="408"/>
                </a:lnTo>
                <a:lnTo>
                  <a:pt x="515" y="406"/>
                </a:lnTo>
                <a:lnTo>
                  <a:pt x="513" y="405"/>
                </a:lnTo>
                <a:lnTo>
                  <a:pt x="510" y="406"/>
                </a:lnTo>
                <a:lnTo>
                  <a:pt x="507" y="405"/>
                </a:lnTo>
                <a:lnTo>
                  <a:pt x="503" y="405"/>
                </a:lnTo>
                <a:lnTo>
                  <a:pt x="495" y="404"/>
                </a:lnTo>
                <a:lnTo>
                  <a:pt x="491" y="402"/>
                </a:lnTo>
                <a:lnTo>
                  <a:pt x="490" y="399"/>
                </a:lnTo>
                <a:lnTo>
                  <a:pt x="489" y="397"/>
                </a:lnTo>
                <a:lnTo>
                  <a:pt x="486" y="394"/>
                </a:lnTo>
                <a:lnTo>
                  <a:pt x="487" y="398"/>
                </a:lnTo>
                <a:lnTo>
                  <a:pt x="487" y="400"/>
                </a:lnTo>
                <a:lnTo>
                  <a:pt x="485" y="404"/>
                </a:lnTo>
                <a:lnTo>
                  <a:pt x="481" y="404"/>
                </a:lnTo>
                <a:lnTo>
                  <a:pt x="477" y="402"/>
                </a:lnTo>
                <a:lnTo>
                  <a:pt x="473" y="403"/>
                </a:lnTo>
                <a:lnTo>
                  <a:pt x="467" y="403"/>
                </a:lnTo>
                <a:lnTo>
                  <a:pt x="458" y="403"/>
                </a:lnTo>
                <a:lnTo>
                  <a:pt x="448" y="400"/>
                </a:lnTo>
                <a:lnTo>
                  <a:pt x="443" y="397"/>
                </a:lnTo>
                <a:lnTo>
                  <a:pt x="433" y="386"/>
                </a:lnTo>
                <a:lnTo>
                  <a:pt x="426" y="382"/>
                </a:lnTo>
                <a:lnTo>
                  <a:pt x="424" y="383"/>
                </a:lnTo>
                <a:lnTo>
                  <a:pt x="422" y="380"/>
                </a:lnTo>
                <a:lnTo>
                  <a:pt x="421" y="377"/>
                </a:lnTo>
                <a:lnTo>
                  <a:pt x="418" y="378"/>
                </a:lnTo>
                <a:lnTo>
                  <a:pt x="417" y="379"/>
                </a:lnTo>
                <a:lnTo>
                  <a:pt x="414" y="377"/>
                </a:lnTo>
                <a:lnTo>
                  <a:pt x="416" y="374"/>
                </a:lnTo>
                <a:lnTo>
                  <a:pt x="416" y="370"/>
                </a:lnTo>
                <a:lnTo>
                  <a:pt x="414" y="368"/>
                </a:lnTo>
                <a:lnTo>
                  <a:pt x="411" y="368"/>
                </a:lnTo>
                <a:lnTo>
                  <a:pt x="407" y="370"/>
                </a:lnTo>
                <a:lnTo>
                  <a:pt x="408" y="372"/>
                </a:lnTo>
                <a:lnTo>
                  <a:pt x="407" y="374"/>
                </a:lnTo>
                <a:lnTo>
                  <a:pt x="405" y="374"/>
                </a:lnTo>
                <a:lnTo>
                  <a:pt x="404" y="370"/>
                </a:lnTo>
                <a:lnTo>
                  <a:pt x="402" y="368"/>
                </a:lnTo>
                <a:lnTo>
                  <a:pt x="401" y="366"/>
                </a:lnTo>
                <a:lnTo>
                  <a:pt x="398" y="365"/>
                </a:lnTo>
                <a:lnTo>
                  <a:pt x="393" y="363"/>
                </a:lnTo>
                <a:lnTo>
                  <a:pt x="388" y="360"/>
                </a:lnTo>
                <a:lnTo>
                  <a:pt x="384" y="360"/>
                </a:lnTo>
                <a:lnTo>
                  <a:pt x="371" y="358"/>
                </a:lnTo>
                <a:lnTo>
                  <a:pt x="353" y="352"/>
                </a:lnTo>
                <a:lnTo>
                  <a:pt x="349" y="352"/>
                </a:lnTo>
                <a:lnTo>
                  <a:pt x="344" y="351"/>
                </a:lnTo>
                <a:lnTo>
                  <a:pt x="340" y="351"/>
                </a:lnTo>
                <a:lnTo>
                  <a:pt x="337" y="349"/>
                </a:lnTo>
                <a:lnTo>
                  <a:pt x="331" y="347"/>
                </a:lnTo>
                <a:lnTo>
                  <a:pt x="330" y="343"/>
                </a:lnTo>
                <a:lnTo>
                  <a:pt x="327" y="340"/>
                </a:lnTo>
                <a:lnTo>
                  <a:pt x="325" y="340"/>
                </a:lnTo>
                <a:lnTo>
                  <a:pt x="321" y="340"/>
                </a:lnTo>
                <a:lnTo>
                  <a:pt x="321" y="339"/>
                </a:lnTo>
                <a:lnTo>
                  <a:pt x="319" y="338"/>
                </a:lnTo>
                <a:lnTo>
                  <a:pt x="315" y="338"/>
                </a:lnTo>
                <a:lnTo>
                  <a:pt x="313" y="336"/>
                </a:lnTo>
                <a:lnTo>
                  <a:pt x="311" y="337"/>
                </a:lnTo>
                <a:lnTo>
                  <a:pt x="308" y="336"/>
                </a:lnTo>
                <a:lnTo>
                  <a:pt x="307" y="333"/>
                </a:lnTo>
                <a:lnTo>
                  <a:pt x="300" y="332"/>
                </a:lnTo>
                <a:lnTo>
                  <a:pt x="298" y="334"/>
                </a:lnTo>
                <a:lnTo>
                  <a:pt x="295" y="334"/>
                </a:lnTo>
                <a:lnTo>
                  <a:pt x="295" y="332"/>
                </a:lnTo>
                <a:lnTo>
                  <a:pt x="293" y="332"/>
                </a:lnTo>
                <a:lnTo>
                  <a:pt x="289" y="332"/>
                </a:lnTo>
                <a:lnTo>
                  <a:pt x="286" y="331"/>
                </a:lnTo>
                <a:lnTo>
                  <a:pt x="287" y="334"/>
                </a:lnTo>
                <a:lnTo>
                  <a:pt x="291" y="335"/>
                </a:lnTo>
                <a:lnTo>
                  <a:pt x="297" y="335"/>
                </a:lnTo>
                <a:lnTo>
                  <a:pt x="300" y="336"/>
                </a:lnTo>
                <a:lnTo>
                  <a:pt x="304" y="336"/>
                </a:lnTo>
                <a:lnTo>
                  <a:pt x="309" y="338"/>
                </a:lnTo>
                <a:lnTo>
                  <a:pt x="312" y="339"/>
                </a:lnTo>
                <a:lnTo>
                  <a:pt x="315" y="340"/>
                </a:lnTo>
                <a:lnTo>
                  <a:pt x="324" y="342"/>
                </a:lnTo>
                <a:lnTo>
                  <a:pt x="326" y="345"/>
                </a:lnTo>
                <a:lnTo>
                  <a:pt x="327" y="346"/>
                </a:lnTo>
                <a:lnTo>
                  <a:pt x="321" y="345"/>
                </a:lnTo>
                <a:lnTo>
                  <a:pt x="317" y="345"/>
                </a:lnTo>
                <a:lnTo>
                  <a:pt x="297" y="339"/>
                </a:lnTo>
                <a:lnTo>
                  <a:pt x="293" y="338"/>
                </a:lnTo>
                <a:lnTo>
                  <a:pt x="285" y="334"/>
                </a:lnTo>
                <a:lnTo>
                  <a:pt x="276" y="332"/>
                </a:lnTo>
                <a:lnTo>
                  <a:pt x="273" y="332"/>
                </a:lnTo>
                <a:lnTo>
                  <a:pt x="269" y="330"/>
                </a:lnTo>
                <a:lnTo>
                  <a:pt x="265" y="330"/>
                </a:lnTo>
                <a:lnTo>
                  <a:pt x="251" y="323"/>
                </a:lnTo>
                <a:lnTo>
                  <a:pt x="238" y="318"/>
                </a:lnTo>
                <a:lnTo>
                  <a:pt x="238" y="314"/>
                </a:lnTo>
                <a:lnTo>
                  <a:pt x="237" y="313"/>
                </a:lnTo>
                <a:lnTo>
                  <a:pt x="234" y="309"/>
                </a:lnTo>
                <a:lnTo>
                  <a:pt x="232" y="307"/>
                </a:lnTo>
                <a:lnTo>
                  <a:pt x="231" y="310"/>
                </a:lnTo>
                <a:lnTo>
                  <a:pt x="233" y="312"/>
                </a:lnTo>
                <a:lnTo>
                  <a:pt x="235" y="317"/>
                </a:lnTo>
                <a:lnTo>
                  <a:pt x="223" y="307"/>
                </a:lnTo>
                <a:lnTo>
                  <a:pt x="219" y="306"/>
                </a:lnTo>
                <a:lnTo>
                  <a:pt x="219" y="302"/>
                </a:lnTo>
                <a:lnTo>
                  <a:pt x="217" y="303"/>
                </a:lnTo>
                <a:lnTo>
                  <a:pt x="213" y="303"/>
                </a:lnTo>
                <a:lnTo>
                  <a:pt x="209" y="301"/>
                </a:lnTo>
                <a:lnTo>
                  <a:pt x="208" y="301"/>
                </a:lnTo>
                <a:lnTo>
                  <a:pt x="205" y="300"/>
                </a:lnTo>
                <a:lnTo>
                  <a:pt x="199" y="300"/>
                </a:lnTo>
                <a:lnTo>
                  <a:pt x="199" y="298"/>
                </a:lnTo>
                <a:lnTo>
                  <a:pt x="199" y="294"/>
                </a:lnTo>
                <a:lnTo>
                  <a:pt x="198" y="289"/>
                </a:lnTo>
                <a:lnTo>
                  <a:pt x="177" y="274"/>
                </a:lnTo>
                <a:lnTo>
                  <a:pt x="176" y="270"/>
                </a:lnTo>
                <a:lnTo>
                  <a:pt x="172" y="269"/>
                </a:lnTo>
                <a:lnTo>
                  <a:pt x="165" y="265"/>
                </a:lnTo>
                <a:lnTo>
                  <a:pt x="157" y="258"/>
                </a:lnTo>
                <a:lnTo>
                  <a:pt x="152" y="256"/>
                </a:lnTo>
                <a:lnTo>
                  <a:pt x="149" y="254"/>
                </a:lnTo>
                <a:lnTo>
                  <a:pt x="150" y="250"/>
                </a:lnTo>
                <a:lnTo>
                  <a:pt x="149" y="245"/>
                </a:lnTo>
                <a:lnTo>
                  <a:pt x="147" y="244"/>
                </a:lnTo>
                <a:lnTo>
                  <a:pt x="141" y="239"/>
                </a:lnTo>
                <a:lnTo>
                  <a:pt x="123" y="229"/>
                </a:lnTo>
                <a:lnTo>
                  <a:pt x="120" y="230"/>
                </a:lnTo>
                <a:lnTo>
                  <a:pt x="119" y="229"/>
                </a:lnTo>
                <a:lnTo>
                  <a:pt x="116" y="230"/>
                </a:lnTo>
                <a:lnTo>
                  <a:pt x="113" y="229"/>
                </a:lnTo>
                <a:lnTo>
                  <a:pt x="110" y="227"/>
                </a:lnTo>
                <a:lnTo>
                  <a:pt x="106" y="226"/>
                </a:lnTo>
                <a:lnTo>
                  <a:pt x="102" y="223"/>
                </a:lnTo>
                <a:lnTo>
                  <a:pt x="99" y="224"/>
                </a:lnTo>
                <a:lnTo>
                  <a:pt x="95" y="224"/>
                </a:lnTo>
                <a:lnTo>
                  <a:pt x="91" y="210"/>
                </a:lnTo>
                <a:lnTo>
                  <a:pt x="83" y="202"/>
                </a:lnTo>
                <a:lnTo>
                  <a:pt x="78" y="198"/>
                </a:lnTo>
                <a:lnTo>
                  <a:pt x="74" y="197"/>
                </a:lnTo>
                <a:lnTo>
                  <a:pt x="72" y="192"/>
                </a:lnTo>
                <a:lnTo>
                  <a:pt x="65" y="185"/>
                </a:lnTo>
                <a:lnTo>
                  <a:pt x="62" y="184"/>
                </a:lnTo>
                <a:lnTo>
                  <a:pt x="59" y="180"/>
                </a:lnTo>
                <a:lnTo>
                  <a:pt x="45" y="172"/>
                </a:lnTo>
                <a:lnTo>
                  <a:pt x="33" y="166"/>
                </a:lnTo>
                <a:lnTo>
                  <a:pt x="28" y="166"/>
                </a:lnTo>
                <a:lnTo>
                  <a:pt x="21" y="163"/>
                </a:lnTo>
                <a:lnTo>
                  <a:pt x="17" y="163"/>
                </a:lnTo>
                <a:lnTo>
                  <a:pt x="11" y="166"/>
                </a:lnTo>
                <a:lnTo>
                  <a:pt x="9" y="167"/>
                </a:lnTo>
                <a:lnTo>
                  <a:pt x="9" y="169"/>
                </a:lnTo>
                <a:lnTo>
                  <a:pt x="9" y="172"/>
                </a:lnTo>
                <a:lnTo>
                  <a:pt x="6" y="172"/>
                </a:lnTo>
                <a:lnTo>
                  <a:pt x="5" y="172"/>
                </a:lnTo>
                <a:lnTo>
                  <a:pt x="1" y="174"/>
                </a:lnTo>
                <a:lnTo>
                  <a:pt x="0" y="165"/>
                </a:lnTo>
                <a:lnTo>
                  <a:pt x="0" y="132"/>
                </a:lnTo>
                <a:lnTo>
                  <a:pt x="11" y="122"/>
                </a:lnTo>
                <a:lnTo>
                  <a:pt x="14" y="118"/>
                </a:lnTo>
                <a:lnTo>
                  <a:pt x="17" y="118"/>
                </a:lnTo>
                <a:lnTo>
                  <a:pt x="21" y="120"/>
                </a:lnTo>
                <a:lnTo>
                  <a:pt x="23" y="117"/>
                </a:lnTo>
                <a:lnTo>
                  <a:pt x="34" y="106"/>
                </a:lnTo>
                <a:lnTo>
                  <a:pt x="37" y="105"/>
                </a:lnTo>
                <a:lnTo>
                  <a:pt x="38" y="103"/>
                </a:lnTo>
                <a:lnTo>
                  <a:pt x="38" y="94"/>
                </a:lnTo>
                <a:lnTo>
                  <a:pt x="30" y="76"/>
                </a:lnTo>
                <a:lnTo>
                  <a:pt x="31" y="61"/>
                </a:lnTo>
                <a:lnTo>
                  <a:pt x="38" y="50"/>
                </a:lnTo>
                <a:lnTo>
                  <a:pt x="48" y="44"/>
                </a:lnTo>
                <a:lnTo>
                  <a:pt x="54" y="43"/>
                </a:lnTo>
                <a:lnTo>
                  <a:pt x="61" y="44"/>
                </a:lnTo>
                <a:lnTo>
                  <a:pt x="61" y="46"/>
                </a:lnTo>
                <a:lnTo>
                  <a:pt x="68" y="43"/>
                </a:lnTo>
                <a:lnTo>
                  <a:pt x="84" y="42"/>
                </a:lnTo>
                <a:lnTo>
                  <a:pt x="87" y="43"/>
                </a:lnTo>
                <a:lnTo>
                  <a:pt x="93" y="54"/>
                </a:lnTo>
                <a:lnTo>
                  <a:pt x="97" y="58"/>
                </a:lnTo>
                <a:lnTo>
                  <a:pt x="99" y="59"/>
                </a:lnTo>
                <a:lnTo>
                  <a:pt x="115" y="61"/>
                </a:lnTo>
                <a:lnTo>
                  <a:pt x="122" y="58"/>
                </a:lnTo>
                <a:lnTo>
                  <a:pt x="126" y="58"/>
                </a:lnTo>
                <a:lnTo>
                  <a:pt x="128" y="57"/>
                </a:lnTo>
                <a:lnTo>
                  <a:pt x="140" y="57"/>
                </a:lnTo>
                <a:lnTo>
                  <a:pt x="168" y="51"/>
                </a:lnTo>
                <a:lnTo>
                  <a:pt x="170" y="54"/>
                </a:lnTo>
                <a:lnTo>
                  <a:pt x="183" y="61"/>
                </a:lnTo>
                <a:lnTo>
                  <a:pt x="191" y="64"/>
                </a:lnTo>
                <a:lnTo>
                  <a:pt x="193" y="65"/>
                </a:lnTo>
                <a:lnTo>
                  <a:pt x="197" y="65"/>
                </a:lnTo>
                <a:lnTo>
                  <a:pt x="199" y="65"/>
                </a:lnTo>
                <a:lnTo>
                  <a:pt x="201" y="65"/>
                </a:lnTo>
                <a:lnTo>
                  <a:pt x="204" y="63"/>
                </a:lnTo>
                <a:lnTo>
                  <a:pt x="205" y="66"/>
                </a:lnTo>
                <a:lnTo>
                  <a:pt x="208" y="68"/>
                </a:lnTo>
                <a:lnTo>
                  <a:pt x="210" y="70"/>
                </a:lnTo>
                <a:lnTo>
                  <a:pt x="211" y="70"/>
                </a:lnTo>
                <a:lnTo>
                  <a:pt x="212" y="72"/>
                </a:lnTo>
                <a:lnTo>
                  <a:pt x="221" y="72"/>
                </a:lnTo>
                <a:lnTo>
                  <a:pt x="225" y="73"/>
                </a:lnTo>
                <a:lnTo>
                  <a:pt x="227" y="72"/>
                </a:lnTo>
                <a:lnTo>
                  <a:pt x="227" y="70"/>
                </a:lnTo>
                <a:lnTo>
                  <a:pt x="231" y="70"/>
                </a:lnTo>
                <a:lnTo>
                  <a:pt x="232" y="71"/>
                </a:lnTo>
                <a:lnTo>
                  <a:pt x="235" y="74"/>
                </a:lnTo>
                <a:lnTo>
                  <a:pt x="237" y="75"/>
                </a:lnTo>
                <a:lnTo>
                  <a:pt x="249" y="75"/>
                </a:lnTo>
                <a:lnTo>
                  <a:pt x="250" y="74"/>
                </a:lnTo>
                <a:lnTo>
                  <a:pt x="252" y="75"/>
                </a:lnTo>
                <a:lnTo>
                  <a:pt x="254" y="77"/>
                </a:lnTo>
                <a:lnTo>
                  <a:pt x="255" y="78"/>
                </a:lnTo>
                <a:lnTo>
                  <a:pt x="256" y="80"/>
                </a:lnTo>
                <a:lnTo>
                  <a:pt x="257" y="82"/>
                </a:lnTo>
                <a:lnTo>
                  <a:pt x="260" y="83"/>
                </a:lnTo>
                <a:lnTo>
                  <a:pt x="262" y="83"/>
                </a:lnTo>
                <a:lnTo>
                  <a:pt x="265" y="84"/>
                </a:lnTo>
                <a:lnTo>
                  <a:pt x="268" y="84"/>
                </a:lnTo>
                <a:lnTo>
                  <a:pt x="268" y="86"/>
                </a:lnTo>
                <a:lnTo>
                  <a:pt x="268" y="89"/>
                </a:lnTo>
                <a:lnTo>
                  <a:pt x="269" y="92"/>
                </a:lnTo>
                <a:lnTo>
                  <a:pt x="270" y="95"/>
                </a:lnTo>
                <a:lnTo>
                  <a:pt x="272" y="96"/>
                </a:lnTo>
                <a:lnTo>
                  <a:pt x="280" y="96"/>
                </a:lnTo>
                <a:lnTo>
                  <a:pt x="281" y="95"/>
                </a:lnTo>
                <a:lnTo>
                  <a:pt x="283" y="94"/>
                </a:lnTo>
                <a:lnTo>
                  <a:pt x="287" y="92"/>
                </a:lnTo>
                <a:lnTo>
                  <a:pt x="289" y="89"/>
                </a:lnTo>
                <a:lnTo>
                  <a:pt x="289" y="86"/>
                </a:lnTo>
                <a:lnTo>
                  <a:pt x="284" y="83"/>
                </a:lnTo>
                <a:lnTo>
                  <a:pt x="282" y="80"/>
                </a:lnTo>
                <a:lnTo>
                  <a:pt x="278" y="76"/>
                </a:lnTo>
                <a:lnTo>
                  <a:pt x="271" y="74"/>
                </a:lnTo>
                <a:lnTo>
                  <a:pt x="268" y="72"/>
                </a:lnTo>
                <a:lnTo>
                  <a:pt x="266" y="71"/>
                </a:lnTo>
                <a:lnTo>
                  <a:pt x="262" y="68"/>
                </a:lnTo>
                <a:lnTo>
                  <a:pt x="261" y="66"/>
                </a:lnTo>
                <a:lnTo>
                  <a:pt x="260" y="65"/>
                </a:lnTo>
                <a:lnTo>
                  <a:pt x="259" y="61"/>
                </a:lnTo>
                <a:lnTo>
                  <a:pt x="257" y="58"/>
                </a:lnTo>
                <a:lnTo>
                  <a:pt x="257" y="55"/>
                </a:lnTo>
                <a:lnTo>
                  <a:pt x="257" y="51"/>
                </a:lnTo>
                <a:lnTo>
                  <a:pt x="255" y="48"/>
                </a:lnTo>
                <a:lnTo>
                  <a:pt x="255" y="44"/>
                </a:lnTo>
                <a:lnTo>
                  <a:pt x="255" y="43"/>
                </a:lnTo>
                <a:lnTo>
                  <a:pt x="256" y="38"/>
                </a:lnTo>
                <a:lnTo>
                  <a:pt x="255" y="36"/>
                </a:lnTo>
                <a:lnTo>
                  <a:pt x="254" y="33"/>
                </a:lnTo>
                <a:lnTo>
                  <a:pt x="252" y="30"/>
                </a:lnTo>
                <a:lnTo>
                  <a:pt x="253" y="27"/>
                </a:lnTo>
                <a:lnTo>
                  <a:pt x="255" y="24"/>
                </a:lnTo>
                <a:lnTo>
                  <a:pt x="253" y="24"/>
                </a:lnTo>
                <a:lnTo>
                  <a:pt x="251" y="20"/>
                </a:lnTo>
                <a:lnTo>
                  <a:pt x="249" y="18"/>
                </a:lnTo>
                <a:lnTo>
                  <a:pt x="246" y="13"/>
                </a:lnTo>
                <a:lnTo>
                  <a:pt x="246" y="8"/>
                </a:lnTo>
                <a:lnTo>
                  <a:pt x="247" y="4"/>
                </a:lnTo>
                <a:lnTo>
                  <a:pt x="253" y="1"/>
                </a:lnTo>
                <a:lnTo>
                  <a:pt x="257" y="0"/>
                </a:lnTo>
                <a:lnTo>
                  <a:pt x="259" y="0"/>
                </a:lnTo>
                <a:lnTo>
                  <a:pt x="262" y="0"/>
                </a:lnTo>
                <a:lnTo>
                  <a:pt x="264" y="2"/>
                </a:lnTo>
                <a:lnTo>
                  <a:pt x="265" y="6"/>
                </a:lnTo>
                <a:lnTo>
                  <a:pt x="265" y="8"/>
                </a:lnTo>
                <a:lnTo>
                  <a:pt x="268" y="10"/>
                </a:lnTo>
                <a:lnTo>
                  <a:pt x="271" y="8"/>
                </a:lnTo>
                <a:lnTo>
                  <a:pt x="273" y="7"/>
                </a:lnTo>
                <a:lnTo>
                  <a:pt x="276" y="2"/>
                </a:lnTo>
                <a:lnTo>
                  <a:pt x="278" y="0"/>
                </a:lnTo>
                <a:lnTo>
                  <a:pt x="279" y="1"/>
                </a:lnTo>
                <a:lnTo>
                  <a:pt x="280" y="2"/>
                </a:lnTo>
                <a:lnTo>
                  <a:pt x="285" y="2"/>
                </a:lnTo>
                <a:lnTo>
                  <a:pt x="286" y="2"/>
                </a:lnTo>
                <a:lnTo>
                  <a:pt x="293" y="2"/>
                </a:lnTo>
                <a:lnTo>
                  <a:pt x="297" y="4"/>
                </a:lnTo>
                <a:lnTo>
                  <a:pt x="306" y="4"/>
                </a:lnTo>
                <a:lnTo>
                  <a:pt x="317" y="7"/>
                </a:lnTo>
                <a:lnTo>
                  <a:pt x="318" y="9"/>
                </a:lnTo>
                <a:lnTo>
                  <a:pt x="321" y="20"/>
                </a:lnTo>
                <a:lnTo>
                  <a:pt x="325" y="26"/>
                </a:lnTo>
                <a:lnTo>
                  <a:pt x="334" y="41"/>
                </a:lnTo>
                <a:lnTo>
                  <a:pt x="337" y="61"/>
                </a:lnTo>
                <a:lnTo>
                  <a:pt x="338" y="66"/>
                </a:lnTo>
                <a:lnTo>
                  <a:pt x="338" y="70"/>
                </a:lnTo>
                <a:lnTo>
                  <a:pt x="339" y="72"/>
                </a:lnTo>
                <a:lnTo>
                  <a:pt x="343" y="72"/>
                </a:lnTo>
                <a:lnTo>
                  <a:pt x="346" y="74"/>
                </a:lnTo>
                <a:lnTo>
                  <a:pt x="349" y="74"/>
                </a:lnTo>
                <a:lnTo>
                  <a:pt x="352" y="75"/>
                </a:lnTo>
                <a:lnTo>
                  <a:pt x="362" y="72"/>
                </a:lnTo>
                <a:lnTo>
                  <a:pt x="365" y="71"/>
                </a:lnTo>
                <a:lnTo>
                  <a:pt x="367" y="66"/>
                </a:lnTo>
                <a:lnTo>
                  <a:pt x="371" y="60"/>
                </a:lnTo>
                <a:lnTo>
                  <a:pt x="373" y="54"/>
                </a:lnTo>
                <a:lnTo>
                  <a:pt x="375" y="49"/>
                </a:lnTo>
                <a:lnTo>
                  <a:pt x="382" y="42"/>
                </a:lnTo>
                <a:lnTo>
                  <a:pt x="404" y="43"/>
                </a:lnTo>
                <a:lnTo>
                  <a:pt x="416" y="42"/>
                </a:lnTo>
                <a:lnTo>
                  <a:pt x="419" y="43"/>
                </a:lnTo>
                <a:lnTo>
                  <a:pt x="419" y="43"/>
                </a:lnTo>
                <a:lnTo>
                  <a:pt x="422" y="43"/>
                </a:lnTo>
                <a:lnTo>
                  <a:pt x="425" y="42"/>
                </a:lnTo>
                <a:lnTo>
                  <a:pt x="428" y="41"/>
                </a:lnTo>
                <a:lnTo>
                  <a:pt x="431" y="38"/>
                </a:lnTo>
                <a:lnTo>
                  <a:pt x="435" y="29"/>
                </a:lnTo>
                <a:lnTo>
                  <a:pt x="442" y="15"/>
                </a:lnTo>
                <a:lnTo>
                  <a:pt x="449" y="11"/>
                </a:lnTo>
                <a:lnTo>
                  <a:pt x="460" y="13"/>
                </a:lnTo>
                <a:lnTo>
                  <a:pt x="468" y="13"/>
                </a:lnTo>
                <a:lnTo>
                  <a:pt x="471" y="14"/>
                </a:lnTo>
                <a:lnTo>
                  <a:pt x="483" y="15"/>
                </a:lnTo>
                <a:lnTo>
                  <a:pt x="487" y="16"/>
                </a:lnTo>
                <a:lnTo>
                  <a:pt x="487" y="18"/>
                </a:lnTo>
                <a:lnTo>
                  <a:pt x="488" y="20"/>
                </a:lnTo>
                <a:lnTo>
                  <a:pt x="491" y="27"/>
                </a:lnTo>
                <a:lnTo>
                  <a:pt x="491" y="30"/>
                </a:lnTo>
                <a:lnTo>
                  <a:pt x="494" y="30"/>
                </a:lnTo>
                <a:lnTo>
                  <a:pt x="497" y="30"/>
                </a:lnTo>
                <a:lnTo>
                  <a:pt x="499" y="30"/>
                </a:lnTo>
                <a:lnTo>
                  <a:pt x="502" y="31"/>
                </a:lnTo>
                <a:lnTo>
                  <a:pt x="503" y="34"/>
                </a:lnTo>
                <a:lnTo>
                  <a:pt x="503" y="38"/>
                </a:lnTo>
                <a:lnTo>
                  <a:pt x="505" y="40"/>
                </a:lnTo>
                <a:lnTo>
                  <a:pt x="505" y="44"/>
                </a:lnTo>
                <a:lnTo>
                  <a:pt x="507" y="46"/>
                </a:lnTo>
                <a:lnTo>
                  <a:pt x="509" y="48"/>
                </a:lnTo>
                <a:lnTo>
                  <a:pt x="511" y="54"/>
                </a:lnTo>
                <a:lnTo>
                  <a:pt x="512" y="57"/>
                </a:lnTo>
                <a:lnTo>
                  <a:pt x="515" y="61"/>
                </a:lnTo>
                <a:lnTo>
                  <a:pt x="519" y="61"/>
                </a:lnTo>
                <a:lnTo>
                  <a:pt x="524" y="61"/>
                </a:lnTo>
                <a:lnTo>
                  <a:pt x="528" y="59"/>
                </a:lnTo>
                <a:lnTo>
                  <a:pt x="533" y="59"/>
                </a:lnTo>
                <a:lnTo>
                  <a:pt x="535" y="55"/>
                </a:lnTo>
                <a:lnTo>
                  <a:pt x="535" y="52"/>
                </a:lnTo>
                <a:lnTo>
                  <a:pt x="537" y="50"/>
                </a:lnTo>
                <a:lnTo>
                  <a:pt x="540" y="47"/>
                </a:lnTo>
                <a:lnTo>
                  <a:pt x="542" y="48"/>
                </a:lnTo>
                <a:lnTo>
                  <a:pt x="544" y="49"/>
                </a:lnTo>
                <a:lnTo>
                  <a:pt x="547" y="51"/>
                </a:lnTo>
                <a:lnTo>
                  <a:pt x="548" y="54"/>
                </a:lnTo>
                <a:lnTo>
                  <a:pt x="549" y="57"/>
                </a:lnTo>
                <a:lnTo>
                  <a:pt x="550" y="59"/>
                </a:lnTo>
                <a:lnTo>
                  <a:pt x="553" y="61"/>
                </a:lnTo>
                <a:lnTo>
                  <a:pt x="559" y="70"/>
                </a:lnTo>
                <a:lnTo>
                  <a:pt x="561" y="71"/>
                </a:lnTo>
                <a:lnTo>
                  <a:pt x="565" y="72"/>
                </a:lnTo>
                <a:lnTo>
                  <a:pt x="565" y="74"/>
                </a:lnTo>
                <a:lnTo>
                  <a:pt x="565" y="78"/>
                </a:lnTo>
                <a:lnTo>
                  <a:pt x="568" y="85"/>
                </a:lnTo>
                <a:lnTo>
                  <a:pt x="580" y="94"/>
                </a:lnTo>
                <a:lnTo>
                  <a:pt x="582" y="96"/>
                </a:lnTo>
                <a:lnTo>
                  <a:pt x="585" y="99"/>
                </a:lnTo>
                <a:lnTo>
                  <a:pt x="589" y="99"/>
                </a:lnTo>
                <a:lnTo>
                  <a:pt x="593" y="100"/>
                </a:lnTo>
                <a:lnTo>
                  <a:pt x="594" y="101"/>
                </a:lnTo>
                <a:lnTo>
                  <a:pt x="596" y="103"/>
                </a:lnTo>
                <a:lnTo>
                  <a:pt x="597" y="108"/>
                </a:lnTo>
                <a:lnTo>
                  <a:pt x="597" y="111"/>
                </a:lnTo>
                <a:lnTo>
                  <a:pt x="603" y="116"/>
                </a:lnTo>
                <a:lnTo>
                  <a:pt x="611" y="116"/>
                </a:lnTo>
                <a:lnTo>
                  <a:pt x="614" y="117"/>
                </a:lnTo>
                <a:lnTo>
                  <a:pt x="623" y="124"/>
                </a:lnTo>
                <a:lnTo>
                  <a:pt x="625" y="131"/>
                </a:lnTo>
                <a:lnTo>
                  <a:pt x="643" y="140"/>
                </a:lnTo>
                <a:lnTo>
                  <a:pt x="646" y="143"/>
                </a:lnTo>
                <a:lnTo>
                  <a:pt x="663" y="142"/>
                </a:lnTo>
                <a:lnTo>
                  <a:pt x="669" y="145"/>
                </a:lnTo>
                <a:lnTo>
                  <a:pt x="679" y="155"/>
                </a:lnTo>
                <a:lnTo>
                  <a:pt x="684" y="157"/>
                </a:lnTo>
                <a:lnTo>
                  <a:pt x="690" y="161"/>
                </a:lnTo>
                <a:lnTo>
                  <a:pt x="695" y="169"/>
                </a:lnTo>
                <a:lnTo>
                  <a:pt x="695" y="172"/>
                </a:lnTo>
                <a:lnTo>
                  <a:pt x="697" y="180"/>
                </a:lnTo>
                <a:lnTo>
                  <a:pt x="697" y="190"/>
                </a:lnTo>
                <a:lnTo>
                  <a:pt x="695" y="209"/>
                </a:lnTo>
                <a:lnTo>
                  <a:pt x="695" y="223"/>
                </a:lnTo>
                <a:lnTo>
                  <a:pt x="695" y="228"/>
                </a:lnTo>
                <a:lnTo>
                  <a:pt x="695" y="230"/>
                </a:lnTo>
                <a:lnTo>
                  <a:pt x="693" y="246"/>
                </a:lnTo>
                <a:lnTo>
                  <a:pt x="695" y="252"/>
                </a:lnTo>
                <a:lnTo>
                  <a:pt x="700" y="257"/>
                </a:lnTo>
                <a:lnTo>
                  <a:pt x="703" y="261"/>
                </a:lnTo>
                <a:lnTo>
                  <a:pt x="706" y="271"/>
                </a:lnTo>
                <a:lnTo>
                  <a:pt x="709" y="283"/>
                </a:lnTo>
                <a:lnTo>
                  <a:pt x="711" y="286"/>
                </a:lnTo>
                <a:lnTo>
                  <a:pt x="711" y="290"/>
                </a:lnTo>
                <a:lnTo>
                  <a:pt x="721" y="296"/>
                </a:lnTo>
                <a:lnTo>
                  <a:pt x="724" y="296"/>
                </a:lnTo>
                <a:lnTo>
                  <a:pt x="726" y="298"/>
                </a:lnTo>
                <a:lnTo>
                  <a:pt x="732" y="305"/>
                </a:lnTo>
                <a:lnTo>
                  <a:pt x="739" y="312"/>
                </a:lnTo>
                <a:lnTo>
                  <a:pt x="743" y="318"/>
                </a:lnTo>
                <a:lnTo>
                  <a:pt x="754" y="320"/>
                </a:lnTo>
                <a:lnTo>
                  <a:pt x="759" y="324"/>
                </a:lnTo>
                <a:lnTo>
                  <a:pt x="762" y="333"/>
                </a:lnTo>
                <a:lnTo>
                  <a:pt x="762" y="341"/>
                </a:lnTo>
                <a:lnTo>
                  <a:pt x="761" y="350"/>
                </a:lnTo>
                <a:lnTo>
                  <a:pt x="762" y="353"/>
                </a:lnTo>
                <a:lnTo>
                  <a:pt x="763" y="358"/>
                </a:lnTo>
                <a:lnTo>
                  <a:pt x="763" y="362"/>
                </a:lnTo>
                <a:lnTo>
                  <a:pt x="767" y="367"/>
                </a:lnTo>
                <a:lnTo>
                  <a:pt x="769" y="374"/>
                </a:lnTo>
                <a:lnTo>
                  <a:pt x="767" y="382"/>
                </a:lnTo>
                <a:lnTo>
                  <a:pt x="764" y="385"/>
                </a:lnTo>
                <a:lnTo>
                  <a:pt x="761" y="387"/>
                </a:lnTo>
                <a:lnTo>
                  <a:pt x="757" y="391"/>
                </a:lnTo>
                <a:lnTo>
                  <a:pt x="754" y="393"/>
                </a:lnTo>
                <a:lnTo>
                  <a:pt x="750" y="394"/>
                </a:lnTo>
                <a:lnTo>
                  <a:pt x="744" y="400"/>
                </a:lnTo>
                <a:lnTo>
                  <a:pt x="742" y="405"/>
                </a:lnTo>
                <a:lnTo>
                  <a:pt x="739" y="406"/>
                </a:lnTo>
                <a:lnTo>
                  <a:pt x="727" y="416"/>
                </a:lnTo>
                <a:lnTo>
                  <a:pt x="714" y="425"/>
                </a:lnTo>
                <a:lnTo>
                  <a:pt x="709" y="425"/>
                </a:lnTo>
                <a:lnTo>
                  <a:pt x="706" y="426"/>
                </a:lnTo>
                <a:lnTo>
                  <a:pt x="706" y="430"/>
                </a:lnTo>
                <a:lnTo>
                  <a:pt x="703" y="438"/>
                </a:lnTo>
                <a:lnTo>
                  <a:pt x="698" y="446"/>
                </a:lnTo>
                <a:lnTo>
                  <a:pt x="692" y="452"/>
                </a:lnTo>
                <a:lnTo>
                  <a:pt x="681" y="461"/>
                </a:lnTo>
                <a:lnTo>
                  <a:pt x="679" y="466"/>
                </a:lnTo>
                <a:lnTo>
                  <a:pt x="678" y="469"/>
                </a:lnTo>
                <a:lnTo>
                  <a:pt x="678" y="471"/>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2" name="Freeform 248"/>
          <p:cNvSpPr>
            <a:spLocks/>
          </p:cNvSpPr>
          <p:nvPr/>
        </p:nvSpPr>
        <p:spPr bwMode="auto">
          <a:xfrm>
            <a:off x="5753100" y="4305225"/>
            <a:ext cx="923925" cy="609600"/>
          </a:xfrm>
          <a:custGeom>
            <a:avLst/>
            <a:gdLst/>
            <a:ahLst/>
            <a:cxnLst>
              <a:cxn ang="0">
                <a:pos x="367" y="10"/>
              </a:cxn>
              <a:cxn ang="0">
                <a:pos x="410" y="77"/>
              </a:cxn>
              <a:cxn ang="0">
                <a:pos x="459" y="91"/>
              </a:cxn>
              <a:cxn ang="0">
                <a:pos x="485" y="159"/>
              </a:cxn>
              <a:cxn ang="0">
                <a:pos x="545" y="211"/>
              </a:cxn>
              <a:cxn ang="0">
                <a:pos x="618" y="182"/>
              </a:cxn>
              <a:cxn ang="0">
                <a:pos x="632" y="221"/>
              </a:cxn>
              <a:cxn ang="0">
                <a:pos x="698" y="270"/>
              </a:cxn>
              <a:cxn ang="0">
                <a:pos x="862" y="302"/>
              </a:cxn>
              <a:cxn ang="0">
                <a:pos x="843" y="457"/>
              </a:cxn>
              <a:cxn ang="0">
                <a:pos x="812" y="454"/>
              </a:cxn>
              <a:cxn ang="0">
                <a:pos x="789" y="439"/>
              </a:cxn>
              <a:cxn ang="0">
                <a:pos x="779" y="447"/>
              </a:cxn>
              <a:cxn ang="0">
                <a:pos x="781" y="457"/>
              </a:cxn>
              <a:cxn ang="0">
                <a:pos x="818" y="466"/>
              </a:cxn>
              <a:cxn ang="0">
                <a:pos x="846" y="482"/>
              </a:cxn>
              <a:cxn ang="0">
                <a:pos x="849" y="490"/>
              </a:cxn>
              <a:cxn ang="0">
                <a:pos x="770" y="459"/>
              </a:cxn>
              <a:cxn ang="0">
                <a:pos x="733" y="442"/>
              </a:cxn>
              <a:cxn ang="0">
                <a:pos x="730" y="450"/>
              </a:cxn>
              <a:cxn ang="0">
                <a:pos x="753" y="435"/>
              </a:cxn>
              <a:cxn ang="0">
                <a:pos x="740" y="436"/>
              </a:cxn>
              <a:cxn ang="0">
                <a:pos x="721" y="431"/>
              </a:cxn>
              <a:cxn ang="0">
                <a:pos x="709" y="433"/>
              </a:cxn>
              <a:cxn ang="0">
                <a:pos x="686" y="413"/>
              </a:cxn>
              <a:cxn ang="0">
                <a:pos x="661" y="439"/>
              </a:cxn>
              <a:cxn ang="0">
                <a:pos x="691" y="449"/>
              </a:cxn>
              <a:cxn ang="0">
                <a:pos x="683" y="453"/>
              </a:cxn>
              <a:cxn ang="0">
                <a:pos x="657" y="460"/>
              </a:cxn>
              <a:cxn ang="0">
                <a:pos x="696" y="454"/>
              </a:cxn>
              <a:cxn ang="0">
                <a:pos x="686" y="460"/>
              </a:cxn>
              <a:cxn ang="0">
                <a:pos x="647" y="467"/>
              </a:cxn>
              <a:cxn ang="0">
                <a:pos x="619" y="477"/>
              </a:cxn>
              <a:cxn ang="0">
                <a:pos x="595" y="496"/>
              </a:cxn>
              <a:cxn ang="0">
                <a:pos x="552" y="519"/>
              </a:cxn>
              <a:cxn ang="0">
                <a:pos x="521" y="531"/>
              </a:cxn>
              <a:cxn ang="0">
                <a:pos x="483" y="548"/>
              </a:cxn>
              <a:cxn ang="0">
                <a:pos x="438" y="568"/>
              </a:cxn>
              <a:cxn ang="0">
                <a:pos x="401" y="572"/>
              </a:cxn>
              <a:cxn ang="0">
                <a:pos x="365" y="571"/>
              </a:cxn>
              <a:cxn ang="0">
                <a:pos x="313" y="559"/>
              </a:cxn>
              <a:cxn ang="0">
                <a:pos x="274" y="539"/>
              </a:cxn>
              <a:cxn ang="0">
                <a:pos x="238" y="528"/>
              </a:cxn>
              <a:cxn ang="0">
                <a:pos x="191" y="527"/>
              </a:cxn>
              <a:cxn ang="0">
                <a:pos x="142" y="522"/>
              </a:cxn>
              <a:cxn ang="0">
                <a:pos x="93" y="490"/>
              </a:cxn>
              <a:cxn ang="0">
                <a:pos x="63" y="474"/>
              </a:cxn>
              <a:cxn ang="0">
                <a:pos x="55" y="471"/>
              </a:cxn>
              <a:cxn ang="0">
                <a:pos x="6" y="470"/>
              </a:cxn>
              <a:cxn ang="0">
                <a:pos x="31" y="427"/>
              </a:cxn>
              <a:cxn ang="0">
                <a:pos x="86" y="387"/>
              </a:cxn>
              <a:cxn ang="0">
                <a:pos x="81" y="326"/>
              </a:cxn>
              <a:cxn ang="0">
                <a:pos x="31" y="285"/>
              </a:cxn>
              <a:cxn ang="0">
                <a:pos x="19" y="192"/>
              </a:cxn>
              <a:cxn ang="0">
                <a:pos x="19" y="158"/>
              </a:cxn>
              <a:cxn ang="0">
                <a:pos x="41" y="139"/>
              </a:cxn>
              <a:cxn ang="0">
                <a:pos x="84" y="140"/>
              </a:cxn>
              <a:cxn ang="0">
                <a:pos x="111" y="130"/>
              </a:cxn>
              <a:cxn ang="0">
                <a:pos x="136" y="78"/>
              </a:cxn>
              <a:cxn ang="0">
                <a:pos x="159" y="117"/>
              </a:cxn>
              <a:cxn ang="0">
                <a:pos x="177" y="144"/>
              </a:cxn>
              <a:cxn ang="0">
                <a:pos x="212" y="116"/>
              </a:cxn>
              <a:cxn ang="0">
                <a:pos x="285" y="99"/>
              </a:cxn>
            </a:cxnLst>
            <a:rect l="0" t="0" r="r" b="b"/>
            <a:pathLst>
              <a:path w="874" h="578">
                <a:moveTo>
                  <a:pt x="308" y="64"/>
                </a:moveTo>
                <a:lnTo>
                  <a:pt x="321" y="48"/>
                </a:lnTo>
                <a:lnTo>
                  <a:pt x="322" y="46"/>
                </a:lnTo>
                <a:lnTo>
                  <a:pt x="325" y="40"/>
                </a:lnTo>
                <a:lnTo>
                  <a:pt x="333" y="24"/>
                </a:lnTo>
                <a:lnTo>
                  <a:pt x="333" y="18"/>
                </a:lnTo>
                <a:lnTo>
                  <a:pt x="330" y="11"/>
                </a:lnTo>
                <a:lnTo>
                  <a:pt x="328" y="0"/>
                </a:lnTo>
                <a:lnTo>
                  <a:pt x="336" y="0"/>
                </a:lnTo>
                <a:lnTo>
                  <a:pt x="367" y="10"/>
                </a:lnTo>
                <a:lnTo>
                  <a:pt x="373" y="14"/>
                </a:lnTo>
                <a:lnTo>
                  <a:pt x="382" y="26"/>
                </a:lnTo>
                <a:lnTo>
                  <a:pt x="388" y="42"/>
                </a:lnTo>
                <a:lnTo>
                  <a:pt x="389" y="46"/>
                </a:lnTo>
                <a:lnTo>
                  <a:pt x="393" y="49"/>
                </a:lnTo>
                <a:lnTo>
                  <a:pt x="397" y="50"/>
                </a:lnTo>
                <a:lnTo>
                  <a:pt x="400" y="53"/>
                </a:lnTo>
                <a:lnTo>
                  <a:pt x="406" y="64"/>
                </a:lnTo>
                <a:lnTo>
                  <a:pt x="407" y="72"/>
                </a:lnTo>
                <a:lnTo>
                  <a:pt x="410" y="77"/>
                </a:lnTo>
                <a:lnTo>
                  <a:pt x="415" y="84"/>
                </a:lnTo>
                <a:lnTo>
                  <a:pt x="419" y="85"/>
                </a:lnTo>
                <a:lnTo>
                  <a:pt x="426" y="81"/>
                </a:lnTo>
                <a:lnTo>
                  <a:pt x="430" y="86"/>
                </a:lnTo>
                <a:lnTo>
                  <a:pt x="433" y="90"/>
                </a:lnTo>
                <a:lnTo>
                  <a:pt x="438" y="92"/>
                </a:lnTo>
                <a:lnTo>
                  <a:pt x="447" y="89"/>
                </a:lnTo>
                <a:lnTo>
                  <a:pt x="454" y="90"/>
                </a:lnTo>
                <a:lnTo>
                  <a:pt x="456" y="91"/>
                </a:lnTo>
                <a:lnTo>
                  <a:pt x="459" y="91"/>
                </a:lnTo>
                <a:lnTo>
                  <a:pt x="465" y="90"/>
                </a:lnTo>
                <a:lnTo>
                  <a:pt x="469" y="90"/>
                </a:lnTo>
                <a:lnTo>
                  <a:pt x="472" y="88"/>
                </a:lnTo>
                <a:lnTo>
                  <a:pt x="479" y="88"/>
                </a:lnTo>
                <a:lnTo>
                  <a:pt x="489" y="98"/>
                </a:lnTo>
                <a:lnTo>
                  <a:pt x="497" y="111"/>
                </a:lnTo>
                <a:lnTo>
                  <a:pt x="500" y="124"/>
                </a:lnTo>
                <a:lnTo>
                  <a:pt x="501" y="139"/>
                </a:lnTo>
                <a:lnTo>
                  <a:pt x="489" y="155"/>
                </a:lnTo>
                <a:lnTo>
                  <a:pt x="485" y="159"/>
                </a:lnTo>
                <a:lnTo>
                  <a:pt x="485" y="163"/>
                </a:lnTo>
                <a:lnTo>
                  <a:pt x="489" y="183"/>
                </a:lnTo>
                <a:lnTo>
                  <a:pt x="494" y="194"/>
                </a:lnTo>
                <a:lnTo>
                  <a:pt x="502" y="206"/>
                </a:lnTo>
                <a:lnTo>
                  <a:pt x="511" y="210"/>
                </a:lnTo>
                <a:lnTo>
                  <a:pt x="522" y="210"/>
                </a:lnTo>
                <a:lnTo>
                  <a:pt x="529" y="212"/>
                </a:lnTo>
                <a:lnTo>
                  <a:pt x="532" y="213"/>
                </a:lnTo>
                <a:lnTo>
                  <a:pt x="542" y="211"/>
                </a:lnTo>
                <a:lnTo>
                  <a:pt x="545" y="211"/>
                </a:lnTo>
                <a:lnTo>
                  <a:pt x="560" y="199"/>
                </a:lnTo>
                <a:lnTo>
                  <a:pt x="565" y="190"/>
                </a:lnTo>
                <a:lnTo>
                  <a:pt x="572" y="188"/>
                </a:lnTo>
                <a:lnTo>
                  <a:pt x="581" y="187"/>
                </a:lnTo>
                <a:lnTo>
                  <a:pt x="601" y="174"/>
                </a:lnTo>
                <a:lnTo>
                  <a:pt x="603" y="172"/>
                </a:lnTo>
                <a:lnTo>
                  <a:pt x="607" y="171"/>
                </a:lnTo>
                <a:lnTo>
                  <a:pt x="614" y="169"/>
                </a:lnTo>
                <a:lnTo>
                  <a:pt x="621" y="177"/>
                </a:lnTo>
                <a:lnTo>
                  <a:pt x="618" y="182"/>
                </a:lnTo>
                <a:lnTo>
                  <a:pt x="614" y="184"/>
                </a:lnTo>
                <a:lnTo>
                  <a:pt x="610" y="188"/>
                </a:lnTo>
                <a:lnTo>
                  <a:pt x="608" y="190"/>
                </a:lnTo>
                <a:lnTo>
                  <a:pt x="609" y="197"/>
                </a:lnTo>
                <a:lnTo>
                  <a:pt x="613" y="202"/>
                </a:lnTo>
                <a:lnTo>
                  <a:pt x="615" y="206"/>
                </a:lnTo>
                <a:lnTo>
                  <a:pt x="618" y="208"/>
                </a:lnTo>
                <a:lnTo>
                  <a:pt x="624" y="212"/>
                </a:lnTo>
                <a:lnTo>
                  <a:pt x="629" y="216"/>
                </a:lnTo>
                <a:lnTo>
                  <a:pt x="632" y="221"/>
                </a:lnTo>
                <a:lnTo>
                  <a:pt x="635" y="226"/>
                </a:lnTo>
                <a:lnTo>
                  <a:pt x="646" y="233"/>
                </a:lnTo>
                <a:lnTo>
                  <a:pt x="657" y="239"/>
                </a:lnTo>
                <a:lnTo>
                  <a:pt x="665" y="239"/>
                </a:lnTo>
                <a:lnTo>
                  <a:pt x="670" y="242"/>
                </a:lnTo>
                <a:lnTo>
                  <a:pt x="676" y="244"/>
                </a:lnTo>
                <a:lnTo>
                  <a:pt x="679" y="249"/>
                </a:lnTo>
                <a:lnTo>
                  <a:pt x="681" y="255"/>
                </a:lnTo>
                <a:lnTo>
                  <a:pt x="681" y="269"/>
                </a:lnTo>
                <a:lnTo>
                  <a:pt x="698" y="270"/>
                </a:lnTo>
                <a:lnTo>
                  <a:pt x="711" y="269"/>
                </a:lnTo>
                <a:lnTo>
                  <a:pt x="723" y="266"/>
                </a:lnTo>
                <a:lnTo>
                  <a:pt x="725" y="267"/>
                </a:lnTo>
                <a:lnTo>
                  <a:pt x="739" y="269"/>
                </a:lnTo>
                <a:lnTo>
                  <a:pt x="749" y="266"/>
                </a:lnTo>
                <a:lnTo>
                  <a:pt x="850" y="269"/>
                </a:lnTo>
                <a:lnTo>
                  <a:pt x="861" y="268"/>
                </a:lnTo>
                <a:lnTo>
                  <a:pt x="873" y="269"/>
                </a:lnTo>
                <a:lnTo>
                  <a:pt x="868" y="290"/>
                </a:lnTo>
                <a:lnTo>
                  <a:pt x="862" y="302"/>
                </a:lnTo>
                <a:lnTo>
                  <a:pt x="855" y="325"/>
                </a:lnTo>
                <a:lnTo>
                  <a:pt x="844" y="358"/>
                </a:lnTo>
                <a:lnTo>
                  <a:pt x="843" y="365"/>
                </a:lnTo>
                <a:lnTo>
                  <a:pt x="831" y="399"/>
                </a:lnTo>
                <a:lnTo>
                  <a:pt x="829" y="401"/>
                </a:lnTo>
                <a:lnTo>
                  <a:pt x="829" y="407"/>
                </a:lnTo>
                <a:lnTo>
                  <a:pt x="843" y="434"/>
                </a:lnTo>
                <a:lnTo>
                  <a:pt x="842" y="447"/>
                </a:lnTo>
                <a:lnTo>
                  <a:pt x="841" y="449"/>
                </a:lnTo>
                <a:lnTo>
                  <a:pt x="843" y="457"/>
                </a:lnTo>
                <a:lnTo>
                  <a:pt x="843" y="468"/>
                </a:lnTo>
                <a:lnTo>
                  <a:pt x="837" y="466"/>
                </a:lnTo>
                <a:lnTo>
                  <a:pt x="832" y="461"/>
                </a:lnTo>
                <a:lnTo>
                  <a:pt x="829" y="448"/>
                </a:lnTo>
                <a:lnTo>
                  <a:pt x="824" y="453"/>
                </a:lnTo>
                <a:lnTo>
                  <a:pt x="822" y="453"/>
                </a:lnTo>
                <a:lnTo>
                  <a:pt x="817" y="454"/>
                </a:lnTo>
                <a:lnTo>
                  <a:pt x="816" y="456"/>
                </a:lnTo>
                <a:lnTo>
                  <a:pt x="813" y="456"/>
                </a:lnTo>
                <a:lnTo>
                  <a:pt x="812" y="454"/>
                </a:lnTo>
                <a:lnTo>
                  <a:pt x="809" y="454"/>
                </a:lnTo>
                <a:lnTo>
                  <a:pt x="809" y="452"/>
                </a:lnTo>
                <a:lnTo>
                  <a:pt x="807" y="451"/>
                </a:lnTo>
                <a:lnTo>
                  <a:pt x="805" y="450"/>
                </a:lnTo>
                <a:lnTo>
                  <a:pt x="803" y="450"/>
                </a:lnTo>
                <a:lnTo>
                  <a:pt x="801" y="449"/>
                </a:lnTo>
                <a:lnTo>
                  <a:pt x="797" y="448"/>
                </a:lnTo>
                <a:lnTo>
                  <a:pt x="796" y="445"/>
                </a:lnTo>
                <a:lnTo>
                  <a:pt x="791" y="444"/>
                </a:lnTo>
                <a:lnTo>
                  <a:pt x="789" y="439"/>
                </a:lnTo>
                <a:lnTo>
                  <a:pt x="789" y="436"/>
                </a:lnTo>
                <a:lnTo>
                  <a:pt x="787" y="434"/>
                </a:lnTo>
                <a:lnTo>
                  <a:pt x="786" y="433"/>
                </a:lnTo>
                <a:lnTo>
                  <a:pt x="784" y="433"/>
                </a:lnTo>
                <a:lnTo>
                  <a:pt x="781" y="434"/>
                </a:lnTo>
                <a:lnTo>
                  <a:pt x="780" y="436"/>
                </a:lnTo>
                <a:lnTo>
                  <a:pt x="779" y="438"/>
                </a:lnTo>
                <a:lnTo>
                  <a:pt x="777" y="440"/>
                </a:lnTo>
                <a:lnTo>
                  <a:pt x="780" y="444"/>
                </a:lnTo>
                <a:lnTo>
                  <a:pt x="779" y="447"/>
                </a:lnTo>
                <a:lnTo>
                  <a:pt x="774" y="447"/>
                </a:lnTo>
                <a:lnTo>
                  <a:pt x="776" y="449"/>
                </a:lnTo>
                <a:lnTo>
                  <a:pt x="777" y="450"/>
                </a:lnTo>
                <a:lnTo>
                  <a:pt x="780" y="450"/>
                </a:lnTo>
                <a:lnTo>
                  <a:pt x="784" y="452"/>
                </a:lnTo>
                <a:lnTo>
                  <a:pt x="781" y="452"/>
                </a:lnTo>
                <a:lnTo>
                  <a:pt x="777" y="452"/>
                </a:lnTo>
                <a:lnTo>
                  <a:pt x="777" y="453"/>
                </a:lnTo>
                <a:lnTo>
                  <a:pt x="779" y="455"/>
                </a:lnTo>
                <a:lnTo>
                  <a:pt x="781" y="457"/>
                </a:lnTo>
                <a:lnTo>
                  <a:pt x="784" y="459"/>
                </a:lnTo>
                <a:lnTo>
                  <a:pt x="787" y="460"/>
                </a:lnTo>
                <a:lnTo>
                  <a:pt x="789" y="460"/>
                </a:lnTo>
                <a:lnTo>
                  <a:pt x="789" y="457"/>
                </a:lnTo>
                <a:lnTo>
                  <a:pt x="792" y="457"/>
                </a:lnTo>
                <a:lnTo>
                  <a:pt x="801" y="460"/>
                </a:lnTo>
                <a:lnTo>
                  <a:pt x="808" y="462"/>
                </a:lnTo>
                <a:lnTo>
                  <a:pt x="814" y="462"/>
                </a:lnTo>
                <a:lnTo>
                  <a:pt x="815" y="465"/>
                </a:lnTo>
                <a:lnTo>
                  <a:pt x="818" y="466"/>
                </a:lnTo>
                <a:lnTo>
                  <a:pt x="823" y="467"/>
                </a:lnTo>
                <a:lnTo>
                  <a:pt x="823" y="470"/>
                </a:lnTo>
                <a:lnTo>
                  <a:pt x="823" y="471"/>
                </a:lnTo>
                <a:lnTo>
                  <a:pt x="826" y="474"/>
                </a:lnTo>
                <a:lnTo>
                  <a:pt x="830" y="475"/>
                </a:lnTo>
                <a:lnTo>
                  <a:pt x="839" y="476"/>
                </a:lnTo>
                <a:lnTo>
                  <a:pt x="841" y="477"/>
                </a:lnTo>
                <a:lnTo>
                  <a:pt x="844" y="477"/>
                </a:lnTo>
                <a:lnTo>
                  <a:pt x="845" y="478"/>
                </a:lnTo>
                <a:lnTo>
                  <a:pt x="846" y="482"/>
                </a:lnTo>
                <a:lnTo>
                  <a:pt x="846" y="483"/>
                </a:lnTo>
                <a:lnTo>
                  <a:pt x="847" y="485"/>
                </a:lnTo>
                <a:lnTo>
                  <a:pt x="849" y="487"/>
                </a:lnTo>
                <a:lnTo>
                  <a:pt x="851" y="488"/>
                </a:lnTo>
                <a:lnTo>
                  <a:pt x="853" y="488"/>
                </a:lnTo>
                <a:lnTo>
                  <a:pt x="855" y="489"/>
                </a:lnTo>
                <a:lnTo>
                  <a:pt x="857" y="491"/>
                </a:lnTo>
                <a:lnTo>
                  <a:pt x="856" y="493"/>
                </a:lnTo>
                <a:lnTo>
                  <a:pt x="851" y="491"/>
                </a:lnTo>
                <a:lnTo>
                  <a:pt x="849" y="490"/>
                </a:lnTo>
                <a:lnTo>
                  <a:pt x="846" y="489"/>
                </a:lnTo>
                <a:lnTo>
                  <a:pt x="843" y="488"/>
                </a:lnTo>
                <a:lnTo>
                  <a:pt x="836" y="484"/>
                </a:lnTo>
                <a:lnTo>
                  <a:pt x="831" y="483"/>
                </a:lnTo>
                <a:lnTo>
                  <a:pt x="829" y="482"/>
                </a:lnTo>
                <a:lnTo>
                  <a:pt x="823" y="479"/>
                </a:lnTo>
                <a:lnTo>
                  <a:pt x="820" y="480"/>
                </a:lnTo>
                <a:lnTo>
                  <a:pt x="813" y="476"/>
                </a:lnTo>
                <a:lnTo>
                  <a:pt x="796" y="467"/>
                </a:lnTo>
                <a:lnTo>
                  <a:pt x="770" y="459"/>
                </a:lnTo>
                <a:lnTo>
                  <a:pt x="760" y="457"/>
                </a:lnTo>
                <a:lnTo>
                  <a:pt x="752" y="457"/>
                </a:lnTo>
                <a:lnTo>
                  <a:pt x="748" y="457"/>
                </a:lnTo>
                <a:lnTo>
                  <a:pt x="726" y="453"/>
                </a:lnTo>
                <a:lnTo>
                  <a:pt x="719" y="453"/>
                </a:lnTo>
                <a:lnTo>
                  <a:pt x="717" y="452"/>
                </a:lnTo>
                <a:lnTo>
                  <a:pt x="715" y="450"/>
                </a:lnTo>
                <a:lnTo>
                  <a:pt x="721" y="447"/>
                </a:lnTo>
                <a:lnTo>
                  <a:pt x="728" y="445"/>
                </a:lnTo>
                <a:lnTo>
                  <a:pt x="733" y="442"/>
                </a:lnTo>
                <a:lnTo>
                  <a:pt x="739" y="440"/>
                </a:lnTo>
                <a:lnTo>
                  <a:pt x="741" y="440"/>
                </a:lnTo>
                <a:lnTo>
                  <a:pt x="743" y="442"/>
                </a:lnTo>
                <a:lnTo>
                  <a:pt x="743" y="445"/>
                </a:lnTo>
                <a:lnTo>
                  <a:pt x="740" y="447"/>
                </a:lnTo>
                <a:lnTo>
                  <a:pt x="732" y="447"/>
                </a:lnTo>
                <a:lnTo>
                  <a:pt x="731" y="447"/>
                </a:lnTo>
                <a:lnTo>
                  <a:pt x="729" y="448"/>
                </a:lnTo>
                <a:lnTo>
                  <a:pt x="728" y="449"/>
                </a:lnTo>
                <a:lnTo>
                  <a:pt x="730" y="450"/>
                </a:lnTo>
                <a:lnTo>
                  <a:pt x="731" y="452"/>
                </a:lnTo>
                <a:lnTo>
                  <a:pt x="735" y="450"/>
                </a:lnTo>
                <a:lnTo>
                  <a:pt x="737" y="450"/>
                </a:lnTo>
                <a:lnTo>
                  <a:pt x="740" y="451"/>
                </a:lnTo>
                <a:lnTo>
                  <a:pt x="749" y="451"/>
                </a:lnTo>
                <a:lnTo>
                  <a:pt x="751" y="448"/>
                </a:lnTo>
                <a:lnTo>
                  <a:pt x="751" y="445"/>
                </a:lnTo>
                <a:lnTo>
                  <a:pt x="752" y="444"/>
                </a:lnTo>
                <a:lnTo>
                  <a:pt x="754" y="438"/>
                </a:lnTo>
                <a:lnTo>
                  <a:pt x="753" y="435"/>
                </a:lnTo>
                <a:lnTo>
                  <a:pt x="751" y="433"/>
                </a:lnTo>
                <a:lnTo>
                  <a:pt x="751" y="430"/>
                </a:lnTo>
                <a:lnTo>
                  <a:pt x="749" y="427"/>
                </a:lnTo>
                <a:lnTo>
                  <a:pt x="747" y="428"/>
                </a:lnTo>
                <a:lnTo>
                  <a:pt x="745" y="432"/>
                </a:lnTo>
                <a:lnTo>
                  <a:pt x="745" y="434"/>
                </a:lnTo>
                <a:lnTo>
                  <a:pt x="745" y="435"/>
                </a:lnTo>
                <a:lnTo>
                  <a:pt x="745" y="438"/>
                </a:lnTo>
                <a:lnTo>
                  <a:pt x="742" y="438"/>
                </a:lnTo>
                <a:lnTo>
                  <a:pt x="740" y="436"/>
                </a:lnTo>
                <a:lnTo>
                  <a:pt x="743" y="431"/>
                </a:lnTo>
                <a:lnTo>
                  <a:pt x="743" y="430"/>
                </a:lnTo>
                <a:lnTo>
                  <a:pt x="743" y="427"/>
                </a:lnTo>
                <a:lnTo>
                  <a:pt x="740" y="425"/>
                </a:lnTo>
                <a:lnTo>
                  <a:pt x="736" y="424"/>
                </a:lnTo>
                <a:lnTo>
                  <a:pt x="731" y="424"/>
                </a:lnTo>
                <a:lnTo>
                  <a:pt x="730" y="423"/>
                </a:lnTo>
                <a:lnTo>
                  <a:pt x="727" y="423"/>
                </a:lnTo>
                <a:lnTo>
                  <a:pt x="722" y="430"/>
                </a:lnTo>
                <a:lnTo>
                  <a:pt x="721" y="431"/>
                </a:lnTo>
                <a:lnTo>
                  <a:pt x="719" y="434"/>
                </a:lnTo>
                <a:lnTo>
                  <a:pt x="716" y="437"/>
                </a:lnTo>
                <a:lnTo>
                  <a:pt x="713" y="437"/>
                </a:lnTo>
                <a:lnTo>
                  <a:pt x="711" y="438"/>
                </a:lnTo>
                <a:lnTo>
                  <a:pt x="710" y="440"/>
                </a:lnTo>
                <a:lnTo>
                  <a:pt x="708" y="443"/>
                </a:lnTo>
                <a:lnTo>
                  <a:pt x="705" y="444"/>
                </a:lnTo>
                <a:lnTo>
                  <a:pt x="703" y="442"/>
                </a:lnTo>
                <a:lnTo>
                  <a:pt x="705" y="435"/>
                </a:lnTo>
                <a:lnTo>
                  <a:pt x="709" y="433"/>
                </a:lnTo>
                <a:lnTo>
                  <a:pt x="709" y="430"/>
                </a:lnTo>
                <a:lnTo>
                  <a:pt x="706" y="428"/>
                </a:lnTo>
                <a:lnTo>
                  <a:pt x="703" y="428"/>
                </a:lnTo>
                <a:lnTo>
                  <a:pt x="701" y="426"/>
                </a:lnTo>
                <a:lnTo>
                  <a:pt x="698" y="421"/>
                </a:lnTo>
                <a:lnTo>
                  <a:pt x="697" y="418"/>
                </a:lnTo>
                <a:lnTo>
                  <a:pt x="697" y="416"/>
                </a:lnTo>
                <a:lnTo>
                  <a:pt x="691" y="413"/>
                </a:lnTo>
                <a:lnTo>
                  <a:pt x="688" y="413"/>
                </a:lnTo>
                <a:lnTo>
                  <a:pt x="686" y="413"/>
                </a:lnTo>
                <a:lnTo>
                  <a:pt x="681" y="414"/>
                </a:lnTo>
                <a:lnTo>
                  <a:pt x="678" y="417"/>
                </a:lnTo>
                <a:lnTo>
                  <a:pt x="675" y="422"/>
                </a:lnTo>
                <a:lnTo>
                  <a:pt x="673" y="430"/>
                </a:lnTo>
                <a:lnTo>
                  <a:pt x="673" y="431"/>
                </a:lnTo>
                <a:lnTo>
                  <a:pt x="670" y="434"/>
                </a:lnTo>
                <a:lnTo>
                  <a:pt x="669" y="436"/>
                </a:lnTo>
                <a:lnTo>
                  <a:pt x="666" y="436"/>
                </a:lnTo>
                <a:lnTo>
                  <a:pt x="663" y="437"/>
                </a:lnTo>
                <a:lnTo>
                  <a:pt x="661" y="439"/>
                </a:lnTo>
                <a:lnTo>
                  <a:pt x="659" y="442"/>
                </a:lnTo>
                <a:lnTo>
                  <a:pt x="659" y="444"/>
                </a:lnTo>
                <a:lnTo>
                  <a:pt x="661" y="447"/>
                </a:lnTo>
                <a:lnTo>
                  <a:pt x="664" y="448"/>
                </a:lnTo>
                <a:lnTo>
                  <a:pt x="667" y="449"/>
                </a:lnTo>
                <a:lnTo>
                  <a:pt x="668" y="449"/>
                </a:lnTo>
                <a:lnTo>
                  <a:pt x="673" y="450"/>
                </a:lnTo>
                <a:lnTo>
                  <a:pt x="683" y="450"/>
                </a:lnTo>
                <a:lnTo>
                  <a:pt x="686" y="449"/>
                </a:lnTo>
                <a:lnTo>
                  <a:pt x="691" y="449"/>
                </a:lnTo>
                <a:lnTo>
                  <a:pt x="696" y="448"/>
                </a:lnTo>
                <a:lnTo>
                  <a:pt x="697" y="445"/>
                </a:lnTo>
                <a:lnTo>
                  <a:pt x="701" y="446"/>
                </a:lnTo>
                <a:lnTo>
                  <a:pt x="702" y="447"/>
                </a:lnTo>
                <a:lnTo>
                  <a:pt x="699" y="450"/>
                </a:lnTo>
                <a:lnTo>
                  <a:pt x="696" y="452"/>
                </a:lnTo>
                <a:lnTo>
                  <a:pt x="692" y="452"/>
                </a:lnTo>
                <a:lnTo>
                  <a:pt x="688" y="452"/>
                </a:lnTo>
                <a:lnTo>
                  <a:pt x="684" y="452"/>
                </a:lnTo>
                <a:lnTo>
                  <a:pt x="683" y="453"/>
                </a:lnTo>
                <a:lnTo>
                  <a:pt x="674" y="453"/>
                </a:lnTo>
                <a:lnTo>
                  <a:pt x="671" y="452"/>
                </a:lnTo>
                <a:lnTo>
                  <a:pt x="661" y="452"/>
                </a:lnTo>
                <a:lnTo>
                  <a:pt x="659" y="451"/>
                </a:lnTo>
                <a:lnTo>
                  <a:pt x="657" y="451"/>
                </a:lnTo>
                <a:lnTo>
                  <a:pt x="654" y="452"/>
                </a:lnTo>
                <a:lnTo>
                  <a:pt x="652" y="454"/>
                </a:lnTo>
                <a:lnTo>
                  <a:pt x="652" y="459"/>
                </a:lnTo>
                <a:lnTo>
                  <a:pt x="655" y="459"/>
                </a:lnTo>
                <a:lnTo>
                  <a:pt x="657" y="460"/>
                </a:lnTo>
                <a:lnTo>
                  <a:pt x="659" y="460"/>
                </a:lnTo>
                <a:lnTo>
                  <a:pt x="673" y="457"/>
                </a:lnTo>
                <a:lnTo>
                  <a:pt x="675" y="457"/>
                </a:lnTo>
                <a:lnTo>
                  <a:pt x="677" y="457"/>
                </a:lnTo>
                <a:lnTo>
                  <a:pt x="681" y="457"/>
                </a:lnTo>
                <a:lnTo>
                  <a:pt x="683" y="457"/>
                </a:lnTo>
                <a:lnTo>
                  <a:pt x="690" y="457"/>
                </a:lnTo>
                <a:lnTo>
                  <a:pt x="692" y="456"/>
                </a:lnTo>
                <a:lnTo>
                  <a:pt x="695" y="454"/>
                </a:lnTo>
                <a:lnTo>
                  <a:pt x="696" y="454"/>
                </a:lnTo>
                <a:lnTo>
                  <a:pt x="700" y="455"/>
                </a:lnTo>
                <a:lnTo>
                  <a:pt x="703" y="455"/>
                </a:lnTo>
                <a:lnTo>
                  <a:pt x="705" y="456"/>
                </a:lnTo>
                <a:lnTo>
                  <a:pt x="709" y="455"/>
                </a:lnTo>
                <a:lnTo>
                  <a:pt x="711" y="454"/>
                </a:lnTo>
                <a:lnTo>
                  <a:pt x="711" y="457"/>
                </a:lnTo>
                <a:lnTo>
                  <a:pt x="701" y="459"/>
                </a:lnTo>
                <a:lnTo>
                  <a:pt x="695" y="459"/>
                </a:lnTo>
                <a:lnTo>
                  <a:pt x="690" y="460"/>
                </a:lnTo>
                <a:lnTo>
                  <a:pt x="686" y="460"/>
                </a:lnTo>
                <a:lnTo>
                  <a:pt x="680" y="462"/>
                </a:lnTo>
                <a:lnTo>
                  <a:pt x="677" y="462"/>
                </a:lnTo>
                <a:lnTo>
                  <a:pt x="672" y="463"/>
                </a:lnTo>
                <a:lnTo>
                  <a:pt x="667" y="463"/>
                </a:lnTo>
                <a:lnTo>
                  <a:pt x="665" y="464"/>
                </a:lnTo>
                <a:lnTo>
                  <a:pt x="663" y="466"/>
                </a:lnTo>
                <a:lnTo>
                  <a:pt x="659" y="466"/>
                </a:lnTo>
                <a:lnTo>
                  <a:pt x="656" y="466"/>
                </a:lnTo>
                <a:lnTo>
                  <a:pt x="649" y="466"/>
                </a:lnTo>
                <a:lnTo>
                  <a:pt x="647" y="467"/>
                </a:lnTo>
                <a:lnTo>
                  <a:pt x="640" y="467"/>
                </a:lnTo>
                <a:lnTo>
                  <a:pt x="637" y="468"/>
                </a:lnTo>
                <a:lnTo>
                  <a:pt x="634" y="468"/>
                </a:lnTo>
                <a:lnTo>
                  <a:pt x="631" y="468"/>
                </a:lnTo>
                <a:lnTo>
                  <a:pt x="627" y="469"/>
                </a:lnTo>
                <a:lnTo>
                  <a:pt x="624" y="470"/>
                </a:lnTo>
                <a:lnTo>
                  <a:pt x="626" y="472"/>
                </a:lnTo>
                <a:lnTo>
                  <a:pt x="624" y="474"/>
                </a:lnTo>
                <a:lnTo>
                  <a:pt x="623" y="476"/>
                </a:lnTo>
                <a:lnTo>
                  <a:pt x="619" y="477"/>
                </a:lnTo>
                <a:lnTo>
                  <a:pt x="617" y="477"/>
                </a:lnTo>
                <a:lnTo>
                  <a:pt x="613" y="478"/>
                </a:lnTo>
                <a:lnTo>
                  <a:pt x="613" y="482"/>
                </a:lnTo>
                <a:lnTo>
                  <a:pt x="611" y="483"/>
                </a:lnTo>
                <a:lnTo>
                  <a:pt x="606" y="483"/>
                </a:lnTo>
                <a:lnTo>
                  <a:pt x="605" y="484"/>
                </a:lnTo>
                <a:lnTo>
                  <a:pt x="605" y="490"/>
                </a:lnTo>
                <a:lnTo>
                  <a:pt x="600" y="493"/>
                </a:lnTo>
                <a:lnTo>
                  <a:pt x="597" y="494"/>
                </a:lnTo>
                <a:lnTo>
                  <a:pt x="595" y="496"/>
                </a:lnTo>
                <a:lnTo>
                  <a:pt x="593" y="496"/>
                </a:lnTo>
                <a:lnTo>
                  <a:pt x="589" y="500"/>
                </a:lnTo>
                <a:lnTo>
                  <a:pt x="588" y="502"/>
                </a:lnTo>
                <a:lnTo>
                  <a:pt x="588" y="504"/>
                </a:lnTo>
                <a:lnTo>
                  <a:pt x="589" y="506"/>
                </a:lnTo>
                <a:lnTo>
                  <a:pt x="588" y="508"/>
                </a:lnTo>
                <a:lnTo>
                  <a:pt x="580" y="510"/>
                </a:lnTo>
                <a:lnTo>
                  <a:pt x="571" y="514"/>
                </a:lnTo>
                <a:lnTo>
                  <a:pt x="555" y="519"/>
                </a:lnTo>
                <a:lnTo>
                  <a:pt x="552" y="519"/>
                </a:lnTo>
                <a:lnTo>
                  <a:pt x="550" y="520"/>
                </a:lnTo>
                <a:lnTo>
                  <a:pt x="548" y="520"/>
                </a:lnTo>
                <a:lnTo>
                  <a:pt x="547" y="521"/>
                </a:lnTo>
                <a:lnTo>
                  <a:pt x="539" y="524"/>
                </a:lnTo>
                <a:lnTo>
                  <a:pt x="535" y="524"/>
                </a:lnTo>
                <a:lnTo>
                  <a:pt x="532" y="528"/>
                </a:lnTo>
                <a:lnTo>
                  <a:pt x="529" y="529"/>
                </a:lnTo>
                <a:lnTo>
                  <a:pt x="527" y="530"/>
                </a:lnTo>
                <a:lnTo>
                  <a:pt x="524" y="530"/>
                </a:lnTo>
                <a:lnTo>
                  <a:pt x="521" y="531"/>
                </a:lnTo>
                <a:lnTo>
                  <a:pt x="519" y="533"/>
                </a:lnTo>
                <a:lnTo>
                  <a:pt x="517" y="535"/>
                </a:lnTo>
                <a:lnTo>
                  <a:pt x="512" y="536"/>
                </a:lnTo>
                <a:lnTo>
                  <a:pt x="511" y="536"/>
                </a:lnTo>
                <a:lnTo>
                  <a:pt x="506" y="540"/>
                </a:lnTo>
                <a:lnTo>
                  <a:pt x="501" y="543"/>
                </a:lnTo>
                <a:lnTo>
                  <a:pt x="496" y="544"/>
                </a:lnTo>
                <a:lnTo>
                  <a:pt x="494" y="544"/>
                </a:lnTo>
                <a:lnTo>
                  <a:pt x="489" y="546"/>
                </a:lnTo>
                <a:lnTo>
                  <a:pt x="483" y="548"/>
                </a:lnTo>
                <a:lnTo>
                  <a:pt x="478" y="548"/>
                </a:lnTo>
                <a:lnTo>
                  <a:pt x="475" y="549"/>
                </a:lnTo>
                <a:lnTo>
                  <a:pt x="472" y="551"/>
                </a:lnTo>
                <a:lnTo>
                  <a:pt x="470" y="552"/>
                </a:lnTo>
                <a:lnTo>
                  <a:pt x="466" y="554"/>
                </a:lnTo>
                <a:lnTo>
                  <a:pt x="463" y="557"/>
                </a:lnTo>
                <a:lnTo>
                  <a:pt x="457" y="560"/>
                </a:lnTo>
                <a:lnTo>
                  <a:pt x="448" y="568"/>
                </a:lnTo>
                <a:lnTo>
                  <a:pt x="446" y="569"/>
                </a:lnTo>
                <a:lnTo>
                  <a:pt x="438" y="568"/>
                </a:lnTo>
                <a:lnTo>
                  <a:pt x="434" y="570"/>
                </a:lnTo>
                <a:lnTo>
                  <a:pt x="430" y="571"/>
                </a:lnTo>
                <a:lnTo>
                  <a:pt x="427" y="570"/>
                </a:lnTo>
                <a:lnTo>
                  <a:pt x="425" y="571"/>
                </a:lnTo>
                <a:lnTo>
                  <a:pt x="420" y="571"/>
                </a:lnTo>
                <a:lnTo>
                  <a:pt x="416" y="570"/>
                </a:lnTo>
                <a:lnTo>
                  <a:pt x="413" y="570"/>
                </a:lnTo>
                <a:lnTo>
                  <a:pt x="407" y="571"/>
                </a:lnTo>
                <a:lnTo>
                  <a:pt x="403" y="570"/>
                </a:lnTo>
                <a:lnTo>
                  <a:pt x="401" y="572"/>
                </a:lnTo>
                <a:lnTo>
                  <a:pt x="395" y="575"/>
                </a:lnTo>
                <a:lnTo>
                  <a:pt x="393" y="576"/>
                </a:lnTo>
                <a:lnTo>
                  <a:pt x="390" y="577"/>
                </a:lnTo>
                <a:lnTo>
                  <a:pt x="385" y="577"/>
                </a:lnTo>
                <a:lnTo>
                  <a:pt x="382" y="576"/>
                </a:lnTo>
                <a:lnTo>
                  <a:pt x="381" y="576"/>
                </a:lnTo>
                <a:lnTo>
                  <a:pt x="378" y="577"/>
                </a:lnTo>
                <a:lnTo>
                  <a:pt x="377" y="576"/>
                </a:lnTo>
                <a:lnTo>
                  <a:pt x="374" y="574"/>
                </a:lnTo>
                <a:lnTo>
                  <a:pt x="365" y="571"/>
                </a:lnTo>
                <a:lnTo>
                  <a:pt x="359" y="568"/>
                </a:lnTo>
                <a:lnTo>
                  <a:pt x="357" y="568"/>
                </a:lnTo>
                <a:lnTo>
                  <a:pt x="355" y="567"/>
                </a:lnTo>
                <a:lnTo>
                  <a:pt x="349" y="564"/>
                </a:lnTo>
                <a:lnTo>
                  <a:pt x="345" y="564"/>
                </a:lnTo>
                <a:lnTo>
                  <a:pt x="337" y="564"/>
                </a:lnTo>
                <a:lnTo>
                  <a:pt x="332" y="564"/>
                </a:lnTo>
                <a:lnTo>
                  <a:pt x="328" y="565"/>
                </a:lnTo>
                <a:lnTo>
                  <a:pt x="318" y="559"/>
                </a:lnTo>
                <a:lnTo>
                  <a:pt x="313" y="559"/>
                </a:lnTo>
                <a:lnTo>
                  <a:pt x="307" y="557"/>
                </a:lnTo>
                <a:lnTo>
                  <a:pt x="303" y="556"/>
                </a:lnTo>
                <a:lnTo>
                  <a:pt x="295" y="554"/>
                </a:lnTo>
                <a:lnTo>
                  <a:pt x="293" y="553"/>
                </a:lnTo>
                <a:lnTo>
                  <a:pt x="292" y="550"/>
                </a:lnTo>
                <a:lnTo>
                  <a:pt x="290" y="549"/>
                </a:lnTo>
                <a:lnTo>
                  <a:pt x="289" y="548"/>
                </a:lnTo>
                <a:lnTo>
                  <a:pt x="285" y="546"/>
                </a:lnTo>
                <a:lnTo>
                  <a:pt x="277" y="541"/>
                </a:lnTo>
                <a:lnTo>
                  <a:pt x="274" y="539"/>
                </a:lnTo>
                <a:lnTo>
                  <a:pt x="268" y="535"/>
                </a:lnTo>
                <a:lnTo>
                  <a:pt x="265" y="534"/>
                </a:lnTo>
                <a:lnTo>
                  <a:pt x="263" y="533"/>
                </a:lnTo>
                <a:lnTo>
                  <a:pt x="257" y="531"/>
                </a:lnTo>
                <a:lnTo>
                  <a:pt x="256" y="531"/>
                </a:lnTo>
                <a:lnTo>
                  <a:pt x="253" y="530"/>
                </a:lnTo>
                <a:lnTo>
                  <a:pt x="250" y="530"/>
                </a:lnTo>
                <a:lnTo>
                  <a:pt x="243" y="530"/>
                </a:lnTo>
                <a:lnTo>
                  <a:pt x="242" y="529"/>
                </a:lnTo>
                <a:lnTo>
                  <a:pt x="238" y="528"/>
                </a:lnTo>
                <a:lnTo>
                  <a:pt x="230" y="527"/>
                </a:lnTo>
                <a:lnTo>
                  <a:pt x="227" y="530"/>
                </a:lnTo>
                <a:lnTo>
                  <a:pt x="223" y="530"/>
                </a:lnTo>
                <a:lnTo>
                  <a:pt x="220" y="530"/>
                </a:lnTo>
                <a:lnTo>
                  <a:pt x="216" y="528"/>
                </a:lnTo>
                <a:lnTo>
                  <a:pt x="205" y="528"/>
                </a:lnTo>
                <a:lnTo>
                  <a:pt x="201" y="527"/>
                </a:lnTo>
                <a:lnTo>
                  <a:pt x="198" y="527"/>
                </a:lnTo>
                <a:lnTo>
                  <a:pt x="193" y="525"/>
                </a:lnTo>
                <a:lnTo>
                  <a:pt x="191" y="527"/>
                </a:lnTo>
                <a:lnTo>
                  <a:pt x="177" y="524"/>
                </a:lnTo>
                <a:lnTo>
                  <a:pt x="173" y="524"/>
                </a:lnTo>
                <a:lnTo>
                  <a:pt x="171" y="524"/>
                </a:lnTo>
                <a:lnTo>
                  <a:pt x="165" y="527"/>
                </a:lnTo>
                <a:lnTo>
                  <a:pt x="163" y="525"/>
                </a:lnTo>
                <a:lnTo>
                  <a:pt x="160" y="525"/>
                </a:lnTo>
                <a:lnTo>
                  <a:pt x="154" y="524"/>
                </a:lnTo>
                <a:lnTo>
                  <a:pt x="147" y="524"/>
                </a:lnTo>
                <a:lnTo>
                  <a:pt x="143" y="522"/>
                </a:lnTo>
                <a:lnTo>
                  <a:pt x="142" y="522"/>
                </a:lnTo>
                <a:lnTo>
                  <a:pt x="138" y="517"/>
                </a:lnTo>
                <a:lnTo>
                  <a:pt x="133" y="515"/>
                </a:lnTo>
                <a:lnTo>
                  <a:pt x="131" y="515"/>
                </a:lnTo>
                <a:lnTo>
                  <a:pt x="117" y="507"/>
                </a:lnTo>
                <a:lnTo>
                  <a:pt x="114" y="505"/>
                </a:lnTo>
                <a:lnTo>
                  <a:pt x="113" y="504"/>
                </a:lnTo>
                <a:lnTo>
                  <a:pt x="103" y="497"/>
                </a:lnTo>
                <a:lnTo>
                  <a:pt x="102" y="496"/>
                </a:lnTo>
                <a:lnTo>
                  <a:pt x="100" y="494"/>
                </a:lnTo>
                <a:lnTo>
                  <a:pt x="93" y="490"/>
                </a:lnTo>
                <a:lnTo>
                  <a:pt x="85" y="486"/>
                </a:lnTo>
                <a:lnTo>
                  <a:pt x="84" y="484"/>
                </a:lnTo>
                <a:lnTo>
                  <a:pt x="81" y="483"/>
                </a:lnTo>
                <a:lnTo>
                  <a:pt x="75" y="480"/>
                </a:lnTo>
                <a:lnTo>
                  <a:pt x="72" y="477"/>
                </a:lnTo>
                <a:lnTo>
                  <a:pt x="71" y="476"/>
                </a:lnTo>
                <a:lnTo>
                  <a:pt x="68" y="476"/>
                </a:lnTo>
                <a:lnTo>
                  <a:pt x="63" y="476"/>
                </a:lnTo>
                <a:lnTo>
                  <a:pt x="60" y="474"/>
                </a:lnTo>
                <a:lnTo>
                  <a:pt x="63" y="474"/>
                </a:lnTo>
                <a:lnTo>
                  <a:pt x="65" y="474"/>
                </a:lnTo>
                <a:lnTo>
                  <a:pt x="68" y="474"/>
                </a:lnTo>
                <a:lnTo>
                  <a:pt x="73" y="474"/>
                </a:lnTo>
                <a:lnTo>
                  <a:pt x="71" y="472"/>
                </a:lnTo>
                <a:lnTo>
                  <a:pt x="68" y="473"/>
                </a:lnTo>
                <a:lnTo>
                  <a:pt x="65" y="471"/>
                </a:lnTo>
                <a:lnTo>
                  <a:pt x="60" y="471"/>
                </a:lnTo>
                <a:lnTo>
                  <a:pt x="57" y="470"/>
                </a:lnTo>
                <a:lnTo>
                  <a:pt x="55" y="468"/>
                </a:lnTo>
                <a:lnTo>
                  <a:pt x="55" y="471"/>
                </a:lnTo>
                <a:lnTo>
                  <a:pt x="54" y="474"/>
                </a:lnTo>
                <a:lnTo>
                  <a:pt x="49" y="474"/>
                </a:lnTo>
                <a:lnTo>
                  <a:pt x="47" y="472"/>
                </a:lnTo>
                <a:lnTo>
                  <a:pt x="43" y="471"/>
                </a:lnTo>
                <a:lnTo>
                  <a:pt x="40" y="473"/>
                </a:lnTo>
                <a:lnTo>
                  <a:pt x="33" y="473"/>
                </a:lnTo>
                <a:lnTo>
                  <a:pt x="24" y="473"/>
                </a:lnTo>
                <a:lnTo>
                  <a:pt x="20" y="472"/>
                </a:lnTo>
                <a:lnTo>
                  <a:pt x="15" y="470"/>
                </a:lnTo>
                <a:lnTo>
                  <a:pt x="6" y="470"/>
                </a:lnTo>
                <a:lnTo>
                  <a:pt x="0" y="473"/>
                </a:lnTo>
                <a:lnTo>
                  <a:pt x="0" y="471"/>
                </a:lnTo>
                <a:lnTo>
                  <a:pt x="1" y="468"/>
                </a:lnTo>
                <a:lnTo>
                  <a:pt x="3" y="463"/>
                </a:lnTo>
                <a:lnTo>
                  <a:pt x="14" y="454"/>
                </a:lnTo>
                <a:lnTo>
                  <a:pt x="20" y="448"/>
                </a:lnTo>
                <a:lnTo>
                  <a:pt x="25" y="440"/>
                </a:lnTo>
                <a:lnTo>
                  <a:pt x="28" y="432"/>
                </a:lnTo>
                <a:lnTo>
                  <a:pt x="28" y="428"/>
                </a:lnTo>
                <a:lnTo>
                  <a:pt x="31" y="427"/>
                </a:lnTo>
                <a:lnTo>
                  <a:pt x="36" y="427"/>
                </a:lnTo>
                <a:lnTo>
                  <a:pt x="49" y="418"/>
                </a:lnTo>
                <a:lnTo>
                  <a:pt x="61" y="408"/>
                </a:lnTo>
                <a:lnTo>
                  <a:pt x="64" y="407"/>
                </a:lnTo>
                <a:lnTo>
                  <a:pt x="66" y="402"/>
                </a:lnTo>
                <a:lnTo>
                  <a:pt x="72" y="396"/>
                </a:lnTo>
                <a:lnTo>
                  <a:pt x="76" y="395"/>
                </a:lnTo>
                <a:lnTo>
                  <a:pt x="79" y="393"/>
                </a:lnTo>
                <a:lnTo>
                  <a:pt x="83" y="389"/>
                </a:lnTo>
                <a:lnTo>
                  <a:pt x="86" y="387"/>
                </a:lnTo>
                <a:lnTo>
                  <a:pt x="89" y="384"/>
                </a:lnTo>
                <a:lnTo>
                  <a:pt x="91" y="376"/>
                </a:lnTo>
                <a:lnTo>
                  <a:pt x="89" y="369"/>
                </a:lnTo>
                <a:lnTo>
                  <a:pt x="85" y="364"/>
                </a:lnTo>
                <a:lnTo>
                  <a:pt x="85" y="360"/>
                </a:lnTo>
                <a:lnTo>
                  <a:pt x="84" y="355"/>
                </a:lnTo>
                <a:lnTo>
                  <a:pt x="83" y="352"/>
                </a:lnTo>
                <a:lnTo>
                  <a:pt x="84" y="343"/>
                </a:lnTo>
                <a:lnTo>
                  <a:pt x="84" y="335"/>
                </a:lnTo>
                <a:lnTo>
                  <a:pt x="81" y="326"/>
                </a:lnTo>
                <a:lnTo>
                  <a:pt x="76" y="322"/>
                </a:lnTo>
                <a:lnTo>
                  <a:pt x="65" y="320"/>
                </a:lnTo>
                <a:lnTo>
                  <a:pt x="61" y="314"/>
                </a:lnTo>
                <a:lnTo>
                  <a:pt x="54" y="307"/>
                </a:lnTo>
                <a:lnTo>
                  <a:pt x="48" y="300"/>
                </a:lnTo>
                <a:lnTo>
                  <a:pt x="46" y="298"/>
                </a:lnTo>
                <a:lnTo>
                  <a:pt x="43" y="298"/>
                </a:lnTo>
                <a:lnTo>
                  <a:pt x="33" y="292"/>
                </a:lnTo>
                <a:lnTo>
                  <a:pt x="33" y="288"/>
                </a:lnTo>
                <a:lnTo>
                  <a:pt x="31" y="285"/>
                </a:lnTo>
                <a:lnTo>
                  <a:pt x="28" y="273"/>
                </a:lnTo>
                <a:lnTo>
                  <a:pt x="25" y="263"/>
                </a:lnTo>
                <a:lnTo>
                  <a:pt x="22" y="259"/>
                </a:lnTo>
                <a:lnTo>
                  <a:pt x="17" y="254"/>
                </a:lnTo>
                <a:lnTo>
                  <a:pt x="15" y="248"/>
                </a:lnTo>
                <a:lnTo>
                  <a:pt x="17" y="232"/>
                </a:lnTo>
                <a:lnTo>
                  <a:pt x="17" y="230"/>
                </a:lnTo>
                <a:lnTo>
                  <a:pt x="17" y="225"/>
                </a:lnTo>
                <a:lnTo>
                  <a:pt x="17" y="211"/>
                </a:lnTo>
                <a:lnTo>
                  <a:pt x="19" y="192"/>
                </a:lnTo>
                <a:lnTo>
                  <a:pt x="19" y="182"/>
                </a:lnTo>
                <a:lnTo>
                  <a:pt x="17" y="174"/>
                </a:lnTo>
                <a:lnTo>
                  <a:pt x="17" y="171"/>
                </a:lnTo>
                <a:lnTo>
                  <a:pt x="12" y="163"/>
                </a:lnTo>
                <a:lnTo>
                  <a:pt x="6" y="159"/>
                </a:lnTo>
                <a:lnTo>
                  <a:pt x="11" y="158"/>
                </a:lnTo>
                <a:lnTo>
                  <a:pt x="14" y="154"/>
                </a:lnTo>
                <a:lnTo>
                  <a:pt x="14" y="158"/>
                </a:lnTo>
                <a:lnTo>
                  <a:pt x="17" y="159"/>
                </a:lnTo>
                <a:lnTo>
                  <a:pt x="19" y="158"/>
                </a:lnTo>
                <a:lnTo>
                  <a:pt x="20" y="157"/>
                </a:lnTo>
                <a:lnTo>
                  <a:pt x="23" y="150"/>
                </a:lnTo>
                <a:lnTo>
                  <a:pt x="28" y="153"/>
                </a:lnTo>
                <a:lnTo>
                  <a:pt x="28" y="158"/>
                </a:lnTo>
                <a:lnTo>
                  <a:pt x="30" y="158"/>
                </a:lnTo>
                <a:lnTo>
                  <a:pt x="33" y="165"/>
                </a:lnTo>
                <a:lnTo>
                  <a:pt x="36" y="162"/>
                </a:lnTo>
                <a:lnTo>
                  <a:pt x="36" y="145"/>
                </a:lnTo>
                <a:lnTo>
                  <a:pt x="39" y="140"/>
                </a:lnTo>
                <a:lnTo>
                  <a:pt x="41" y="139"/>
                </a:lnTo>
                <a:lnTo>
                  <a:pt x="45" y="140"/>
                </a:lnTo>
                <a:lnTo>
                  <a:pt x="50" y="141"/>
                </a:lnTo>
                <a:lnTo>
                  <a:pt x="55" y="140"/>
                </a:lnTo>
                <a:lnTo>
                  <a:pt x="59" y="140"/>
                </a:lnTo>
                <a:lnTo>
                  <a:pt x="63" y="139"/>
                </a:lnTo>
                <a:lnTo>
                  <a:pt x="68" y="140"/>
                </a:lnTo>
                <a:lnTo>
                  <a:pt x="73" y="140"/>
                </a:lnTo>
                <a:lnTo>
                  <a:pt x="77" y="137"/>
                </a:lnTo>
                <a:lnTo>
                  <a:pt x="79" y="139"/>
                </a:lnTo>
                <a:lnTo>
                  <a:pt x="84" y="140"/>
                </a:lnTo>
                <a:lnTo>
                  <a:pt x="85" y="142"/>
                </a:lnTo>
                <a:lnTo>
                  <a:pt x="86" y="147"/>
                </a:lnTo>
                <a:lnTo>
                  <a:pt x="101" y="151"/>
                </a:lnTo>
                <a:lnTo>
                  <a:pt x="107" y="150"/>
                </a:lnTo>
                <a:lnTo>
                  <a:pt x="109" y="148"/>
                </a:lnTo>
                <a:lnTo>
                  <a:pt x="117" y="142"/>
                </a:lnTo>
                <a:lnTo>
                  <a:pt x="117" y="138"/>
                </a:lnTo>
                <a:lnTo>
                  <a:pt x="116" y="135"/>
                </a:lnTo>
                <a:lnTo>
                  <a:pt x="113" y="131"/>
                </a:lnTo>
                <a:lnTo>
                  <a:pt x="111" y="130"/>
                </a:lnTo>
                <a:lnTo>
                  <a:pt x="107" y="129"/>
                </a:lnTo>
                <a:lnTo>
                  <a:pt x="105" y="120"/>
                </a:lnTo>
                <a:lnTo>
                  <a:pt x="101" y="117"/>
                </a:lnTo>
                <a:lnTo>
                  <a:pt x="106" y="107"/>
                </a:lnTo>
                <a:lnTo>
                  <a:pt x="106" y="104"/>
                </a:lnTo>
                <a:lnTo>
                  <a:pt x="109" y="99"/>
                </a:lnTo>
                <a:lnTo>
                  <a:pt x="111" y="93"/>
                </a:lnTo>
                <a:lnTo>
                  <a:pt x="117" y="90"/>
                </a:lnTo>
                <a:lnTo>
                  <a:pt x="122" y="82"/>
                </a:lnTo>
                <a:lnTo>
                  <a:pt x="136" y="78"/>
                </a:lnTo>
                <a:lnTo>
                  <a:pt x="141" y="78"/>
                </a:lnTo>
                <a:lnTo>
                  <a:pt x="145" y="80"/>
                </a:lnTo>
                <a:lnTo>
                  <a:pt x="146" y="82"/>
                </a:lnTo>
                <a:lnTo>
                  <a:pt x="146" y="85"/>
                </a:lnTo>
                <a:lnTo>
                  <a:pt x="144" y="90"/>
                </a:lnTo>
                <a:lnTo>
                  <a:pt x="143" y="102"/>
                </a:lnTo>
                <a:lnTo>
                  <a:pt x="150" y="107"/>
                </a:lnTo>
                <a:lnTo>
                  <a:pt x="156" y="111"/>
                </a:lnTo>
                <a:lnTo>
                  <a:pt x="157" y="113"/>
                </a:lnTo>
                <a:lnTo>
                  <a:pt x="159" y="117"/>
                </a:lnTo>
                <a:lnTo>
                  <a:pt x="162" y="124"/>
                </a:lnTo>
                <a:lnTo>
                  <a:pt x="163" y="129"/>
                </a:lnTo>
                <a:lnTo>
                  <a:pt x="168" y="133"/>
                </a:lnTo>
                <a:lnTo>
                  <a:pt x="172" y="132"/>
                </a:lnTo>
                <a:lnTo>
                  <a:pt x="172" y="128"/>
                </a:lnTo>
                <a:lnTo>
                  <a:pt x="173" y="124"/>
                </a:lnTo>
                <a:lnTo>
                  <a:pt x="179" y="131"/>
                </a:lnTo>
                <a:lnTo>
                  <a:pt x="176" y="134"/>
                </a:lnTo>
                <a:lnTo>
                  <a:pt x="179" y="140"/>
                </a:lnTo>
                <a:lnTo>
                  <a:pt x="177" y="144"/>
                </a:lnTo>
                <a:lnTo>
                  <a:pt x="179" y="147"/>
                </a:lnTo>
                <a:lnTo>
                  <a:pt x="182" y="147"/>
                </a:lnTo>
                <a:lnTo>
                  <a:pt x="195" y="144"/>
                </a:lnTo>
                <a:lnTo>
                  <a:pt x="201" y="142"/>
                </a:lnTo>
                <a:lnTo>
                  <a:pt x="203" y="142"/>
                </a:lnTo>
                <a:lnTo>
                  <a:pt x="201" y="128"/>
                </a:lnTo>
                <a:lnTo>
                  <a:pt x="207" y="126"/>
                </a:lnTo>
                <a:lnTo>
                  <a:pt x="206" y="120"/>
                </a:lnTo>
                <a:lnTo>
                  <a:pt x="211" y="118"/>
                </a:lnTo>
                <a:lnTo>
                  <a:pt x="212" y="116"/>
                </a:lnTo>
                <a:lnTo>
                  <a:pt x="215" y="110"/>
                </a:lnTo>
                <a:lnTo>
                  <a:pt x="221" y="112"/>
                </a:lnTo>
                <a:lnTo>
                  <a:pt x="226" y="116"/>
                </a:lnTo>
                <a:lnTo>
                  <a:pt x="233" y="117"/>
                </a:lnTo>
                <a:lnTo>
                  <a:pt x="249" y="112"/>
                </a:lnTo>
                <a:lnTo>
                  <a:pt x="251" y="112"/>
                </a:lnTo>
                <a:lnTo>
                  <a:pt x="255" y="110"/>
                </a:lnTo>
                <a:lnTo>
                  <a:pt x="273" y="110"/>
                </a:lnTo>
                <a:lnTo>
                  <a:pt x="275" y="108"/>
                </a:lnTo>
                <a:lnTo>
                  <a:pt x="285" y="99"/>
                </a:lnTo>
                <a:lnTo>
                  <a:pt x="293" y="93"/>
                </a:lnTo>
                <a:lnTo>
                  <a:pt x="298" y="88"/>
                </a:lnTo>
                <a:lnTo>
                  <a:pt x="303" y="84"/>
                </a:lnTo>
                <a:lnTo>
                  <a:pt x="305" y="80"/>
                </a:lnTo>
                <a:lnTo>
                  <a:pt x="305" y="74"/>
                </a:lnTo>
                <a:lnTo>
                  <a:pt x="308" y="68"/>
                </a:lnTo>
                <a:lnTo>
                  <a:pt x="309" y="64"/>
                </a:lnTo>
                <a:lnTo>
                  <a:pt x="308" y="64"/>
                </a:lnTo>
              </a:path>
            </a:pathLst>
          </a:custGeom>
          <a:solidFill>
            <a:srgbClr val="BBD18F"/>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3" name="Freeform 249"/>
          <p:cNvSpPr>
            <a:spLocks/>
          </p:cNvSpPr>
          <p:nvPr/>
        </p:nvSpPr>
        <p:spPr bwMode="auto">
          <a:xfrm>
            <a:off x="6629400" y="4405238"/>
            <a:ext cx="747713" cy="698500"/>
          </a:xfrm>
          <a:custGeom>
            <a:avLst/>
            <a:gdLst/>
            <a:ahLst/>
            <a:cxnLst>
              <a:cxn ang="0">
                <a:pos x="492" y="109"/>
              </a:cxn>
              <a:cxn ang="0">
                <a:pos x="494" y="103"/>
              </a:cxn>
              <a:cxn ang="0">
                <a:pos x="476" y="96"/>
              </a:cxn>
              <a:cxn ang="0">
                <a:pos x="454" y="87"/>
              </a:cxn>
              <a:cxn ang="0">
                <a:pos x="439" y="83"/>
              </a:cxn>
              <a:cxn ang="0">
                <a:pos x="442" y="63"/>
              </a:cxn>
              <a:cxn ang="0">
                <a:pos x="434" y="44"/>
              </a:cxn>
              <a:cxn ang="0">
                <a:pos x="414" y="39"/>
              </a:cxn>
              <a:cxn ang="0">
                <a:pos x="410" y="27"/>
              </a:cxn>
              <a:cxn ang="0">
                <a:pos x="396" y="15"/>
              </a:cxn>
              <a:cxn ang="0">
                <a:pos x="376" y="10"/>
              </a:cxn>
              <a:cxn ang="0">
                <a:pos x="365" y="3"/>
              </a:cxn>
              <a:cxn ang="0">
                <a:pos x="351" y="22"/>
              </a:cxn>
              <a:cxn ang="0">
                <a:pos x="328" y="26"/>
              </a:cxn>
              <a:cxn ang="0">
                <a:pos x="301" y="52"/>
              </a:cxn>
              <a:cxn ang="0">
                <a:pos x="262" y="100"/>
              </a:cxn>
              <a:cxn ang="0">
                <a:pos x="231" y="113"/>
              </a:cxn>
              <a:cxn ang="0">
                <a:pos x="217" y="96"/>
              </a:cxn>
              <a:cxn ang="0">
                <a:pos x="187" y="82"/>
              </a:cxn>
              <a:cxn ang="0">
                <a:pos x="180" y="61"/>
              </a:cxn>
              <a:cxn ang="0">
                <a:pos x="180" y="36"/>
              </a:cxn>
              <a:cxn ang="0">
                <a:pos x="161" y="13"/>
              </a:cxn>
              <a:cxn ang="0">
                <a:pos x="136" y="9"/>
              </a:cxn>
              <a:cxn ang="0">
                <a:pos x="125" y="15"/>
              </a:cxn>
              <a:cxn ang="0">
                <a:pos x="117" y="52"/>
              </a:cxn>
              <a:cxn ang="0">
                <a:pos x="108" y="82"/>
              </a:cxn>
              <a:cxn ang="0">
                <a:pos x="92" y="107"/>
              </a:cxn>
              <a:cxn ang="0">
                <a:pos x="82" y="145"/>
              </a:cxn>
              <a:cxn ang="0">
                <a:pos x="52" y="165"/>
              </a:cxn>
              <a:cxn ang="0">
                <a:pos x="26" y="230"/>
              </a:cxn>
              <a:cxn ang="0">
                <a:pos x="0" y="312"/>
              </a:cxn>
              <a:cxn ang="0">
                <a:pos x="14" y="373"/>
              </a:cxn>
              <a:cxn ang="0">
                <a:pos x="37" y="379"/>
              </a:cxn>
              <a:cxn ang="0">
                <a:pos x="48" y="395"/>
              </a:cxn>
              <a:cxn ang="0">
                <a:pos x="32" y="395"/>
              </a:cxn>
              <a:cxn ang="0">
                <a:pos x="65" y="415"/>
              </a:cxn>
              <a:cxn ang="0">
                <a:pos x="114" y="446"/>
              </a:cxn>
              <a:cxn ang="0">
                <a:pos x="142" y="456"/>
              </a:cxn>
              <a:cxn ang="0">
                <a:pos x="148" y="465"/>
              </a:cxn>
              <a:cxn ang="0">
                <a:pos x="117" y="449"/>
              </a:cxn>
              <a:cxn ang="0">
                <a:pos x="152" y="469"/>
              </a:cxn>
              <a:cxn ang="0">
                <a:pos x="200" y="515"/>
              </a:cxn>
              <a:cxn ang="0">
                <a:pos x="225" y="534"/>
              </a:cxn>
              <a:cxn ang="0">
                <a:pos x="244" y="535"/>
              </a:cxn>
              <a:cxn ang="0">
                <a:pos x="262" y="546"/>
              </a:cxn>
              <a:cxn ang="0">
                <a:pos x="272" y="550"/>
              </a:cxn>
              <a:cxn ang="0">
                <a:pos x="284" y="551"/>
              </a:cxn>
              <a:cxn ang="0">
                <a:pos x="287" y="564"/>
              </a:cxn>
              <a:cxn ang="0">
                <a:pos x="280" y="561"/>
              </a:cxn>
              <a:cxn ang="0">
                <a:pos x="261" y="556"/>
              </a:cxn>
              <a:cxn ang="0">
                <a:pos x="269" y="568"/>
              </a:cxn>
              <a:cxn ang="0">
                <a:pos x="311" y="595"/>
              </a:cxn>
              <a:cxn ang="0">
                <a:pos x="338" y="622"/>
              </a:cxn>
              <a:cxn ang="0">
                <a:pos x="382" y="659"/>
              </a:cxn>
              <a:cxn ang="0">
                <a:pos x="398" y="612"/>
              </a:cxn>
              <a:cxn ang="0">
                <a:pos x="399" y="577"/>
              </a:cxn>
              <a:cxn ang="0">
                <a:pos x="392" y="495"/>
              </a:cxn>
              <a:cxn ang="0">
                <a:pos x="702" y="290"/>
              </a:cxn>
              <a:cxn ang="0">
                <a:pos x="647" y="219"/>
              </a:cxn>
              <a:cxn ang="0">
                <a:pos x="542" y="160"/>
              </a:cxn>
              <a:cxn ang="0">
                <a:pos x="497" y="128"/>
              </a:cxn>
            </a:cxnLst>
            <a:rect l="0" t="0" r="r" b="b"/>
            <a:pathLst>
              <a:path w="709" h="663">
                <a:moveTo>
                  <a:pt x="488" y="122"/>
                </a:moveTo>
                <a:lnTo>
                  <a:pt x="488" y="119"/>
                </a:lnTo>
                <a:lnTo>
                  <a:pt x="490" y="116"/>
                </a:lnTo>
                <a:lnTo>
                  <a:pt x="490" y="115"/>
                </a:lnTo>
                <a:lnTo>
                  <a:pt x="492" y="109"/>
                </a:lnTo>
                <a:lnTo>
                  <a:pt x="494" y="109"/>
                </a:lnTo>
                <a:lnTo>
                  <a:pt x="496" y="108"/>
                </a:lnTo>
                <a:lnTo>
                  <a:pt x="497" y="105"/>
                </a:lnTo>
                <a:lnTo>
                  <a:pt x="496" y="104"/>
                </a:lnTo>
                <a:lnTo>
                  <a:pt x="494" y="103"/>
                </a:lnTo>
                <a:lnTo>
                  <a:pt x="491" y="102"/>
                </a:lnTo>
                <a:lnTo>
                  <a:pt x="490" y="96"/>
                </a:lnTo>
                <a:lnTo>
                  <a:pt x="488" y="95"/>
                </a:lnTo>
                <a:lnTo>
                  <a:pt x="481" y="95"/>
                </a:lnTo>
                <a:lnTo>
                  <a:pt x="476" y="96"/>
                </a:lnTo>
                <a:lnTo>
                  <a:pt x="472" y="95"/>
                </a:lnTo>
                <a:lnTo>
                  <a:pt x="471" y="94"/>
                </a:lnTo>
                <a:lnTo>
                  <a:pt x="474" y="91"/>
                </a:lnTo>
                <a:lnTo>
                  <a:pt x="462" y="87"/>
                </a:lnTo>
                <a:lnTo>
                  <a:pt x="454" y="87"/>
                </a:lnTo>
                <a:lnTo>
                  <a:pt x="451" y="86"/>
                </a:lnTo>
                <a:lnTo>
                  <a:pt x="447" y="86"/>
                </a:lnTo>
                <a:lnTo>
                  <a:pt x="444" y="85"/>
                </a:lnTo>
                <a:lnTo>
                  <a:pt x="441" y="85"/>
                </a:lnTo>
                <a:lnTo>
                  <a:pt x="439" y="83"/>
                </a:lnTo>
                <a:lnTo>
                  <a:pt x="438" y="81"/>
                </a:lnTo>
                <a:lnTo>
                  <a:pt x="437" y="79"/>
                </a:lnTo>
                <a:lnTo>
                  <a:pt x="439" y="71"/>
                </a:lnTo>
                <a:lnTo>
                  <a:pt x="442" y="65"/>
                </a:lnTo>
                <a:lnTo>
                  <a:pt x="442" y="63"/>
                </a:lnTo>
                <a:lnTo>
                  <a:pt x="444" y="59"/>
                </a:lnTo>
                <a:lnTo>
                  <a:pt x="442" y="58"/>
                </a:lnTo>
                <a:lnTo>
                  <a:pt x="441" y="55"/>
                </a:lnTo>
                <a:lnTo>
                  <a:pt x="437" y="47"/>
                </a:lnTo>
                <a:lnTo>
                  <a:pt x="434" y="44"/>
                </a:lnTo>
                <a:lnTo>
                  <a:pt x="430" y="42"/>
                </a:lnTo>
                <a:lnTo>
                  <a:pt x="422" y="42"/>
                </a:lnTo>
                <a:lnTo>
                  <a:pt x="418" y="41"/>
                </a:lnTo>
                <a:lnTo>
                  <a:pt x="416" y="41"/>
                </a:lnTo>
                <a:lnTo>
                  <a:pt x="414" y="39"/>
                </a:lnTo>
                <a:lnTo>
                  <a:pt x="414" y="38"/>
                </a:lnTo>
                <a:lnTo>
                  <a:pt x="413" y="35"/>
                </a:lnTo>
                <a:lnTo>
                  <a:pt x="411" y="33"/>
                </a:lnTo>
                <a:lnTo>
                  <a:pt x="411" y="31"/>
                </a:lnTo>
                <a:lnTo>
                  <a:pt x="410" y="27"/>
                </a:lnTo>
                <a:lnTo>
                  <a:pt x="409" y="17"/>
                </a:lnTo>
                <a:lnTo>
                  <a:pt x="406" y="12"/>
                </a:lnTo>
                <a:lnTo>
                  <a:pt x="402" y="12"/>
                </a:lnTo>
                <a:lnTo>
                  <a:pt x="399" y="15"/>
                </a:lnTo>
                <a:lnTo>
                  <a:pt x="396" y="15"/>
                </a:lnTo>
                <a:lnTo>
                  <a:pt x="390" y="15"/>
                </a:lnTo>
                <a:lnTo>
                  <a:pt x="390" y="13"/>
                </a:lnTo>
                <a:lnTo>
                  <a:pt x="386" y="10"/>
                </a:lnTo>
                <a:lnTo>
                  <a:pt x="382" y="7"/>
                </a:lnTo>
                <a:lnTo>
                  <a:pt x="376" y="10"/>
                </a:lnTo>
                <a:lnTo>
                  <a:pt x="374" y="9"/>
                </a:lnTo>
                <a:lnTo>
                  <a:pt x="372" y="2"/>
                </a:lnTo>
                <a:lnTo>
                  <a:pt x="370" y="0"/>
                </a:lnTo>
                <a:lnTo>
                  <a:pt x="367" y="1"/>
                </a:lnTo>
                <a:lnTo>
                  <a:pt x="365" y="3"/>
                </a:lnTo>
                <a:lnTo>
                  <a:pt x="357" y="6"/>
                </a:lnTo>
                <a:lnTo>
                  <a:pt x="354" y="5"/>
                </a:lnTo>
                <a:lnTo>
                  <a:pt x="353" y="12"/>
                </a:lnTo>
                <a:lnTo>
                  <a:pt x="353" y="17"/>
                </a:lnTo>
                <a:lnTo>
                  <a:pt x="351" y="22"/>
                </a:lnTo>
                <a:lnTo>
                  <a:pt x="348" y="23"/>
                </a:lnTo>
                <a:lnTo>
                  <a:pt x="345" y="21"/>
                </a:lnTo>
                <a:lnTo>
                  <a:pt x="335" y="21"/>
                </a:lnTo>
                <a:lnTo>
                  <a:pt x="333" y="24"/>
                </a:lnTo>
                <a:lnTo>
                  <a:pt x="328" y="26"/>
                </a:lnTo>
                <a:lnTo>
                  <a:pt x="307" y="41"/>
                </a:lnTo>
                <a:lnTo>
                  <a:pt x="305" y="42"/>
                </a:lnTo>
                <a:lnTo>
                  <a:pt x="305" y="47"/>
                </a:lnTo>
                <a:lnTo>
                  <a:pt x="303" y="50"/>
                </a:lnTo>
                <a:lnTo>
                  <a:pt x="301" y="52"/>
                </a:lnTo>
                <a:lnTo>
                  <a:pt x="279" y="77"/>
                </a:lnTo>
                <a:lnTo>
                  <a:pt x="276" y="79"/>
                </a:lnTo>
                <a:lnTo>
                  <a:pt x="275" y="83"/>
                </a:lnTo>
                <a:lnTo>
                  <a:pt x="264" y="97"/>
                </a:lnTo>
                <a:lnTo>
                  <a:pt x="262" y="100"/>
                </a:lnTo>
                <a:lnTo>
                  <a:pt x="252" y="115"/>
                </a:lnTo>
                <a:lnTo>
                  <a:pt x="249" y="117"/>
                </a:lnTo>
                <a:lnTo>
                  <a:pt x="242" y="117"/>
                </a:lnTo>
                <a:lnTo>
                  <a:pt x="234" y="115"/>
                </a:lnTo>
                <a:lnTo>
                  <a:pt x="231" y="113"/>
                </a:lnTo>
                <a:lnTo>
                  <a:pt x="227" y="107"/>
                </a:lnTo>
                <a:lnTo>
                  <a:pt x="225" y="105"/>
                </a:lnTo>
                <a:lnTo>
                  <a:pt x="224" y="101"/>
                </a:lnTo>
                <a:lnTo>
                  <a:pt x="222" y="99"/>
                </a:lnTo>
                <a:lnTo>
                  <a:pt x="217" y="96"/>
                </a:lnTo>
                <a:lnTo>
                  <a:pt x="213" y="95"/>
                </a:lnTo>
                <a:lnTo>
                  <a:pt x="209" y="95"/>
                </a:lnTo>
                <a:lnTo>
                  <a:pt x="195" y="95"/>
                </a:lnTo>
                <a:lnTo>
                  <a:pt x="190" y="91"/>
                </a:lnTo>
                <a:lnTo>
                  <a:pt x="187" y="82"/>
                </a:lnTo>
                <a:lnTo>
                  <a:pt x="186" y="77"/>
                </a:lnTo>
                <a:lnTo>
                  <a:pt x="184" y="71"/>
                </a:lnTo>
                <a:lnTo>
                  <a:pt x="183" y="70"/>
                </a:lnTo>
                <a:lnTo>
                  <a:pt x="180" y="63"/>
                </a:lnTo>
                <a:lnTo>
                  <a:pt x="180" y="61"/>
                </a:lnTo>
                <a:lnTo>
                  <a:pt x="182" y="58"/>
                </a:lnTo>
                <a:lnTo>
                  <a:pt x="181" y="53"/>
                </a:lnTo>
                <a:lnTo>
                  <a:pt x="179" y="48"/>
                </a:lnTo>
                <a:lnTo>
                  <a:pt x="182" y="39"/>
                </a:lnTo>
                <a:lnTo>
                  <a:pt x="180" y="36"/>
                </a:lnTo>
                <a:lnTo>
                  <a:pt x="180" y="30"/>
                </a:lnTo>
                <a:lnTo>
                  <a:pt x="174" y="25"/>
                </a:lnTo>
                <a:lnTo>
                  <a:pt x="169" y="23"/>
                </a:lnTo>
                <a:lnTo>
                  <a:pt x="165" y="18"/>
                </a:lnTo>
                <a:lnTo>
                  <a:pt x="161" y="13"/>
                </a:lnTo>
                <a:lnTo>
                  <a:pt x="161" y="12"/>
                </a:lnTo>
                <a:lnTo>
                  <a:pt x="157" y="9"/>
                </a:lnTo>
                <a:lnTo>
                  <a:pt x="150" y="8"/>
                </a:lnTo>
                <a:lnTo>
                  <a:pt x="147" y="9"/>
                </a:lnTo>
                <a:lnTo>
                  <a:pt x="136" y="9"/>
                </a:lnTo>
                <a:lnTo>
                  <a:pt x="133" y="7"/>
                </a:lnTo>
                <a:lnTo>
                  <a:pt x="129" y="9"/>
                </a:lnTo>
                <a:lnTo>
                  <a:pt x="127" y="12"/>
                </a:lnTo>
                <a:lnTo>
                  <a:pt x="125" y="12"/>
                </a:lnTo>
                <a:lnTo>
                  <a:pt x="125" y="15"/>
                </a:lnTo>
                <a:lnTo>
                  <a:pt x="121" y="23"/>
                </a:lnTo>
                <a:lnTo>
                  <a:pt x="118" y="25"/>
                </a:lnTo>
                <a:lnTo>
                  <a:pt x="118" y="38"/>
                </a:lnTo>
                <a:lnTo>
                  <a:pt x="118" y="44"/>
                </a:lnTo>
                <a:lnTo>
                  <a:pt x="117" y="52"/>
                </a:lnTo>
                <a:lnTo>
                  <a:pt x="117" y="62"/>
                </a:lnTo>
                <a:lnTo>
                  <a:pt x="117" y="69"/>
                </a:lnTo>
                <a:lnTo>
                  <a:pt x="111" y="76"/>
                </a:lnTo>
                <a:lnTo>
                  <a:pt x="110" y="79"/>
                </a:lnTo>
                <a:lnTo>
                  <a:pt x="108" y="82"/>
                </a:lnTo>
                <a:lnTo>
                  <a:pt x="106" y="84"/>
                </a:lnTo>
                <a:lnTo>
                  <a:pt x="106" y="87"/>
                </a:lnTo>
                <a:lnTo>
                  <a:pt x="102" y="90"/>
                </a:lnTo>
                <a:lnTo>
                  <a:pt x="98" y="90"/>
                </a:lnTo>
                <a:lnTo>
                  <a:pt x="92" y="107"/>
                </a:lnTo>
                <a:lnTo>
                  <a:pt x="92" y="108"/>
                </a:lnTo>
                <a:lnTo>
                  <a:pt x="87" y="128"/>
                </a:lnTo>
                <a:lnTo>
                  <a:pt x="82" y="138"/>
                </a:lnTo>
                <a:lnTo>
                  <a:pt x="83" y="141"/>
                </a:lnTo>
                <a:lnTo>
                  <a:pt x="82" y="145"/>
                </a:lnTo>
                <a:lnTo>
                  <a:pt x="74" y="149"/>
                </a:lnTo>
                <a:lnTo>
                  <a:pt x="70" y="153"/>
                </a:lnTo>
                <a:lnTo>
                  <a:pt x="73" y="155"/>
                </a:lnTo>
                <a:lnTo>
                  <a:pt x="65" y="157"/>
                </a:lnTo>
                <a:lnTo>
                  <a:pt x="52" y="165"/>
                </a:lnTo>
                <a:lnTo>
                  <a:pt x="47" y="170"/>
                </a:lnTo>
                <a:lnTo>
                  <a:pt x="44" y="174"/>
                </a:lnTo>
                <a:lnTo>
                  <a:pt x="39" y="195"/>
                </a:lnTo>
                <a:lnTo>
                  <a:pt x="33" y="207"/>
                </a:lnTo>
                <a:lnTo>
                  <a:pt x="26" y="230"/>
                </a:lnTo>
                <a:lnTo>
                  <a:pt x="15" y="263"/>
                </a:lnTo>
                <a:lnTo>
                  <a:pt x="14" y="270"/>
                </a:lnTo>
                <a:lnTo>
                  <a:pt x="2" y="304"/>
                </a:lnTo>
                <a:lnTo>
                  <a:pt x="0" y="306"/>
                </a:lnTo>
                <a:lnTo>
                  <a:pt x="0" y="312"/>
                </a:lnTo>
                <a:lnTo>
                  <a:pt x="14" y="339"/>
                </a:lnTo>
                <a:lnTo>
                  <a:pt x="13" y="352"/>
                </a:lnTo>
                <a:lnTo>
                  <a:pt x="12" y="354"/>
                </a:lnTo>
                <a:lnTo>
                  <a:pt x="14" y="362"/>
                </a:lnTo>
                <a:lnTo>
                  <a:pt x="14" y="373"/>
                </a:lnTo>
                <a:lnTo>
                  <a:pt x="17" y="379"/>
                </a:lnTo>
                <a:lnTo>
                  <a:pt x="21" y="381"/>
                </a:lnTo>
                <a:lnTo>
                  <a:pt x="24" y="381"/>
                </a:lnTo>
                <a:lnTo>
                  <a:pt x="32" y="379"/>
                </a:lnTo>
                <a:lnTo>
                  <a:pt x="37" y="379"/>
                </a:lnTo>
                <a:lnTo>
                  <a:pt x="42" y="379"/>
                </a:lnTo>
                <a:lnTo>
                  <a:pt x="45" y="382"/>
                </a:lnTo>
                <a:lnTo>
                  <a:pt x="47" y="385"/>
                </a:lnTo>
                <a:lnTo>
                  <a:pt x="48" y="392"/>
                </a:lnTo>
                <a:lnTo>
                  <a:pt x="48" y="395"/>
                </a:lnTo>
                <a:lnTo>
                  <a:pt x="50" y="401"/>
                </a:lnTo>
                <a:lnTo>
                  <a:pt x="44" y="399"/>
                </a:lnTo>
                <a:lnTo>
                  <a:pt x="39" y="399"/>
                </a:lnTo>
                <a:lnTo>
                  <a:pt x="34" y="397"/>
                </a:lnTo>
                <a:lnTo>
                  <a:pt x="32" y="395"/>
                </a:lnTo>
                <a:lnTo>
                  <a:pt x="30" y="395"/>
                </a:lnTo>
                <a:lnTo>
                  <a:pt x="30" y="399"/>
                </a:lnTo>
                <a:lnTo>
                  <a:pt x="50" y="409"/>
                </a:lnTo>
                <a:lnTo>
                  <a:pt x="57" y="410"/>
                </a:lnTo>
                <a:lnTo>
                  <a:pt x="65" y="415"/>
                </a:lnTo>
                <a:lnTo>
                  <a:pt x="70" y="423"/>
                </a:lnTo>
                <a:lnTo>
                  <a:pt x="103" y="442"/>
                </a:lnTo>
                <a:lnTo>
                  <a:pt x="108" y="444"/>
                </a:lnTo>
                <a:lnTo>
                  <a:pt x="114" y="448"/>
                </a:lnTo>
                <a:lnTo>
                  <a:pt x="114" y="446"/>
                </a:lnTo>
                <a:lnTo>
                  <a:pt x="114" y="444"/>
                </a:lnTo>
                <a:lnTo>
                  <a:pt x="117" y="444"/>
                </a:lnTo>
                <a:lnTo>
                  <a:pt x="120" y="447"/>
                </a:lnTo>
                <a:lnTo>
                  <a:pt x="130" y="453"/>
                </a:lnTo>
                <a:lnTo>
                  <a:pt x="142" y="456"/>
                </a:lnTo>
                <a:lnTo>
                  <a:pt x="144" y="457"/>
                </a:lnTo>
                <a:lnTo>
                  <a:pt x="147" y="459"/>
                </a:lnTo>
                <a:lnTo>
                  <a:pt x="151" y="462"/>
                </a:lnTo>
                <a:lnTo>
                  <a:pt x="150" y="465"/>
                </a:lnTo>
                <a:lnTo>
                  <a:pt x="148" y="465"/>
                </a:lnTo>
                <a:lnTo>
                  <a:pt x="130" y="455"/>
                </a:lnTo>
                <a:lnTo>
                  <a:pt x="129" y="454"/>
                </a:lnTo>
                <a:lnTo>
                  <a:pt x="125" y="453"/>
                </a:lnTo>
                <a:lnTo>
                  <a:pt x="120" y="449"/>
                </a:lnTo>
                <a:lnTo>
                  <a:pt x="117" y="449"/>
                </a:lnTo>
                <a:lnTo>
                  <a:pt x="123" y="453"/>
                </a:lnTo>
                <a:lnTo>
                  <a:pt x="131" y="456"/>
                </a:lnTo>
                <a:lnTo>
                  <a:pt x="136" y="461"/>
                </a:lnTo>
                <a:lnTo>
                  <a:pt x="150" y="469"/>
                </a:lnTo>
                <a:lnTo>
                  <a:pt x="152" y="469"/>
                </a:lnTo>
                <a:lnTo>
                  <a:pt x="154" y="470"/>
                </a:lnTo>
                <a:lnTo>
                  <a:pt x="160" y="474"/>
                </a:lnTo>
                <a:lnTo>
                  <a:pt x="174" y="490"/>
                </a:lnTo>
                <a:lnTo>
                  <a:pt x="180" y="495"/>
                </a:lnTo>
                <a:lnTo>
                  <a:pt x="200" y="515"/>
                </a:lnTo>
                <a:lnTo>
                  <a:pt x="206" y="518"/>
                </a:lnTo>
                <a:lnTo>
                  <a:pt x="210" y="524"/>
                </a:lnTo>
                <a:lnTo>
                  <a:pt x="214" y="524"/>
                </a:lnTo>
                <a:lnTo>
                  <a:pt x="224" y="529"/>
                </a:lnTo>
                <a:lnTo>
                  <a:pt x="225" y="534"/>
                </a:lnTo>
                <a:lnTo>
                  <a:pt x="229" y="534"/>
                </a:lnTo>
                <a:lnTo>
                  <a:pt x="232" y="533"/>
                </a:lnTo>
                <a:lnTo>
                  <a:pt x="235" y="534"/>
                </a:lnTo>
                <a:lnTo>
                  <a:pt x="237" y="532"/>
                </a:lnTo>
                <a:lnTo>
                  <a:pt x="244" y="535"/>
                </a:lnTo>
                <a:lnTo>
                  <a:pt x="250" y="540"/>
                </a:lnTo>
                <a:lnTo>
                  <a:pt x="252" y="540"/>
                </a:lnTo>
                <a:lnTo>
                  <a:pt x="256" y="546"/>
                </a:lnTo>
                <a:lnTo>
                  <a:pt x="261" y="549"/>
                </a:lnTo>
                <a:lnTo>
                  <a:pt x="262" y="546"/>
                </a:lnTo>
                <a:lnTo>
                  <a:pt x="260" y="545"/>
                </a:lnTo>
                <a:lnTo>
                  <a:pt x="262" y="542"/>
                </a:lnTo>
                <a:lnTo>
                  <a:pt x="263" y="542"/>
                </a:lnTo>
                <a:lnTo>
                  <a:pt x="265" y="548"/>
                </a:lnTo>
                <a:lnTo>
                  <a:pt x="272" y="550"/>
                </a:lnTo>
                <a:lnTo>
                  <a:pt x="277" y="552"/>
                </a:lnTo>
                <a:lnTo>
                  <a:pt x="279" y="551"/>
                </a:lnTo>
                <a:lnTo>
                  <a:pt x="280" y="550"/>
                </a:lnTo>
                <a:lnTo>
                  <a:pt x="283" y="549"/>
                </a:lnTo>
                <a:lnTo>
                  <a:pt x="284" y="551"/>
                </a:lnTo>
                <a:lnTo>
                  <a:pt x="284" y="554"/>
                </a:lnTo>
                <a:lnTo>
                  <a:pt x="286" y="556"/>
                </a:lnTo>
                <a:lnTo>
                  <a:pt x="286" y="559"/>
                </a:lnTo>
                <a:lnTo>
                  <a:pt x="284" y="561"/>
                </a:lnTo>
                <a:lnTo>
                  <a:pt x="287" y="564"/>
                </a:lnTo>
                <a:lnTo>
                  <a:pt x="289" y="567"/>
                </a:lnTo>
                <a:lnTo>
                  <a:pt x="289" y="568"/>
                </a:lnTo>
                <a:lnTo>
                  <a:pt x="286" y="569"/>
                </a:lnTo>
                <a:lnTo>
                  <a:pt x="284" y="564"/>
                </a:lnTo>
                <a:lnTo>
                  <a:pt x="280" y="561"/>
                </a:lnTo>
                <a:lnTo>
                  <a:pt x="278" y="555"/>
                </a:lnTo>
                <a:lnTo>
                  <a:pt x="276" y="554"/>
                </a:lnTo>
                <a:lnTo>
                  <a:pt x="268" y="554"/>
                </a:lnTo>
                <a:lnTo>
                  <a:pt x="263" y="554"/>
                </a:lnTo>
                <a:lnTo>
                  <a:pt x="261" y="556"/>
                </a:lnTo>
                <a:lnTo>
                  <a:pt x="263" y="560"/>
                </a:lnTo>
                <a:lnTo>
                  <a:pt x="266" y="561"/>
                </a:lnTo>
                <a:lnTo>
                  <a:pt x="272" y="564"/>
                </a:lnTo>
                <a:lnTo>
                  <a:pt x="269" y="566"/>
                </a:lnTo>
                <a:lnTo>
                  <a:pt x="269" y="568"/>
                </a:lnTo>
                <a:lnTo>
                  <a:pt x="294" y="586"/>
                </a:lnTo>
                <a:lnTo>
                  <a:pt x="303" y="593"/>
                </a:lnTo>
                <a:lnTo>
                  <a:pt x="306" y="594"/>
                </a:lnTo>
                <a:lnTo>
                  <a:pt x="309" y="592"/>
                </a:lnTo>
                <a:lnTo>
                  <a:pt x="311" y="595"/>
                </a:lnTo>
                <a:lnTo>
                  <a:pt x="311" y="597"/>
                </a:lnTo>
                <a:lnTo>
                  <a:pt x="326" y="611"/>
                </a:lnTo>
                <a:lnTo>
                  <a:pt x="328" y="611"/>
                </a:lnTo>
                <a:lnTo>
                  <a:pt x="330" y="617"/>
                </a:lnTo>
                <a:lnTo>
                  <a:pt x="338" y="622"/>
                </a:lnTo>
                <a:lnTo>
                  <a:pt x="340" y="623"/>
                </a:lnTo>
                <a:lnTo>
                  <a:pt x="349" y="631"/>
                </a:lnTo>
                <a:lnTo>
                  <a:pt x="366" y="644"/>
                </a:lnTo>
                <a:lnTo>
                  <a:pt x="377" y="656"/>
                </a:lnTo>
                <a:lnTo>
                  <a:pt x="382" y="659"/>
                </a:lnTo>
                <a:lnTo>
                  <a:pt x="388" y="662"/>
                </a:lnTo>
                <a:lnTo>
                  <a:pt x="388" y="660"/>
                </a:lnTo>
                <a:lnTo>
                  <a:pt x="404" y="626"/>
                </a:lnTo>
                <a:lnTo>
                  <a:pt x="401" y="615"/>
                </a:lnTo>
                <a:lnTo>
                  <a:pt x="398" y="612"/>
                </a:lnTo>
                <a:lnTo>
                  <a:pt x="394" y="604"/>
                </a:lnTo>
                <a:lnTo>
                  <a:pt x="396" y="603"/>
                </a:lnTo>
                <a:lnTo>
                  <a:pt x="401" y="599"/>
                </a:lnTo>
                <a:lnTo>
                  <a:pt x="398" y="585"/>
                </a:lnTo>
                <a:lnTo>
                  <a:pt x="399" y="577"/>
                </a:lnTo>
                <a:lnTo>
                  <a:pt x="400" y="573"/>
                </a:lnTo>
                <a:lnTo>
                  <a:pt x="411" y="556"/>
                </a:lnTo>
                <a:lnTo>
                  <a:pt x="411" y="543"/>
                </a:lnTo>
                <a:lnTo>
                  <a:pt x="395" y="517"/>
                </a:lnTo>
                <a:lnTo>
                  <a:pt x="392" y="495"/>
                </a:lnTo>
                <a:lnTo>
                  <a:pt x="462" y="355"/>
                </a:lnTo>
                <a:lnTo>
                  <a:pt x="703" y="335"/>
                </a:lnTo>
                <a:lnTo>
                  <a:pt x="705" y="322"/>
                </a:lnTo>
                <a:lnTo>
                  <a:pt x="702" y="303"/>
                </a:lnTo>
                <a:lnTo>
                  <a:pt x="702" y="290"/>
                </a:lnTo>
                <a:lnTo>
                  <a:pt x="708" y="269"/>
                </a:lnTo>
                <a:lnTo>
                  <a:pt x="698" y="265"/>
                </a:lnTo>
                <a:lnTo>
                  <a:pt x="676" y="257"/>
                </a:lnTo>
                <a:lnTo>
                  <a:pt x="657" y="241"/>
                </a:lnTo>
                <a:lnTo>
                  <a:pt x="647" y="219"/>
                </a:lnTo>
                <a:lnTo>
                  <a:pt x="595" y="191"/>
                </a:lnTo>
                <a:lnTo>
                  <a:pt x="581" y="186"/>
                </a:lnTo>
                <a:lnTo>
                  <a:pt x="572" y="181"/>
                </a:lnTo>
                <a:lnTo>
                  <a:pt x="556" y="162"/>
                </a:lnTo>
                <a:lnTo>
                  <a:pt x="542" y="160"/>
                </a:lnTo>
                <a:lnTo>
                  <a:pt x="539" y="156"/>
                </a:lnTo>
                <a:lnTo>
                  <a:pt x="533" y="139"/>
                </a:lnTo>
                <a:lnTo>
                  <a:pt x="519" y="131"/>
                </a:lnTo>
                <a:lnTo>
                  <a:pt x="500" y="128"/>
                </a:lnTo>
                <a:lnTo>
                  <a:pt x="497" y="128"/>
                </a:lnTo>
                <a:lnTo>
                  <a:pt x="488" y="122"/>
                </a:lnTo>
              </a:path>
            </a:pathLst>
          </a:custGeom>
          <a:solidFill>
            <a:schemeClr val="accent3">
              <a:lumMod val="75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4" name="Freeform 250"/>
          <p:cNvSpPr>
            <a:spLocks/>
          </p:cNvSpPr>
          <p:nvPr/>
        </p:nvSpPr>
        <p:spPr bwMode="auto">
          <a:xfrm>
            <a:off x="5683250" y="3555925"/>
            <a:ext cx="1033463" cy="1035050"/>
          </a:xfrm>
          <a:custGeom>
            <a:avLst/>
            <a:gdLst/>
            <a:ahLst/>
            <a:cxnLst>
              <a:cxn ang="0">
                <a:pos x="432" y="492"/>
              </a:cxn>
              <a:cxn ang="0">
                <a:pos x="346" y="376"/>
              </a:cxn>
              <a:cxn ang="0">
                <a:pos x="295" y="321"/>
              </a:cxn>
              <a:cxn ang="0">
                <a:pos x="260" y="261"/>
              </a:cxn>
              <a:cxn ang="0">
                <a:pos x="233" y="208"/>
              </a:cxn>
              <a:cxn ang="0">
                <a:pos x="197" y="142"/>
              </a:cxn>
              <a:cxn ang="0">
                <a:pos x="183" y="84"/>
              </a:cxn>
              <a:cxn ang="0">
                <a:pos x="252" y="170"/>
              </a:cxn>
              <a:cxn ang="0">
                <a:pos x="256" y="234"/>
              </a:cxn>
              <a:cxn ang="0">
                <a:pos x="266" y="159"/>
              </a:cxn>
              <a:cxn ang="0">
                <a:pos x="139" y="38"/>
              </a:cxn>
              <a:cxn ang="0">
                <a:pos x="40" y="16"/>
              </a:cxn>
              <a:cxn ang="0">
                <a:pos x="68" y="40"/>
              </a:cxn>
              <a:cxn ang="0">
                <a:pos x="38" y="91"/>
              </a:cxn>
              <a:cxn ang="0">
                <a:pos x="36" y="150"/>
              </a:cxn>
              <a:cxn ang="0">
                <a:pos x="46" y="198"/>
              </a:cxn>
              <a:cxn ang="0">
                <a:pos x="101" y="251"/>
              </a:cxn>
              <a:cxn ang="0">
                <a:pos x="84" y="308"/>
              </a:cxn>
              <a:cxn ang="0">
                <a:pos x="40" y="339"/>
              </a:cxn>
              <a:cxn ang="0">
                <a:pos x="49" y="391"/>
              </a:cxn>
              <a:cxn ang="0">
                <a:pos x="130" y="348"/>
              </a:cxn>
              <a:cxn ang="0">
                <a:pos x="179" y="316"/>
              </a:cxn>
              <a:cxn ang="0">
                <a:pos x="234" y="366"/>
              </a:cxn>
              <a:cxn ang="0">
                <a:pos x="199" y="415"/>
              </a:cxn>
              <a:cxn ang="0">
                <a:pos x="222" y="457"/>
              </a:cxn>
              <a:cxn ang="0">
                <a:pos x="258" y="437"/>
              </a:cxn>
              <a:cxn ang="0">
                <a:pos x="308" y="465"/>
              </a:cxn>
              <a:cxn ang="0">
                <a:pos x="281" y="500"/>
              </a:cxn>
              <a:cxn ang="0">
                <a:pos x="267" y="578"/>
              </a:cxn>
              <a:cxn ang="0">
                <a:pos x="304" y="607"/>
              </a:cxn>
              <a:cxn ang="0">
                <a:pos x="319" y="630"/>
              </a:cxn>
              <a:cxn ang="0">
                <a:pos x="282" y="638"/>
              </a:cxn>
              <a:cxn ang="0">
                <a:pos x="271" y="689"/>
              </a:cxn>
              <a:cxn ang="0">
                <a:pos x="300" y="731"/>
              </a:cxn>
              <a:cxn ang="0">
                <a:pos x="327" y="761"/>
              </a:cxn>
              <a:cxn ang="0">
                <a:pos x="392" y="750"/>
              </a:cxn>
              <a:cxn ang="0">
                <a:pos x="473" y="774"/>
              </a:cxn>
              <a:cxn ang="0">
                <a:pos x="536" y="800"/>
              </a:cxn>
              <a:cxn ang="0">
                <a:pos x="589" y="920"/>
              </a:cxn>
              <a:cxn ang="0">
                <a:pos x="685" y="892"/>
              </a:cxn>
              <a:cxn ang="0">
                <a:pos x="732" y="949"/>
              </a:cxn>
              <a:cxn ang="0">
                <a:pos x="940" y="979"/>
              </a:cxn>
              <a:cxn ang="0">
                <a:pos x="967" y="910"/>
              </a:cxn>
              <a:cxn ang="0">
                <a:pos x="931" y="871"/>
              </a:cxn>
              <a:cxn ang="0">
                <a:pos x="891" y="840"/>
              </a:cxn>
              <a:cxn ang="0">
                <a:pos x="881" y="792"/>
              </a:cxn>
              <a:cxn ang="0">
                <a:pos x="827" y="787"/>
              </a:cxn>
              <a:cxn ang="0">
                <a:pos x="781" y="778"/>
              </a:cxn>
              <a:cxn ang="0">
                <a:pos x="773" y="767"/>
              </a:cxn>
              <a:cxn ang="0">
                <a:pos x="718" y="713"/>
              </a:cxn>
              <a:cxn ang="0">
                <a:pos x="676" y="680"/>
              </a:cxn>
              <a:cxn ang="0">
                <a:pos x="599" y="679"/>
              </a:cxn>
              <a:cxn ang="0">
                <a:pos x="584" y="685"/>
              </a:cxn>
              <a:cxn ang="0">
                <a:pos x="594" y="690"/>
              </a:cxn>
              <a:cxn ang="0">
                <a:pos x="562" y="700"/>
              </a:cxn>
              <a:cxn ang="0">
                <a:pos x="548" y="682"/>
              </a:cxn>
              <a:cxn ang="0">
                <a:pos x="530" y="663"/>
              </a:cxn>
              <a:cxn ang="0">
                <a:pos x="560" y="666"/>
              </a:cxn>
              <a:cxn ang="0">
                <a:pos x="514" y="636"/>
              </a:cxn>
              <a:cxn ang="0">
                <a:pos x="484" y="595"/>
              </a:cxn>
            </a:cxnLst>
            <a:rect l="0" t="0" r="r" b="b"/>
            <a:pathLst>
              <a:path w="980" h="981">
                <a:moveTo>
                  <a:pt x="446" y="555"/>
                </a:moveTo>
                <a:lnTo>
                  <a:pt x="446" y="552"/>
                </a:lnTo>
                <a:lnTo>
                  <a:pt x="448" y="544"/>
                </a:lnTo>
                <a:lnTo>
                  <a:pt x="448" y="536"/>
                </a:lnTo>
                <a:lnTo>
                  <a:pt x="448" y="533"/>
                </a:lnTo>
                <a:lnTo>
                  <a:pt x="448" y="524"/>
                </a:lnTo>
                <a:lnTo>
                  <a:pt x="448" y="523"/>
                </a:lnTo>
                <a:lnTo>
                  <a:pt x="446" y="521"/>
                </a:lnTo>
                <a:lnTo>
                  <a:pt x="444" y="516"/>
                </a:lnTo>
                <a:lnTo>
                  <a:pt x="440" y="504"/>
                </a:lnTo>
                <a:lnTo>
                  <a:pt x="435" y="498"/>
                </a:lnTo>
                <a:lnTo>
                  <a:pt x="432" y="494"/>
                </a:lnTo>
                <a:lnTo>
                  <a:pt x="434" y="493"/>
                </a:lnTo>
                <a:lnTo>
                  <a:pt x="432" y="492"/>
                </a:lnTo>
                <a:lnTo>
                  <a:pt x="428" y="489"/>
                </a:lnTo>
                <a:lnTo>
                  <a:pt x="426" y="486"/>
                </a:lnTo>
                <a:lnTo>
                  <a:pt x="424" y="483"/>
                </a:lnTo>
                <a:lnTo>
                  <a:pt x="417" y="472"/>
                </a:lnTo>
                <a:lnTo>
                  <a:pt x="416" y="469"/>
                </a:lnTo>
                <a:lnTo>
                  <a:pt x="416" y="465"/>
                </a:lnTo>
                <a:lnTo>
                  <a:pt x="410" y="462"/>
                </a:lnTo>
                <a:lnTo>
                  <a:pt x="408" y="456"/>
                </a:lnTo>
                <a:lnTo>
                  <a:pt x="404" y="450"/>
                </a:lnTo>
                <a:lnTo>
                  <a:pt x="394" y="436"/>
                </a:lnTo>
                <a:lnTo>
                  <a:pt x="392" y="432"/>
                </a:lnTo>
                <a:lnTo>
                  <a:pt x="385" y="424"/>
                </a:lnTo>
                <a:lnTo>
                  <a:pt x="350" y="378"/>
                </a:lnTo>
                <a:lnTo>
                  <a:pt x="346" y="376"/>
                </a:lnTo>
                <a:lnTo>
                  <a:pt x="342" y="374"/>
                </a:lnTo>
                <a:lnTo>
                  <a:pt x="338" y="372"/>
                </a:lnTo>
                <a:lnTo>
                  <a:pt x="328" y="364"/>
                </a:lnTo>
                <a:lnTo>
                  <a:pt x="324" y="358"/>
                </a:lnTo>
                <a:lnTo>
                  <a:pt x="320" y="355"/>
                </a:lnTo>
                <a:lnTo>
                  <a:pt x="318" y="353"/>
                </a:lnTo>
                <a:lnTo>
                  <a:pt x="314" y="350"/>
                </a:lnTo>
                <a:lnTo>
                  <a:pt x="305" y="342"/>
                </a:lnTo>
                <a:lnTo>
                  <a:pt x="300" y="331"/>
                </a:lnTo>
                <a:lnTo>
                  <a:pt x="297" y="328"/>
                </a:lnTo>
                <a:lnTo>
                  <a:pt x="295" y="326"/>
                </a:lnTo>
                <a:lnTo>
                  <a:pt x="295" y="325"/>
                </a:lnTo>
                <a:lnTo>
                  <a:pt x="296" y="324"/>
                </a:lnTo>
                <a:lnTo>
                  <a:pt x="295" y="321"/>
                </a:lnTo>
                <a:lnTo>
                  <a:pt x="290" y="314"/>
                </a:lnTo>
                <a:lnTo>
                  <a:pt x="288" y="308"/>
                </a:lnTo>
                <a:lnTo>
                  <a:pt x="285" y="303"/>
                </a:lnTo>
                <a:lnTo>
                  <a:pt x="282" y="304"/>
                </a:lnTo>
                <a:lnTo>
                  <a:pt x="280" y="304"/>
                </a:lnTo>
                <a:lnTo>
                  <a:pt x="277" y="303"/>
                </a:lnTo>
                <a:lnTo>
                  <a:pt x="270" y="295"/>
                </a:lnTo>
                <a:lnTo>
                  <a:pt x="264" y="291"/>
                </a:lnTo>
                <a:lnTo>
                  <a:pt x="265" y="289"/>
                </a:lnTo>
                <a:lnTo>
                  <a:pt x="268" y="288"/>
                </a:lnTo>
                <a:lnTo>
                  <a:pt x="271" y="287"/>
                </a:lnTo>
                <a:lnTo>
                  <a:pt x="270" y="283"/>
                </a:lnTo>
                <a:lnTo>
                  <a:pt x="267" y="278"/>
                </a:lnTo>
                <a:lnTo>
                  <a:pt x="260" y="261"/>
                </a:lnTo>
                <a:lnTo>
                  <a:pt x="260" y="259"/>
                </a:lnTo>
                <a:lnTo>
                  <a:pt x="257" y="251"/>
                </a:lnTo>
                <a:lnTo>
                  <a:pt x="254" y="250"/>
                </a:lnTo>
                <a:lnTo>
                  <a:pt x="253" y="247"/>
                </a:lnTo>
                <a:lnTo>
                  <a:pt x="253" y="238"/>
                </a:lnTo>
                <a:lnTo>
                  <a:pt x="252" y="235"/>
                </a:lnTo>
                <a:lnTo>
                  <a:pt x="246" y="230"/>
                </a:lnTo>
                <a:lnTo>
                  <a:pt x="245" y="230"/>
                </a:lnTo>
                <a:lnTo>
                  <a:pt x="239" y="229"/>
                </a:lnTo>
                <a:lnTo>
                  <a:pt x="235" y="220"/>
                </a:lnTo>
                <a:lnTo>
                  <a:pt x="232" y="217"/>
                </a:lnTo>
                <a:lnTo>
                  <a:pt x="232" y="213"/>
                </a:lnTo>
                <a:lnTo>
                  <a:pt x="232" y="209"/>
                </a:lnTo>
                <a:lnTo>
                  <a:pt x="233" y="208"/>
                </a:lnTo>
                <a:lnTo>
                  <a:pt x="234" y="205"/>
                </a:lnTo>
                <a:lnTo>
                  <a:pt x="234" y="199"/>
                </a:lnTo>
                <a:lnTo>
                  <a:pt x="233" y="198"/>
                </a:lnTo>
                <a:lnTo>
                  <a:pt x="228" y="194"/>
                </a:lnTo>
                <a:lnTo>
                  <a:pt x="220" y="186"/>
                </a:lnTo>
                <a:lnTo>
                  <a:pt x="220" y="179"/>
                </a:lnTo>
                <a:lnTo>
                  <a:pt x="214" y="170"/>
                </a:lnTo>
                <a:lnTo>
                  <a:pt x="213" y="167"/>
                </a:lnTo>
                <a:lnTo>
                  <a:pt x="211" y="164"/>
                </a:lnTo>
                <a:lnTo>
                  <a:pt x="209" y="162"/>
                </a:lnTo>
                <a:lnTo>
                  <a:pt x="206" y="161"/>
                </a:lnTo>
                <a:lnTo>
                  <a:pt x="205" y="158"/>
                </a:lnTo>
                <a:lnTo>
                  <a:pt x="203" y="150"/>
                </a:lnTo>
                <a:lnTo>
                  <a:pt x="197" y="142"/>
                </a:lnTo>
                <a:lnTo>
                  <a:pt x="194" y="127"/>
                </a:lnTo>
                <a:lnTo>
                  <a:pt x="187" y="115"/>
                </a:lnTo>
                <a:lnTo>
                  <a:pt x="187" y="111"/>
                </a:lnTo>
                <a:lnTo>
                  <a:pt x="190" y="110"/>
                </a:lnTo>
                <a:lnTo>
                  <a:pt x="190" y="107"/>
                </a:lnTo>
                <a:lnTo>
                  <a:pt x="190" y="103"/>
                </a:lnTo>
                <a:lnTo>
                  <a:pt x="187" y="100"/>
                </a:lnTo>
                <a:lnTo>
                  <a:pt x="178" y="83"/>
                </a:lnTo>
                <a:lnTo>
                  <a:pt x="174" y="79"/>
                </a:lnTo>
                <a:lnTo>
                  <a:pt x="164" y="62"/>
                </a:lnTo>
                <a:lnTo>
                  <a:pt x="166" y="62"/>
                </a:lnTo>
                <a:lnTo>
                  <a:pt x="168" y="62"/>
                </a:lnTo>
                <a:lnTo>
                  <a:pt x="180" y="80"/>
                </a:lnTo>
                <a:lnTo>
                  <a:pt x="183" y="84"/>
                </a:lnTo>
                <a:lnTo>
                  <a:pt x="184" y="89"/>
                </a:lnTo>
                <a:lnTo>
                  <a:pt x="186" y="90"/>
                </a:lnTo>
                <a:lnTo>
                  <a:pt x="190" y="92"/>
                </a:lnTo>
                <a:lnTo>
                  <a:pt x="204" y="116"/>
                </a:lnTo>
                <a:lnTo>
                  <a:pt x="207" y="118"/>
                </a:lnTo>
                <a:lnTo>
                  <a:pt x="211" y="122"/>
                </a:lnTo>
                <a:lnTo>
                  <a:pt x="214" y="127"/>
                </a:lnTo>
                <a:lnTo>
                  <a:pt x="216" y="130"/>
                </a:lnTo>
                <a:lnTo>
                  <a:pt x="230" y="147"/>
                </a:lnTo>
                <a:lnTo>
                  <a:pt x="235" y="150"/>
                </a:lnTo>
                <a:lnTo>
                  <a:pt x="239" y="151"/>
                </a:lnTo>
                <a:lnTo>
                  <a:pt x="248" y="162"/>
                </a:lnTo>
                <a:lnTo>
                  <a:pt x="254" y="168"/>
                </a:lnTo>
                <a:lnTo>
                  <a:pt x="252" y="170"/>
                </a:lnTo>
                <a:lnTo>
                  <a:pt x="252" y="173"/>
                </a:lnTo>
                <a:lnTo>
                  <a:pt x="253" y="177"/>
                </a:lnTo>
                <a:lnTo>
                  <a:pt x="253" y="180"/>
                </a:lnTo>
                <a:lnTo>
                  <a:pt x="251" y="186"/>
                </a:lnTo>
                <a:lnTo>
                  <a:pt x="252" y="190"/>
                </a:lnTo>
                <a:lnTo>
                  <a:pt x="250" y="197"/>
                </a:lnTo>
                <a:lnTo>
                  <a:pt x="250" y="201"/>
                </a:lnTo>
                <a:lnTo>
                  <a:pt x="248" y="208"/>
                </a:lnTo>
                <a:lnTo>
                  <a:pt x="250" y="214"/>
                </a:lnTo>
                <a:lnTo>
                  <a:pt x="248" y="216"/>
                </a:lnTo>
                <a:lnTo>
                  <a:pt x="248" y="219"/>
                </a:lnTo>
                <a:lnTo>
                  <a:pt x="248" y="224"/>
                </a:lnTo>
                <a:lnTo>
                  <a:pt x="248" y="227"/>
                </a:lnTo>
                <a:lnTo>
                  <a:pt x="256" y="234"/>
                </a:lnTo>
                <a:lnTo>
                  <a:pt x="257" y="236"/>
                </a:lnTo>
                <a:lnTo>
                  <a:pt x="257" y="244"/>
                </a:lnTo>
                <a:lnTo>
                  <a:pt x="259" y="248"/>
                </a:lnTo>
                <a:lnTo>
                  <a:pt x="261" y="248"/>
                </a:lnTo>
                <a:lnTo>
                  <a:pt x="262" y="246"/>
                </a:lnTo>
                <a:lnTo>
                  <a:pt x="256" y="215"/>
                </a:lnTo>
                <a:lnTo>
                  <a:pt x="257" y="210"/>
                </a:lnTo>
                <a:lnTo>
                  <a:pt x="259" y="202"/>
                </a:lnTo>
                <a:lnTo>
                  <a:pt x="257" y="198"/>
                </a:lnTo>
                <a:lnTo>
                  <a:pt x="259" y="196"/>
                </a:lnTo>
                <a:lnTo>
                  <a:pt x="262" y="182"/>
                </a:lnTo>
                <a:lnTo>
                  <a:pt x="262" y="179"/>
                </a:lnTo>
                <a:lnTo>
                  <a:pt x="265" y="173"/>
                </a:lnTo>
                <a:lnTo>
                  <a:pt x="266" y="159"/>
                </a:lnTo>
                <a:lnTo>
                  <a:pt x="264" y="156"/>
                </a:lnTo>
                <a:lnTo>
                  <a:pt x="260" y="154"/>
                </a:lnTo>
                <a:lnTo>
                  <a:pt x="251" y="147"/>
                </a:lnTo>
                <a:lnTo>
                  <a:pt x="247" y="146"/>
                </a:lnTo>
                <a:lnTo>
                  <a:pt x="246" y="144"/>
                </a:lnTo>
                <a:lnTo>
                  <a:pt x="230" y="135"/>
                </a:lnTo>
                <a:lnTo>
                  <a:pt x="221" y="126"/>
                </a:lnTo>
                <a:lnTo>
                  <a:pt x="203" y="106"/>
                </a:lnTo>
                <a:lnTo>
                  <a:pt x="170" y="60"/>
                </a:lnTo>
                <a:lnTo>
                  <a:pt x="170" y="59"/>
                </a:lnTo>
                <a:lnTo>
                  <a:pt x="157" y="40"/>
                </a:lnTo>
                <a:lnTo>
                  <a:pt x="151" y="41"/>
                </a:lnTo>
                <a:lnTo>
                  <a:pt x="148" y="42"/>
                </a:lnTo>
                <a:lnTo>
                  <a:pt x="139" y="38"/>
                </a:lnTo>
                <a:lnTo>
                  <a:pt x="118" y="20"/>
                </a:lnTo>
                <a:lnTo>
                  <a:pt x="116" y="18"/>
                </a:lnTo>
                <a:lnTo>
                  <a:pt x="108" y="8"/>
                </a:lnTo>
                <a:lnTo>
                  <a:pt x="102" y="6"/>
                </a:lnTo>
                <a:lnTo>
                  <a:pt x="94" y="0"/>
                </a:lnTo>
                <a:lnTo>
                  <a:pt x="86" y="1"/>
                </a:lnTo>
                <a:lnTo>
                  <a:pt x="82" y="5"/>
                </a:lnTo>
                <a:lnTo>
                  <a:pt x="79" y="8"/>
                </a:lnTo>
                <a:lnTo>
                  <a:pt x="77" y="13"/>
                </a:lnTo>
                <a:lnTo>
                  <a:pt x="68" y="13"/>
                </a:lnTo>
                <a:lnTo>
                  <a:pt x="60" y="14"/>
                </a:lnTo>
                <a:lnTo>
                  <a:pt x="50" y="11"/>
                </a:lnTo>
                <a:lnTo>
                  <a:pt x="44" y="11"/>
                </a:lnTo>
                <a:lnTo>
                  <a:pt x="40" y="16"/>
                </a:lnTo>
                <a:lnTo>
                  <a:pt x="33" y="14"/>
                </a:lnTo>
                <a:lnTo>
                  <a:pt x="24" y="13"/>
                </a:lnTo>
                <a:lnTo>
                  <a:pt x="4" y="14"/>
                </a:lnTo>
                <a:lnTo>
                  <a:pt x="0" y="18"/>
                </a:lnTo>
                <a:lnTo>
                  <a:pt x="0" y="24"/>
                </a:lnTo>
                <a:lnTo>
                  <a:pt x="18" y="24"/>
                </a:lnTo>
                <a:lnTo>
                  <a:pt x="22" y="24"/>
                </a:lnTo>
                <a:lnTo>
                  <a:pt x="28" y="24"/>
                </a:lnTo>
                <a:lnTo>
                  <a:pt x="30" y="24"/>
                </a:lnTo>
                <a:lnTo>
                  <a:pt x="36" y="24"/>
                </a:lnTo>
                <a:lnTo>
                  <a:pt x="38" y="24"/>
                </a:lnTo>
                <a:lnTo>
                  <a:pt x="46" y="28"/>
                </a:lnTo>
                <a:lnTo>
                  <a:pt x="52" y="33"/>
                </a:lnTo>
                <a:lnTo>
                  <a:pt x="68" y="40"/>
                </a:lnTo>
                <a:lnTo>
                  <a:pt x="73" y="45"/>
                </a:lnTo>
                <a:lnTo>
                  <a:pt x="75" y="51"/>
                </a:lnTo>
                <a:lnTo>
                  <a:pt x="70" y="54"/>
                </a:lnTo>
                <a:lnTo>
                  <a:pt x="61" y="60"/>
                </a:lnTo>
                <a:lnTo>
                  <a:pt x="57" y="61"/>
                </a:lnTo>
                <a:lnTo>
                  <a:pt x="56" y="64"/>
                </a:lnTo>
                <a:lnTo>
                  <a:pt x="59" y="69"/>
                </a:lnTo>
                <a:lnTo>
                  <a:pt x="60" y="73"/>
                </a:lnTo>
                <a:lnTo>
                  <a:pt x="58" y="78"/>
                </a:lnTo>
                <a:lnTo>
                  <a:pt x="54" y="88"/>
                </a:lnTo>
                <a:lnTo>
                  <a:pt x="53" y="91"/>
                </a:lnTo>
                <a:lnTo>
                  <a:pt x="46" y="92"/>
                </a:lnTo>
                <a:lnTo>
                  <a:pt x="42" y="91"/>
                </a:lnTo>
                <a:lnTo>
                  <a:pt x="38" y="91"/>
                </a:lnTo>
                <a:lnTo>
                  <a:pt x="36" y="94"/>
                </a:lnTo>
                <a:lnTo>
                  <a:pt x="37" y="97"/>
                </a:lnTo>
                <a:lnTo>
                  <a:pt x="44" y="100"/>
                </a:lnTo>
                <a:lnTo>
                  <a:pt x="44" y="103"/>
                </a:lnTo>
                <a:lnTo>
                  <a:pt x="43" y="106"/>
                </a:lnTo>
                <a:lnTo>
                  <a:pt x="43" y="116"/>
                </a:lnTo>
                <a:lnTo>
                  <a:pt x="45" y="119"/>
                </a:lnTo>
                <a:lnTo>
                  <a:pt x="49" y="122"/>
                </a:lnTo>
                <a:lnTo>
                  <a:pt x="51" y="123"/>
                </a:lnTo>
                <a:lnTo>
                  <a:pt x="51" y="127"/>
                </a:lnTo>
                <a:lnTo>
                  <a:pt x="51" y="132"/>
                </a:lnTo>
                <a:lnTo>
                  <a:pt x="50" y="138"/>
                </a:lnTo>
                <a:lnTo>
                  <a:pt x="42" y="142"/>
                </a:lnTo>
                <a:lnTo>
                  <a:pt x="36" y="150"/>
                </a:lnTo>
                <a:lnTo>
                  <a:pt x="35" y="151"/>
                </a:lnTo>
                <a:lnTo>
                  <a:pt x="33" y="153"/>
                </a:lnTo>
                <a:lnTo>
                  <a:pt x="32" y="158"/>
                </a:lnTo>
                <a:lnTo>
                  <a:pt x="30" y="161"/>
                </a:lnTo>
                <a:lnTo>
                  <a:pt x="29" y="167"/>
                </a:lnTo>
                <a:lnTo>
                  <a:pt x="32" y="169"/>
                </a:lnTo>
                <a:lnTo>
                  <a:pt x="33" y="172"/>
                </a:lnTo>
                <a:lnTo>
                  <a:pt x="33" y="175"/>
                </a:lnTo>
                <a:lnTo>
                  <a:pt x="36" y="179"/>
                </a:lnTo>
                <a:lnTo>
                  <a:pt x="44" y="185"/>
                </a:lnTo>
                <a:lnTo>
                  <a:pt x="46" y="189"/>
                </a:lnTo>
                <a:lnTo>
                  <a:pt x="44" y="194"/>
                </a:lnTo>
                <a:lnTo>
                  <a:pt x="40" y="196"/>
                </a:lnTo>
                <a:lnTo>
                  <a:pt x="46" y="198"/>
                </a:lnTo>
                <a:lnTo>
                  <a:pt x="51" y="202"/>
                </a:lnTo>
                <a:lnTo>
                  <a:pt x="52" y="206"/>
                </a:lnTo>
                <a:lnTo>
                  <a:pt x="47" y="222"/>
                </a:lnTo>
                <a:lnTo>
                  <a:pt x="50" y="227"/>
                </a:lnTo>
                <a:lnTo>
                  <a:pt x="56" y="234"/>
                </a:lnTo>
                <a:lnTo>
                  <a:pt x="69" y="247"/>
                </a:lnTo>
                <a:lnTo>
                  <a:pt x="81" y="241"/>
                </a:lnTo>
                <a:lnTo>
                  <a:pt x="84" y="239"/>
                </a:lnTo>
                <a:lnTo>
                  <a:pt x="87" y="238"/>
                </a:lnTo>
                <a:lnTo>
                  <a:pt x="92" y="238"/>
                </a:lnTo>
                <a:lnTo>
                  <a:pt x="92" y="244"/>
                </a:lnTo>
                <a:lnTo>
                  <a:pt x="90" y="247"/>
                </a:lnTo>
                <a:lnTo>
                  <a:pt x="91" y="251"/>
                </a:lnTo>
                <a:lnTo>
                  <a:pt x="101" y="251"/>
                </a:lnTo>
                <a:lnTo>
                  <a:pt x="104" y="252"/>
                </a:lnTo>
                <a:lnTo>
                  <a:pt x="106" y="256"/>
                </a:lnTo>
                <a:lnTo>
                  <a:pt x="113" y="259"/>
                </a:lnTo>
                <a:lnTo>
                  <a:pt x="112" y="266"/>
                </a:lnTo>
                <a:lnTo>
                  <a:pt x="108" y="273"/>
                </a:lnTo>
                <a:lnTo>
                  <a:pt x="106" y="279"/>
                </a:lnTo>
                <a:lnTo>
                  <a:pt x="104" y="283"/>
                </a:lnTo>
                <a:lnTo>
                  <a:pt x="100" y="286"/>
                </a:lnTo>
                <a:lnTo>
                  <a:pt x="100" y="297"/>
                </a:lnTo>
                <a:lnTo>
                  <a:pt x="103" y="308"/>
                </a:lnTo>
                <a:lnTo>
                  <a:pt x="103" y="312"/>
                </a:lnTo>
                <a:lnTo>
                  <a:pt x="100" y="315"/>
                </a:lnTo>
                <a:lnTo>
                  <a:pt x="90" y="312"/>
                </a:lnTo>
                <a:lnTo>
                  <a:pt x="84" y="308"/>
                </a:lnTo>
                <a:lnTo>
                  <a:pt x="81" y="306"/>
                </a:lnTo>
                <a:lnTo>
                  <a:pt x="79" y="305"/>
                </a:lnTo>
                <a:lnTo>
                  <a:pt x="78" y="304"/>
                </a:lnTo>
                <a:lnTo>
                  <a:pt x="74" y="304"/>
                </a:lnTo>
                <a:lnTo>
                  <a:pt x="69" y="306"/>
                </a:lnTo>
                <a:lnTo>
                  <a:pt x="68" y="309"/>
                </a:lnTo>
                <a:lnTo>
                  <a:pt x="65" y="316"/>
                </a:lnTo>
                <a:lnTo>
                  <a:pt x="64" y="321"/>
                </a:lnTo>
                <a:lnTo>
                  <a:pt x="62" y="326"/>
                </a:lnTo>
                <a:lnTo>
                  <a:pt x="59" y="328"/>
                </a:lnTo>
                <a:lnTo>
                  <a:pt x="50" y="328"/>
                </a:lnTo>
                <a:lnTo>
                  <a:pt x="41" y="333"/>
                </a:lnTo>
                <a:lnTo>
                  <a:pt x="40" y="336"/>
                </a:lnTo>
                <a:lnTo>
                  <a:pt x="40" y="339"/>
                </a:lnTo>
                <a:lnTo>
                  <a:pt x="44" y="340"/>
                </a:lnTo>
                <a:lnTo>
                  <a:pt x="50" y="340"/>
                </a:lnTo>
                <a:lnTo>
                  <a:pt x="64" y="334"/>
                </a:lnTo>
                <a:lnTo>
                  <a:pt x="64" y="338"/>
                </a:lnTo>
                <a:lnTo>
                  <a:pt x="60" y="346"/>
                </a:lnTo>
                <a:lnTo>
                  <a:pt x="56" y="350"/>
                </a:lnTo>
                <a:lnTo>
                  <a:pt x="51" y="356"/>
                </a:lnTo>
                <a:lnTo>
                  <a:pt x="51" y="359"/>
                </a:lnTo>
                <a:lnTo>
                  <a:pt x="49" y="365"/>
                </a:lnTo>
                <a:lnTo>
                  <a:pt x="47" y="372"/>
                </a:lnTo>
                <a:lnTo>
                  <a:pt x="44" y="379"/>
                </a:lnTo>
                <a:lnTo>
                  <a:pt x="44" y="383"/>
                </a:lnTo>
                <a:lnTo>
                  <a:pt x="46" y="388"/>
                </a:lnTo>
                <a:lnTo>
                  <a:pt x="49" y="391"/>
                </a:lnTo>
                <a:lnTo>
                  <a:pt x="49" y="395"/>
                </a:lnTo>
                <a:lnTo>
                  <a:pt x="50" y="396"/>
                </a:lnTo>
                <a:lnTo>
                  <a:pt x="52" y="405"/>
                </a:lnTo>
                <a:lnTo>
                  <a:pt x="54" y="408"/>
                </a:lnTo>
                <a:lnTo>
                  <a:pt x="59" y="409"/>
                </a:lnTo>
                <a:lnTo>
                  <a:pt x="62" y="406"/>
                </a:lnTo>
                <a:lnTo>
                  <a:pt x="65" y="406"/>
                </a:lnTo>
                <a:lnTo>
                  <a:pt x="68" y="405"/>
                </a:lnTo>
                <a:lnTo>
                  <a:pt x="81" y="398"/>
                </a:lnTo>
                <a:lnTo>
                  <a:pt x="92" y="389"/>
                </a:lnTo>
                <a:lnTo>
                  <a:pt x="93" y="386"/>
                </a:lnTo>
                <a:lnTo>
                  <a:pt x="106" y="372"/>
                </a:lnTo>
                <a:lnTo>
                  <a:pt x="115" y="364"/>
                </a:lnTo>
                <a:lnTo>
                  <a:pt x="130" y="348"/>
                </a:lnTo>
                <a:lnTo>
                  <a:pt x="133" y="346"/>
                </a:lnTo>
                <a:lnTo>
                  <a:pt x="135" y="346"/>
                </a:lnTo>
                <a:lnTo>
                  <a:pt x="139" y="344"/>
                </a:lnTo>
                <a:lnTo>
                  <a:pt x="154" y="363"/>
                </a:lnTo>
                <a:lnTo>
                  <a:pt x="164" y="344"/>
                </a:lnTo>
                <a:lnTo>
                  <a:pt x="157" y="339"/>
                </a:lnTo>
                <a:lnTo>
                  <a:pt x="155" y="333"/>
                </a:lnTo>
                <a:lnTo>
                  <a:pt x="159" y="332"/>
                </a:lnTo>
                <a:lnTo>
                  <a:pt x="165" y="332"/>
                </a:lnTo>
                <a:lnTo>
                  <a:pt x="170" y="331"/>
                </a:lnTo>
                <a:lnTo>
                  <a:pt x="174" y="326"/>
                </a:lnTo>
                <a:lnTo>
                  <a:pt x="172" y="317"/>
                </a:lnTo>
                <a:lnTo>
                  <a:pt x="174" y="318"/>
                </a:lnTo>
                <a:lnTo>
                  <a:pt x="179" y="316"/>
                </a:lnTo>
                <a:lnTo>
                  <a:pt x="189" y="316"/>
                </a:lnTo>
                <a:lnTo>
                  <a:pt x="192" y="314"/>
                </a:lnTo>
                <a:lnTo>
                  <a:pt x="196" y="313"/>
                </a:lnTo>
                <a:lnTo>
                  <a:pt x="202" y="325"/>
                </a:lnTo>
                <a:lnTo>
                  <a:pt x="198" y="342"/>
                </a:lnTo>
                <a:lnTo>
                  <a:pt x="200" y="346"/>
                </a:lnTo>
                <a:lnTo>
                  <a:pt x="202" y="348"/>
                </a:lnTo>
                <a:lnTo>
                  <a:pt x="207" y="350"/>
                </a:lnTo>
                <a:lnTo>
                  <a:pt x="210" y="357"/>
                </a:lnTo>
                <a:lnTo>
                  <a:pt x="215" y="358"/>
                </a:lnTo>
                <a:lnTo>
                  <a:pt x="220" y="357"/>
                </a:lnTo>
                <a:lnTo>
                  <a:pt x="221" y="358"/>
                </a:lnTo>
                <a:lnTo>
                  <a:pt x="224" y="361"/>
                </a:lnTo>
                <a:lnTo>
                  <a:pt x="234" y="366"/>
                </a:lnTo>
                <a:lnTo>
                  <a:pt x="236" y="372"/>
                </a:lnTo>
                <a:lnTo>
                  <a:pt x="235" y="378"/>
                </a:lnTo>
                <a:lnTo>
                  <a:pt x="230" y="381"/>
                </a:lnTo>
                <a:lnTo>
                  <a:pt x="226" y="383"/>
                </a:lnTo>
                <a:lnTo>
                  <a:pt x="222" y="385"/>
                </a:lnTo>
                <a:lnTo>
                  <a:pt x="216" y="392"/>
                </a:lnTo>
                <a:lnTo>
                  <a:pt x="213" y="390"/>
                </a:lnTo>
                <a:lnTo>
                  <a:pt x="211" y="386"/>
                </a:lnTo>
                <a:lnTo>
                  <a:pt x="208" y="385"/>
                </a:lnTo>
                <a:lnTo>
                  <a:pt x="204" y="388"/>
                </a:lnTo>
                <a:lnTo>
                  <a:pt x="198" y="393"/>
                </a:lnTo>
                <a:lnTo>
                  <a:pt x="199" y="396"/>
                </a:lnTo>
                <a:lnTo>
                  <a:pt x="200" y="404"/>
                </a:lnTo>
                <a:lnTo>
                  <a:pt x="199" y="415"/>
                </a:lnTo>
                <a:lnTo>
                  <a:pt x="199" y="426"/>
                </a:lnTo>
                <a:lnTo>
                  <a:pt x="198" y="428"/>
                </a:lnTo>
                <a:lnTo>
                  <a:pt x="198" y="430"/>
                </a:lnTo>
                <a:lnTo>
                  <a:pt x="197" y="433"/>
                </a:lnTo>
                <a:lnTo>
                  <a:pt x="198" y="434"/>
                </a:lnTo>
                <a:lnTo>
                  <a:pt x="197" y="437"/>
                </a:lnTo>
                <a:lnTo>
                  <a:pt x="197" y="441"/>
                </a:lnTo>
                <a:lnTo>
                  <a:pt x="208" y="448"/>
                </a:lnTo>
                <a:lnTo>
                  <a:pt x="210" y="450"/>
                </a:lnTo>
                <a:lnTo>
                  <a:pt x="213" y="451"/>
                </a:lnTo>
                <a:lnTo>
                  <a:pt x="218" y="451"/>
                </a:lnTo>
                <a:lnTo>
                  <a:pt x="221" y="452"/>
                </a:lnTo>
                <a:lnTo>
                  <a:pt x="221" y="456"/>
                </a:lnTo>
                <a:lnTo>
                  <a:pt x="222" y="457"/>
                </a:lnTo>
                <a:lnTo>
                  <a:pt x="224" y="458"/>
                </a:lnTo>
                <a:lnTo>
                  <a:pt x="224" y="461"/>
                </a:lnTo>
                <a:lnTo>
                  <a:pt x="226" y="464"/>
                </a:lnTo>
                <a:lnTo>
                  <a:pt x="230" y="464"/>
                </a:lnTo>
                <a:lnTo>
                  <a:pt x="236" y="460"/>
                </a:lnTo>
                <a:lnTo>
                  <a:pt x="239" y="457"/>
                </a:lnTo>
                <a:lnTo>
                  <a:pt x="240" y="454"/>
                </a:lnTo>
                <a:lnTo>
                  <a:pt x="243" y="452"/>
                </a:lnTo>
                <a:lnTo>
                  <a:pt x="245" y="452"/>
                </a:lnTo>
                <a:lnTo>
                  <a:pt x="248" y="446"/>
                </a:lnTo>
                <a:lnTo>
                  <a:pt x="250" y="441"/>
                </a:lnTo>
                <a:lnTo>
                  <a:pt x="250" y="437"/>
                </a:lnTo>
                <a:lnTo>
                  <a:pt x="257" y="434"/>
                </a:lnTo>
                <a:lnTo>
                  <a:pt x="258" y="437"/>
                </a:lnTo>
                <a:lnTo>
                  <a:pt x="260" y="436"/>
                </a:lnTo>
                <a:lnTo>
                  <a:pt x="262" y="435"/>
                </a:lnTo>
                <a:lnTo>
                  <a:pt x="265" y="435"/>
                </a:lnTo>
                <a:lnTo>
                  <a:pt x="269" y="436"/>
                </a:lnTo>
                <a:lnTo>
                  <a:pt x="270" y="440"/>
                </a:lnTo>
                <a:lnTo>
                  <a:pt x="275" y="445"/>
                </a:lnTo>
                <a:lnTo>
                  <a:pt x="278" y="446"/>
                </a:lnTo>
                <a:lnTo>
                  <a:pt x="296" y="454"/>
                </a:lnTo>
                <a:lnTo>
                  <a:pt x="302" y="456"/>
                </a:lnTo>
                <a:lnTo>
                  <a:pt x="308" y="456"/>
                </a:lnTo>
                <a:lnTo>
                  <a:pt x="310" y="456"/>
                </a:lnTo>
                <a:lnTo>
                  <a:pt x="311" y="457"/>
                </a:lnTo>
                <a:lnTo>
                  <a:pt x="310" y="461"/>
                </a:lnTo>
                <a:lnTo>
                  <a:pt x="308" y="465"/>
                </a:lnTo>
                <a:lnTo>
                  <a:pt x="306" y="464"/>
                </a:lnTo>
                <a:lnTo>
                  <a:pt x="304" y="465"/>
                </a:lnTo>
                <a:lnTo>
                  <a:pt x="304" y="469"/>
                </a:lnTo>
                <a:lnTo>
                  <a:pt x="301" y="471"/>
                </a:lnTo>
                <a:lnTo>
                  <a:pt x="297" y="474"/>
                </a:lnTo>
                <a:lnTo>
                  <a:pt x="293" y="480"/>
                </a:lnTo>
                <a:lnTo>
                  <a:pt x="294" y="482"/>
                </a:lnTo>
                <a:lnTo>
                  <a:pt x="292" y="484"/>
                </a:lnTo>
                <a:lnTo>
                  <a:pt x="288" y="485"/>
                </a:lnTo>
                <a:lnTo>
                  <a:pt x="285" y="488"/>
                </a:lnTo>
                <a:lnTo>
                  <a:pt x="284" y="490"/>
                </a:lnTo>
                <a:lnTo>
                  <a:pt x="284" y="496"/>
                </a:lnTo>
                <a:lnTo>
                  <a:pt x="282" y="497"/>
                </a:lnTo>
                <a:lnTo>
                  <a:pt x="281" y="500"/>
                </a:lnTo>
                <a:lnTo>
                  <a:pt x="279" y="504"/>
                </a:lnTo>
                <a:lnTo>
                  <a:pt x="275" y="523"/>
                </a:lnTo>
                <a:lnTo>
                  <a:pt x="266" y="544"/>
                </a:lnTo>
                <a:lnTo>
                  <a:pt x="266" y="548"/>
                </a:lnTo>
                <a:lnTo>
                  <a:pt x="267" y="549"/>
                </a:lnTo>
                <a:lnTo>
                  <a:pt x="265" y="551"/>
                </a:lnTo>
                <a:lnTo>
                  <a:pt x="261" y="553"/>
                </a:lnTo>
                <a:lnTo>
                  <a:pt x="260" y="558"/>
                </a:lnTo>
                <a:lnTo>
                  <a:pt x="257" y="560"/>
                </a:lnTo>
                <a:lnTo>
                  <a:pt x="257" y="565"/>
                </a:lnTo>
                <a:lnTo>
                  <a:pt x="258" y="567"/>
                </a:lnTo>
                <a:lnTo>
                  <a:pt x="261" y="569"/>
                </a:lnTo>
                <a:lnTo>
                  <a:pt x="267" y="575"/>
                </a:lnTo>
                <a:lnTo>
                  <a:pt x="267" y="578"/>
                </a:lnTo>
                <a:lnTo>
                  <a:pt x="265" y="581"/>
                </a:lnTo>
                <a:lnTo>
                  <a:pt x="262" y="585"/>
                </a:lnTo>
                <a:lnTo>
                  <a:pt x="262" y="588"/>
                </a:lnTo>
                <a:lnTo>
                  <a:pt x="264" y="590"/>
                </a:lnTo>
                <a:lnTo>
                  <a:pt x="266" y="592"/>
                </a:lnTo>
                <a:lnTo>
                  <a:pt x="277" y="596"/>
                </a:lnTo>
                <a:lnTo>
                  <a:pt x="278" y="596"/>
                </a:lnTo>
                <a:lnTo>
                  <a:pt x="280" y="598"/>
                </a:lnTo>
                <a:lnTo>
                  <a:pt x="282" y="600"/>
                </a:lnTo>
                <a:lnTo>
                  <a:pt x="288" y="602"/>
                </a:lnTo>
                <a:lnTo>
                  <a:pt x="291" y="602"/>
                </a:lnTo>
                <a:lnTo>
                  <a:pt x="294" y="603"/>
                </a:lnTo>
                <a:lnTo>
                  <a:pt x="296" y="602"/>
                </a:lnTo>
                <a:lnTo>
                  <a:pt x="304" y="607"/>
                </a:lnTo>
                <a:lnTo>
                  <a:pt x="313" y="607"/>
                </a:lnTo>
                <a:lnTo>
                  <a:pt x="315" y="608"/>
                </a:lnTo>
                <a:lnTo>
                  <a:pt x="322" y="608"/>
                </a:lnTo>
                <a:lnTo>
                  <a:pt x="324" y="609"/>
                </a:lnTo>
                <a:lnTo>
                  <a:pt x="326" y="609"/>
                </a:lnTo>
                <a:lnTo>
                  <a:pt x="328" y="610"/>
                </a:lnTo>
                <a:lnTo>
                  <a:pt x="330" y="612"/>
                </a:lnTo>
                <a:lnTo>
                  <a:pt x="332" y="613"/>
                </a:lnTo>
                <a:lnTo>
                  <a:pt x="332" y="615"/>
                </a:lnTo>
                <a:lnTo>
                  <a:pt x="331" y="616"/>
                </a:lnTo>
                <a:lnTo>
                  <a:pt x="330" y="620"/>
                </a:lnTo>
                <a:lnTo>
                  <a:pt x="327" y="626"/>
                </a:lnTo>
                <a:lnTo>
                  <a:pt x="324" y="627"/>
                </a:lnTo>
                <a:lnTo>
                  <a:pt x="319" y="630"/>
                </a:lnTo>
                <a:lnTo>
                  <a:pt x="314" y="632"/>
                </a:lnTo>
                <a:lnTo>
                  <a:pt x="312" y="632"/>
                </a:lnTo>
                <a:lnTo>
                  <a:pt x="309" y="633"/>
                </a:lnTo>
                <a:lnTo>
                  <a:pt x="307" y="633"/>
                </a:lnTo>
                <a:lnTo>
                  <a:pt x="304" y="634"/>
                </a:lnTo>
                <a:lnTo>
                  <a:pt x="302" y="633"/>
                </a:lnTo>
                <a:lnTo>
                  <a:pt x="299" y="633"/>
                </a:lnTo>
                <a:lnTo>
                  <a:pt x="296" y="635"/>
                </a:lnTo>
                <a:lnTo>
                  <a:pt x="295" y="637"/>
                </a:lnTo>
                <a:lnTo>
                  <a:pt x="292" y="637"/>
                </a:lnTo>
                <a:lnTo>
                  <a:pt x="291" y="638"/>
                </a:lnTo>
                <a:lnTo>
                  <a:pt x="287" y="638"/>
                </a:lnTo>
                <a:lnTo>
                  <a:pt x="285" y="636"/>
                </a:lnTo>
                <a:lnTo>
                  <a:pt x="282" y="638"/>
                </a:lnTo>
                <a:lnTo>
                  <a:pt x="280" y="643"/>
                </a:lnTo>
                <a:lnTo>
                  <a:pt x="280" y="650"/>
                </a:lnTo>
                <a:lnTo>
                  <a:pt x="281" y="653"/>
                </a:lnTo>
                <a:lnTo>
                  <a:pt x="281" y="655"/>
                </a:lnTo>
                <a:lnTo>
                  <a:pt x="282" y="657"/>
                </a:lnTo>
                <a:lnTo>
                  <a:pt x="281" y="662"/>
                </a:lnTo>
                <a:lnTo>
                  <a:pt x="281" y="666"/>
                </a:lnTo>
                <a:lnTo>
                  <a:pt x="280" y="669"/>
                </a:lnTo>
                <a:lnTo>
                  <a:pt x="280" y="673"/>
                </a:lnTo>
                <a:lnTo>
                  <a:pt x="281" y="678"/>
                </a:lnTo>
                <a:lnTo>
                  <a:pt x="278" y="683"/>
                </a:lnTo>
                <a:lnTo>
                  <a:pt x="275" y="685"/>
                </a:lnTo>
                <a:lnTo>
                  <a:pt x="273" y="688"/>
                </a:lnTo>
                <a:lnTo>
                  <a:pt x="271" y="689"/>
                </a:lnTo>
                <a:lnTo>
                  <a:pt x="267" y="697"/>
                </a:lnTo>
                <a:lnTo>
                  <a:pt x="265" y="698"/>
                </a:lnTo>
                <a:lnTo>
                  <a:pt x="261" y="705"/>
                </a:lnTo>
                <a:lnTo>
                  <a:pt x="262" y="706"/>
                </a:lnTo>
                <a:lnTo>
                  <a:pt x="262" y="720"/>
                </a:lnTo>
                <a:lnTo>
                  <a:pt x="269" y="724"/>
                </a:lnTo>
                <a:lnTo>
                  <a:pt x="270" y="724"/>
                </a:lnTo>
                <a:lnTo>
                  <a:pt x="274" y="725"/>
                </a:lnTo>
                <a:lnTo>
                  <a:pt x="281" y="725"/>
                </a:lnTo>
                <a:lnTo>
                  <a:pt x="284" y="728"/>
                </a:lnTo>
                <a:lnTo>
                  <a:pt x="290" y="728"/>
                </a:lnTo>
                <a:lnTo>
                  <a:pt x="292" y="728"/>
                </a:lnTo>
                <a:lnTo>
                  <a:pt x="295" y="728"/>
                </a:lnTo>
                <a:lnTo>
                  <a:pt x="300" y="731"/>
                </a:lnTo>
                <a:lnTo>
                  <a:pt x="303" y="734"/>
                </a:lnTo>
                <a:lnTo>
                  <a:pt x="303" y="740"/>
                </a:lnTo>
                <a:lnTo>
                  <a:pt x="302" y="744"/>
                </a:lnTo>
                <a:lnTo>
                  <a:pt x="302" y="746"/>
                </a:lnTo>
                <a:lnTo>
                  <a:pt x="306" y="753"/>
                </a:lnTo>
                <a:lnTo>
                  <a:pt x="308" y="755"/>
                </a:lnTo>
                <a:lnTo>
                  <a:pt x="309" y="759"/>
                </a:lnTo>
                <a:lnTo>
                  <a:pt x="310" y="761"/>
                </a:lnTo>
                <a:lnTo>
                  <a:pt x="310" y="764"/>
                </a:lnTo>
                <a:lnTo>
                  <a:pt x="311" y="766"/>
                </a:lnTo>
                <a:lnTo>
                  <a:pt x="322" y="766"/>
                </a:lnTo>
                <a:lnTo>
                  <a:pt x="324" y="763"/>
                </a:lnTo>
                <a:lnTo>
                  <a:pt x="326" y="763"/>
                </a:lnTo>
                <a:lnTo>
                  <a:pt x="327" y="761"/>
                </a:lnTo>
                <a:lnTo>
                  <a:pt x="330" y="762"/>
                </a:lnTo>
                <a:lnTo>
                  <a:pt x="335" y="762"/>
                </a:lnTo>
                <a:lnTo>
                  <a:pt x="342" y="759"/>
                </a:lnTo>
                <a:lnTo>
                  <a:pt x="346" y="756"/>
                </a:lnTo>
                <a:lnTo>
                  <a:pt x="351" y="754"/>
                </a:lnTo>
                <a:lnTo>
                  <a:pt x="356" y="754"/>
                </a:lnTo>
                <a:lnTo>
                  <a:pt x="360" y="757"/>
                </a:lnTo>
                <a:lnTo>
                  <a:pt x="364" y="768"/>
                </a:lnTo>
                <a:lnTo>
                  <a:pt x="366" y="771"/>
                </a:lnTo>
                <a:lnTo>
                  <a:pt x="370" y="773"/>
                </a:lnTo>
                <a:lnTo>
                  <a:pt x="375" y="774"/>
                </a:lnTo>
                <a:lnTo>
                  <a:pt x="388" y="758"/>
                </a:lnTo>
                <a:lnTo>
                  <a:pt x="389" y="756"/>
                </a:lnTo>
                <a:lnTo>
                  <a:pt x="392" y="750"/>
                </a:lnTo>
                <a:lnTo>
                  <a:pt x="400" y="734"/>
                </a:lnTo>
                <a:lnTo>
                  <a:pt x="400" y="728"/>
                </a:lnTo>
                <a:lnTo>
                  <a:pt x="397" y="721"/>
                </a:lnTo>
                <a:lnTo>
                  <a:pt x="395" y="710"/>
                </a:lnTo>
                <a:lnTo>
                  <a:pt x="403" y="710"/>
                </a:lnTo>
                <a:lnTo>
                  <a:pt x="434" y="720"/>
                </a:lnTo>
                <a:lnTo>
                  <a:pt x="440" y="724"/>
                </a:lnTo>
                <a:lnTo>
                  <a:pt x="449" y="736"/>
                </a:lnTo>
                <a:lnTo>
                  <a:pt x="455" y="752"/>
                </a:lnTo>
                <a:lnTo>
                  <a:pt x="456" y="756"/>
                </a:lnTo>
                <a:lnTo>
                  <a:pt x="460" y="759"/>
                </a:lnTo>
                <a:lnTo>
                  <a:pt x="464" y="760"/>
                </a:lnTo>
                <a:lnTo>
                  <a:pt x="467" y="763"/>
                </a:lnTo>
                <a:lnTo>
                  <a:pt x="473" y="774"/>
                </a:lnTo>
                <a:lnTo>
                  <a:pt x="474" y="782"/>
                </a:lnTo>
                <a:lnTo>
                  <a:pt x="477" y="787"/>
                </a:lnTo>
                <a:lnTo>
                  <a:pt x="482" y="794"/>
                </a:lnTo>
                <a:lnTo>
                  <a:pt x="486" y="795"/>
                </a:lnTo>
                <a:lnTo>
                  <a:pt x="493" y="791"/>
                </a:lnTo>
                <a:lnTo>
                  <a:pt x="497" y="796"/>
                </a:lnTo>
                <a:lnTo>
                  <a:pt x="500" y="800"/>
                </a:lnTo>
                <a:lnTo>
                  <a:pt x="505" y="802"/>
                </a:lnTo>
                <a:lnTo>
                  <a:pt x="514" y="799"/>
                </a:lnTo>
                <a:lnTo>
                  <a:pt x="521" y="800"/>
                </a:lnTo>
                <a:lnTo>
                  <a:pt x="523" y="801"/>
                </a:lnTo>
                <a:lnTo>
                  <a:pt x="526" y="801"/>
                </a:lnTo>
                <a:lnTo>
                  <a:pt x="532" y="800"/>
                </a:lnTo>
                <a:lnTo>
                  <a:pt x="536" y="800"/>
                </a:lnTo>
                <a:lnTo>
                  <a:pt x="539" y="798"/>
                </a:lnTo>
                <a:lnTo>
                  <a:pt x="546" y="798"/>
                </a:lnTo>
                <a:lnTo>
                  <a:pt x="556" y="808"/>
                </a:lnTo>
                <a:lnTo>
                  <a:pt x="564" y="821"/>
                </a:lnTo>
                <a:lnTo>
                  <a:pt x="567" y="834"/>
                </a:lnTo>
                <a:lnTo>
                  <a:pt x="568" y="849"/>
                </a:lnTo>
                <a:lnTo>
                  <a:pt x="556" y="865"/>
                </a:lnTo>
                <a:lnTo>
                  <a:pt x="552" y="869"/>
                </a:lnTo>
                <a:lnTo>
                  <a:pt x="552" y="873"/>
                </a:lnTo>
                <a:lnTo>
                  <a:pt x="556" y="893"/>
                </a:lnTo>
                <a:lnTo>
                  <a:pt x="561" y="904"/>
                </a:lnTo>
                <a:lnTo>
                  <a:pt x="569" y="916"/>
                </a:lnTo>
                <a:lnTo>
                  <a:pt x="578" y="920"/>
                </a:lnTo>
                <a:lnTo>
                  <a:pt x="589" y="920"/>
                </a:lnTo>
                <a:lnTo>
                  <a:pt x="596" y="922"/>
                </a:lnTo>
                <a:lnTo>
                  <a:pt x="599" y="923"/>
                </a:lnTo>
                <a:lnTo>
                  <a:pt x="609" y="921"/>
                </a:lnTo>
                <a:lnTo>
                  <a:pt x="612" y="921"/>
                </a:lnTo>
                <a:lnTo>
                  <a:pt x="627" y="909"/>
                </a:lnTo>
                <a:lnTo>
                  <a:pt x="632" y="900"/>
                </a:lnTo>
                <a:lnTo>
                  <a:pt x="639" y="898"/>
                </a:lnTo>
                <a:lnTo>
                  <a:pt x="648" y="897"/>
                </a:lnTo>
                <a:lnTo>
                  <a:pt x="668" y="884"/>
                </a:lnTo>
                <a:lnTo>
                  <a:pt x="670" y="882"/>
                </a:lnTo>
                <a:lnTo>
                  <a:pt x="674" y="881"/>
                </a:lnTo>
                <a:lnTo>
                  <a:pt x="681" y="879"/>
                </a:lnTo>
                <a:lnTo>
                  <a:pt x="688" y="887"/>
                </a:lnTo>
                <a:lnTo>
                  <a:pt x="685" y="892"/>
                </a:lnTo>
                <a:lnTo>
                  <a:pt x="681" y="894"/>
                </a:lnTo>
                <a:lnTo>
                  <a:pt x="677" y="898"/>
                </a:lnTo>
                <a:lnTo>
                  <a:pt x="675" y="900"/>
                </a:lnTo>
                <a:lnTo>
                  <a:pt x="676" y="907"/>
                </a:lnTo>
                <a:lnTo>
                  <a:pt x="680" y="912"/>
                </a:lnTo>
                <a:lnTo>
                  <a:pt x="682" y="916"/>
                </a:lnTo>
                <a:lnTo>
                  <a:pt x="685" y="918"/>
                </a:lnTo>
                <a:lnTo>
                  <a:pt x="691" y="922"/>
                </a:lnTo>
                <a:lnTo>
                  <a:pt x="696" y="926"/>
                </a:lnTo>
                <a:lnTo>
                  <a:pt x="699" y="931"/>
                </a:lnTo>
                <a:lnTo>
                  <a:pt x="702" y="936"/>
                </a:lnTo>
                <a:lnTo>
                  <a:pt x="713" y="943"/>
                </a:lnTo>
                <a:lnTo>
                  <a:pt x="724" y="949"/>
                </a:lnTo>
                <a:lnTo>
                  <a:pt x="732" y="949"/>
                </a:lnTo>
                <a:lnTo>
                  <a:pt x="737" y="952"/>
                </a:lnTo>
                <a:lnTo>
                  <a:pt x="743" y="954"/>
                </a:lnTo>
                <a:lnTo>
                  <a:pt x="746" y="959"/>
                </a:lnTo>
                <a:lnTo>
                  <a:pt x="748" y="965"/>
                </a:lnTo>
                <a:lnTo>
                  <a:pt x="748" y="979"/>
                </a:lnTo>
                <a:lnTo>
                  <a:pt x="765" y="980"/>
                </a:lnTo>
                <a:lnTo>
                  <a:pt x="778" y="979"/>
                </a:lnTo>
                <a:lnTo>
                  <a:pt x="790" y="976"/>
                </a:lnTo>
                <a:lnTo>
                  <a:pt x="792" y="977"/>
                </a:lnTo>
                <a:lnTo>
                  <a:pt x="806" y="979"/>
                </a:lnTo>
                <a:lnTo>
                  <a:pt x="816" y="976"/>
                </a:lnTo>
                <a:lnTo>
                  <a:pt x="917" y="979"/>
                </a:lnTo>
                <a:lnTo>
                  <a:pt x="928" y="978"/>
                </a:lnTo>
                <a:lnTo>
                  <a:pt x="940" y="979"/>
                </a:lnTo>
                <a:lnTo>
                  <a:pt x="943" y="975"/>
                </a:lnTo>
                <a:lnTo>
                  <a:pt x="948" y="970"/>
                </a:lnTo>
                <a:lnTo>
                  <a:pt x="961" y="962"/>
                </a:lnTo>
                <a:lnTo>
                  <a:pt x="969" y="960"/>
                </a:lnTo>
                <a:lnTo>
                  <a:pt x="966" y="958"/>
                </a:lnTo>
                <a:lnTo>
                  <a:pt x="970" y="954"/>
                </a:lnTo>
                <a:lnTo>
                  <a:pt x="978" y="950"/>
                </a:lnTo>
                <a:lnTo>
                  <a:pt x="979" y="946"/>
                </a:lnTo>
                <a:lnTo>
                  <a:pt x="970" y="936"/>
                </a:lnTo>
                <a:lnTo>
                  <a:pt x="966" y="928"/>
                </a:lnTo>
                <a:lnTo>
                  <a:pt x="967" y="922"/>
                </a:lnTo>
                <a:lnTo>
                  <a:pt x="969" y="917"/>
                </a:lnTo>
                <a:lnTo>
                  <a:pt x="968" y="912"/>
                </a:lnTo>
                <a:lnTo>
                  <a:pt x="967" y="910"/>
                </a:lnTo>
                <a:lnTo>
                  <a:pt x="968" y="907"/>
                </a:lnTo>
                <a:lnTo>
                  <a:pt x="966" y="901"/>
                </a:lnTo>
                <a:lnTo>
                  <a:pt x="960" y="899"/>
                </a:lnTo>
                <a:lnTo>
                  <a:pt x="954" y="890"/>
                </a:lnTo>
                <a:lnTo>
                  <a:pt x="952" y="885"/>
                </a:lnTo>
                <a:lnTo>
                  <a:pt x="949" y="884"/>
                </a:lnTo>
                <a:lnTo>
                  <a:pt x="947" y="882"/>
                </a:lnTo>
                <a:lnTo>
                  <a:pt x="947" y="879"/>
                </a:lnTo>
                <a:lnTo>
                  <a:pt x="946" y="876"/>
                </a:lnTo>
                <a:lnTo>
                  <a:pt x="942" y="873"/>
                </a:lnTo>
                <a:lnTo>
                  <a:pt x="939" y="873"/>
                </a:lnTo>
                <a:lnTo>
                  <a:pt x="937" y="870"/>
                </a:lnTo>
                <a:lnTo>
                  <a:pt x="935" y="869"/>
                </a:lnTo>
                <a:lnTo>
                  <a:pt x="931" y="871"/>
                </a:lnTo>
                <a:lnTo>
                  <a:pt x="926" y="868"/>
                </a:lnTo>
                <a:lnTo>
                  <a:pt x="918" y="860"/>
                </a:lnTo>
                <a:lnTo>
                  <a:pt x="917" y="857"/>
                </a:lnTo>
                <a:lnTo>
                  <a:pt x="914" y="855"/>
                </a:lnTo>
                <a:lnTo>
                  <a:pt x="912" y="855"/>
                </a:lnTo>
                <a:lnTo>
                  <a:pt x="910" y="854"/>
                </a:lnTo>
                <a:lnTo>
                  <a:pt x="908" y="851"/>
                </a:lnTo>
                <a:lnTo>
                  <a:pt x="907" y="846"/>
                </a:lnTo>
                <a:lnTo>
                  <a:pt x="903" y="840"/>
                </a:lnTo>
                <a:lnTo>
                  <a:pt x="901" y="838"/>
                </a:lnTo>
                <a:lnTo>
                  <a:pt x="898" y="838"/>
                </a:lnTo>
                <a:lnTo>
                  <a:pt x="896" y="840"/>
                </a:lnTo>
                <a:lnTo>
                  <a:pt x="894" y="840"/>
                </a:lnTo>
                <a:lnTo>
                  <a:pt x="891" y="840"/>
                </a:lnTo>
                <a:lnTo>
                  <a:pt x="888" y="838"/>
                </a:lnTo>
                <a:lnTo>
                  <a:pt x="886" y="834"/>
                </a:lnTo>
                <a:lnTo>
                  <a:pt x="886" y="825"/>
                </a:lnTo>
                <a:lnTo>
                  <a:pt x="885" y="824"/>
                </a:lnTo>
                <a:lnTo>
                  <a:pt x="885" y="820"/>
                </a:lnTo>
                <a:lnTo>
                  <a:pt x="884" y="817"/>
                </a:lnTo>
                <a:lnTo>
                  <a:pt x="886" y="816"/>
                </a:lnTo>
                <a:lnTo>
                  <a:pt x="888" y="812"/>
                </a:lnTo>
                <a:lnTo>
                  <a:pt x="890" y="809"/>
                </a:lnTo>
                <a:lnTo>
                  <a:pt x="887" y="808"/>
                </a:lnTo>
                <a:lnTo>
                  <a:pt x="885" y="806"/>
                </a:lnTo>
                <a:lnTo>
                  <a:pt x="884" y="803"/>
                </a:lnTo>
                <a:lnTo>
                  <a:pt x="884" y="802"/>
                </a:lnTo>
                <a:lnTo>
                  <a:pt x="881" y="792"/>
                </a:lnTo>
                <a:lnTo>
                  <a:pt x="879" y="790"/>
                </a:lnTo>
                <a:lnTo>
                  <a:pt x="879" y="786"/>
                </a:lnTo>
                <a:lnTo>
                  <a:pt x="877" y="786"/>
                </a:lnTo>
                <a:lnTo>
                  <a:pt x="875" y="784"/>
                </a:lnTo>
                <a:lnTo>
                  <a:pt x="873" y="782"/>
                </a:lnTo>
                <a:lnTo>
                  <a:pt x="873" y="774"/>
                </a:lnTo>
                <a:lnTo>
                  <a:pt x="872" y="773"/>
                </a:lnTo>
                <a:lnTo>
                  <a:pt x="868" y="778"/>
                </a:lnTo>
                <a:lnTo>
                  <a:pt x="865" y="778"/>
                </a:lnTo>
                <a:lnTo>
                  <a:pt x="857" y="782"/>
                </a:lnTo>
                <a:lnTo>
                  <a:pt x="843" y="784"/>
                </a:lnTo>
                <a:lnTo>
                  <a:pt x="837" y="784"/>
                </a:lnTo>
                <a:lnTo>
                  <a:pt x="834" y="785"/>
                </a:lnTo>
                <a:lnTo>
                  <a:pt x="827" y="787"/>
                </a:lnTo>
                <a:lnTo>
                  <a:pt x="815" y="787"/>
                </a:lnTo>
                <a:lnTo>
                  <a:pt x="814" y="790"/>
                </a:lnTo>
                <a:lnTo>
                  <a:pt x="811" y="794"/>
                </a:lnTo>
                <a:lnTo>
                  <a:pt x="807" y="792"/>
                </a:lnTo>
                <a:lnTo>
                  <a:pt x="808" y="790"/>
                </a:lnTo>
                <a:lnTo>
                  <a:pt x="807" y="787"/>
                </a:lnTo>
                <a:lnTo>
                  <a:pt x="804" y="787"/>
                </a:lnTo>
                <a:lnTo>
                  <a:pt x="797" y="788"/>
                </a:lnTo>
                <a:lnTo>
                  <a:pt x="794" y="788"/>
                </a:lnTo>
                <a:lnTo>
                  <a:pt x="791" y="787"/>
                </a:lnTo>
                <a:lnTo>
                  <a:pt x="786" y="785"/>
                </a:lnTo>
                <a:lnTo>
                  <a:pt x="784" y="782"/>
                </a:lnTo>
                <a:lnTo>
                  <a:pt x="782" y="780"/>
                </a:lnTo>
                <a:lnTo>
                  <a:pt x="781" y="778"/>
                </a:lnTo>
                <a:lnTo>
                  <a:pt x="778" y="777"/>
                </a:lnTo>
                <a:lnTo>
                  <a:pt x="777" y="771"/>
                </a:lnTo>
                <a:lnTo>
                  <a:pt x="772" y="771"/>
                </a:lnTo>
                <a:lnTo>
                  <a:pt x="770" y="769"/>
                </a:lnTo>
                <a:lnTo>
                  <a:pt x="768" y="766"/>
                </a:lnTo>
                <a:lnTo>
                  <a:pt x="766" y="769"/>
                </a:lnTo>
                <a:lnTo>
                  <a:pt x="767" y="772"/>
                </a:lnTo>
                <a:lnTo>
                  <a:pt x="764" y="774"/>
                </a:lnTo>
                <a:lnTo>
                  <a:pt x="762" y="773"/>
                </a:lnTo>
                <a:lnTo>
                  <a:pt x="761" y="771"/>
                </a:lnTo>
                <a:lnTo>
                  <a:pt x="761" y="768"/>
                </a:lnTo>
                <a:lnTo>
                  <a:pt x="763" y="764"/>
                </a:lnTo>
                <a:lnTo>
                  <a:pt x="766" y="763"/>
                </a:lnTo>
                <a:lnTo>
                  <a:pt x="773" y="767"/>
                </a:lnTo>
                <a:lnTo>
                  <a:pt x="775" y="766"/>
                </a:lnTo>
                <a:lnTo>
                  <a:pt x="772" y="762"/>
                </a:lnTo>
                <a:lnTo>
                  <a:pt x="771" y="760"/>
                </a:lnTo>
                <a:lnTo>
                  <a:pt x="770" y="758"/>
                </a:lnTo>
                <a:lnTo>
                  <a:pt x="768" y="756"/>
                </a:lnTo>
                <a:lnTo>
                  <a:pt x="764" y="750"/>
                </a:lnTo>
                <a:lnTo>
                  <a:pt x="760" y="744"/>
                </a:lnTo>
                <a:lnTo>
                  <a:pt x="755" y="740"/>
                </a:lnTo>
                <a:lnTo>
                  <a:pt x="751" y="738"/>
                </a:lnTo>
                <a:lnTo>
                  <a:pt x="743" y="725"/>
                </a:lnTo>
                <a:lnTo>
                  <a:pt x="740" y="722"/>
                </a:lnTo>
                <a:lnTo>
                  <a:pt x="737" y="719"/>
                </a:lnTo>
                <a:lnTo>
                  <a:pt x="726" y="713"/>
                </a:lnTo>
                <a:lnTo>
                  <a:pt x="718" y="713"/>
                </a:lnTo>
                <a:lnTo>
                  <a:pt x="716" y="714"/>
                </a:lnTo>
                <a:lnTo>
                  <a:pt x="714" y="712"/>
                </a:lnTo>
                <a:lnTo>
                  <a:pt x="705" y="708"/>
                </a:lnTo>
                <a:lnTo>
                  <a:pt x="702" y="706"/>
                </a:lnTo>
                <a:lnTo>
                  <a:pt x="700" y="705"/>
                </a:lnTo>
                <a:lnTo>
                  <a:pt x="697" y="702"/>
                </a:lnTo>
                <a:lnTo>
                  <a:pt x="697" y="699"/>
                </a:lnTo>
                <a:lnTo>
                  <a:pt x="693" y="693"/>
                </a:lnTo>
                <a:lnTo>
                  <a:pt x="692" y="690"/>
                </a:lnTo>
                <a:lnTo>
                  <a:pt x="691" y="690"/>
                </a:lnTo>
                <a:lnTo>
                  <a:pt x="685" y="690"/>
                </a:lnTo>
                <a:lnTo>
                  <a:pt x="684" y="687"/>
                </a:lnTo>
                <a:lnTo>
                  <a:pt x="678" y="682"/>
                </a:lnTo>
                <a:lnTo>
                  <a:pt x="676" y="680"/>
                </a:lnTo>
                <a:lnTo>
                  <a:pt x="670" y="680"/>
                </a:lnTo>
                <a:lnTo>
                  <a:pt x="667" y="682"/>
                </a:lnTo>
                <a:lnTo>
                  <a:pt x="657" y="683"/>
                </a:lnTo>
                <a:lnTo>
                  <a:pt x="652" y="680"/>
                </a:lnTo>
                <a:lnTo>
                  <a:pt x="650" y="680"/>
                </a:lnTo>
                <a:lnTo>
                  <a:pt x="645" y="683"/>
                </a:lnTo>
                <a:lnTo>
                  <a:pt x="642" y="680"/>
                </a:lnTo>
                <a:lnTo>
                  <a:pt x="638" y="682"/>
                </a:lnTo>
                <a:lnTo>
                  <a:pt x="627" y="682"/>
                </a:lnTo>
                <a:lnTo>
                  <a:pt x="624" y="683"/>
                </a:lnTo>
                <a:lnTo>
                  <a:pt x="622" y="683"/>
                </a:lnTo>
                <a:lnTo>
                  <a:pt x="616" y="682"/>
                </a:lnTo>
                <a:lnTo>
                  <a:pt x="609" y="682"/>
                </a:lnTo>
                <a:lnTo>
                  <a:pt x="599" y="679"/>
                </a:lnTo>
                <a:lnTo>
                  <a:pt x="594" y="678"/>
                </a:lnTo>
                <a:lnTo>
                  <a:pt x="586" y="677"/>
                </a:lnTo>
                <a:lnTo>
                  <a:pt x="583" y="674"/>
                </a:lnTo>
                <a:lnTo>
                  <a:pt x="568" y="670"/>
                </a:lnTo>
                <a:lnTo>
                  <a:pt x="566" y="669"/>
                </a:lnTo>
                <a:lnTo>
                  <a:pt x="564" y="672"/>
                </a:lnTo>
                <a:lnTo>
                  <a:pt x="564" y="677"/>
                </a:lnTo>
                <a:lnTo>
                  <a:pt x="566" y="679"/>
                </a:lnTo>
                <a:lnTo>
                  <a:pt x="569" y="680"/>
                </a:lnTo>
                <a:lnTo>
                  <a:pt x="574" y="680"/>
                </a:lnTo>
                <a:lnTo>
                  <a:pt x="578" y="682"/>
                </a:lnTo>
                <a:lnTo>
                  <a:pt x="579" y="683"/>
                </a:lnTo>
                <a:lnTo>
                  <a:pt x="582" y="684"/>
                </a:lnTo>
                <a:lnTo>
                  <a:pt x="584" y="685"/>
                </a:lnTo>
                <a:lnTo>
                  <a:pt x="589" y="685"/>
                </a:lnTo>
                <a:lnTo>
                  <a:pt x="593" y="685"/>
                </a:lnTo>
                <a:lnTo>
                  <a:pt x="594" y="686"/>
                </a:lnTo>
                <a:lnTo>
                  <a:pt x="596" y="689"/>
                </a:lnTo>
                <a:lnTo>
                  <a:pt x="598" y="691"/>
                </a:lnTo>
                <a:lnTo>
                  <a:pt x="601" y="694"/>
                </a:lnTo>
                <a:lnTo>
                  <a:pt x="603" y="694"/>
                </a:lnTo>
                <a:lnTo>
                  <a:pt x="606" y="695"/>
                </a:lnTo>
                <a:lnTo>
                  <a:pt x="606" y="698"/>
                </a:lnTo>
                <a:lnTo>
                  <a:pt x="602" y="699"/>
                </a:lnTo>
                <a:lnTo>
                  <a:pt x="600" y="698"/>
                </a:lnTo>
                <a:lnTo>
                  <a:pt x="598" y="698"/>
                </a:lnTo>
                <a:lnTo>
                  <a:pt x="596" y="692"/>
                </a:lnTo>
                <a:lnTo>
                  <a:pt x="594" y="690"/>
                </a:lnTo>
                <a:lnTo>
                  <a:pt x="591" y="689"/>
                </a:lnTo>
                <a:lnTo>
                  <a:pt x="590" y="687"/>
                </a:lnTo>
                <a:lnTo>
                  <a:pt x="586" y="687"/>
                </a:lnTo>
                <a:lnTo>
                  <a:pt x="584" y="686"/>
                </a:lnTo>
                <a:lnTo>
                  <a:pt x="578" y="686"/>
                </a:lnTo>
                <a:lnTo>
                  <a:pt x="575" y="685"/>
                </a:lnTo>
                <a:lnTo>
                  <a:pt x="570" y="685"/>
                </a:lnTo>
                <a:lnTo>
                  <a:pt x="564" y="682"/>
                </a:lnTo>
                <a:lnTo>
                  <a:pt x="562" y="683"/>
                </a:lnTo>
                <a:lnTo>
                  <a:pt x="561" y="685"/>
                </a:lnTo>
                <a:lnTo>
                  <a:pt x="561" y="692"/>
                </a:lnTo>
                <a:lnTo>
                  <a:pt x="563" y="693"/>
                </a:lnTo>
                <a:lnTo>
                  <a:pt x="563" y="698"/>
                </a:lnTo>
                <a:lnTo>
                  <a:pt x="562" y="700"/>
                </a:lnTo>
                <a:lnTo>
                  <a:pt x="561" y="698"/>
                </a:lnTo>
                <a:lnTo>
                  <a:pt x="558" y="698"/>
                </a:lnTo>
                <a:lnTo>
                  <a:pt x="558" y="693"/>
                </a:lnTo>
                <a:lnTo>
                  <a:pt x="557" y="691"/>
                </a:lnTo>
                <a:lnTo>
                  <a:pt x="554" y="692"/>
                </a:lnTo>
                <a:lnTo>
                  <a:pt x="552" y="690"/>
                </a:lnTo>
                <a:lnTo>
                  <a:pt x="549" y="690"/>
                </a:lnTo>
                <a:lnTo>
                  <a:pt x="547" y="690"/>
                </a:lnTo>
                <a:lnTo>
                  <a:pt x="544" y="689"/>
                </a:lnTo>
                <a:lnTo>
                  <a:pt x="542" y="687"/>
                </a:lnTo>
                <a:lnTo>
                  <a:pt x="542" y="685"/>
                </a:lnTo>
                <a:lnTo>
                  <a:pt x="542" y="683"/>
                </a:lnTo>
                <a:lnTo>
                  <a:pt x="546" y="683"/>
                </a:lnTo>
                <a:lnTo>
                  <a:pt x="548" y="682"/>
                </a:lnTo>
                <a:lnTo>
                  <a:pt x="544" y="680"/>
                </a:lnTo>
                <a:lnTo>
                  <a:pt x="548" y="680"/>
                </a:lnTo>
                <a:lnTo>
                  <a:pt x="552" y="682"/>
                </a:lnTo>
                <a:lnTo>
                  <a:pt x="553" y="679"/>
                </a:lnTo>
                <a:lnTo>
                  <a:pt x="552" y="676"/>
                </a:lnTo>
                <a:lnTo>
                  <a:pt x="549" y="674"/>
                </a:lnTo>
                <a:lnTo>
                  <a:pt x="546" y="673"/>
                </a:lnTo>
                <a:lnTo>
                  <a:pt x="545" y="672"/>
                </a:lnTo>
                <a:lnTo>
                  <a:pt x="542" y="670"/>
                </a:lnTo>
                <a:lnTo>
                  <a:pt x="541" y="668"/>
                </a:lnTo>
                <a:lnTo>
                  <a:pt x="538" y="667"/>
                </a:lnTo>
                <a:lnTo>
                  <a:pt x="536" y="668"/>
                </a:lnTo>
                <a:lnTo>
                  <a:pt x="531" y="666"/>
                </a:lnTo>
                <a:lnTo>
                  <a:pt x="530" y="663"/>
                </a:lnTo>
                <a:lnTo>
                  <a:pt x="530" y="660"/>
                </a:lnTo>
                <a:lnTo>
                  <a:pt x="532" y="660"/>
                </a:lnTo>
                <a:lnTo>
                  <a:pt x="537" y="662"/>
                </a:lnTo>
                <a:lnTo>
                  <a:pt x="545" y="666"/>
                </a:lnTo>
                <a:lnTo>
                  <a:pt x="548" y="668"/>
                </a:lnTo>
                <a:lnTo>
                  <a:pt x="550" y="670"/>
                </a:lnTo>
                <a:lnTo>
                  <a:pt x="554" y="672"/>
                </a:lnTo>
                <a:lnTo>
                  <a:pt x="556" y="674"/>
                </a:lnTo>
                <a:lnTo>
                  <a:pt x="560" y="676"/>
                </a:lnTo>
                <a:lnTo>
                  <a:pt x="562" y="676"/>
                </a:lnTo>
                <a:lnTo>
                  <a:pt x="562" y="672"/>
                </a:lnTo>
                <a:lnTo>
                  <a:pt x="563" y="669"/>
                </a:lnTo>
                <a:lnTo>
                  <a:pt x="562" y="668"/>
                </a:lnTo>
                <a:lnTo>
                  <a:pt x="560" y="666"/>
                </a:lnTo>
                <a:lnTo>
                  <a:pt x="556" y="665"/>
                </a:lnTo>
                <a:lnTo>
                  <a:pt x="554" y="665"/>
                </a:lnTo>
                <a:lnTo>
                  <a:pt x="544" y="663"/>
                </a:lnTo>
                <a:lnTo>
                  <a:pt x="540" y="660"/>
                </a:lnTo>
                <a:lnTo>
                  <a:pt x="538" y="658"/>
                </a:lnTo>
                <a:lnTo>
                  <a:pt x="538" y="656"/>
                </a:lnTo>
                <a:lnTo>
                  <a:pt x="537" y="649"/>
                </a:lnTo>
                <a:lnTo>
                  <a:pt x="536" y="648"/>
                </a:lnTo>
                <a:lnTo>
                  <a:pt x="532" y="647"/>
                </a:lnTo>
                <a:lnTo>
                  <a:pt x="527" y="645"/>
                </a:lnTo>
                <a:lnTo>
                  <a:pt x="524" y="644"/>
                </a:lnTo>
                <a:lnTo>
                  <a:pt x="520" y="642"/>
                </a:lnTo>
                <a:lnTo>
                  <a:pt x="516" y="637"/>
                </a:lnTo>
                <a:lnTo>
                  <a:pt x="514" y="636"/>
                </a:lnTo>
                <a:lnTo>
                  <a:pt x="510" y="632"/>
                </a:lnTo>
                <a:lnTo>
                  <a:pt x="512" y="626"/>
                </a:lnTo>
                <a:lnTo>
                  <a:pt x="511" y="623"/>
                </a:lnTo>
                <a:lnTo>
                  <a:pt x="510" y="621"/>
                </a:lnTo>
                <a:lnTo>
                  <a:pt x="508" y="620"/>
                </a:lnTo>
                <a:lnTo>
                  <a:pt x="504" y="616"/>
                </a:lnTo>
                <a:lnTo>
                  <a:pt x="501" y="609"/>
                </a:lnTo>
                <a:lnTo>
                  <a:pt x="500" y="608"/>
                </a:lnTo>
                <a:lnTo>
                  <a:pt x="497" y="607"/>
                </a:lnTo>
                <a:lnTo>
                  <a:pt x="492" y="604"/>
                </a:lnTo>
                <a:lnTo>
                  <a:pt x="489" y="599"/>
                </a:lnTo>
                <a:lnTo>
                  <a:pt x="487" y="597"/>
                </a:lnTo>
                <a:lnTo>
                  <a:pt x="486" y="595"/>
                </a:lnTo>
                <a:lnTo>
                  <a:pt x="484" y="595"/>
                </a:lnTo>
                <a:lnTo>
                  <a:pt x="481" y="592"/>
                </a:lnTo>
                <a:lnTo>
                  <a:pt x="478" y="591"/>
                </a:lnTo>
                <a:lnTo>
                  <a:pt x="474" y="589"/>
                </a:lnTo>
                <a:lnTo>
                  <a:pt x="467" y="583"/>
                </a:lnTo>
                <a:lnTo>
                  <a:pt x="465" y="580"/>
                </a:lnTo>
                <a:lnTo>
                  <a:pt x="457" y="574"/>
                </a:lnTo>
                <a:lnTo>
                  <a:pt x="453" y="569"/>
                </a:lnTo>
                <a:lnTo>
                  <a:pt x="446" y="555"/>
                </a:lnTo>
              </a:path>
            </a:pathLst>
          </a:custGeom>
          <a:solidFill>
            <a:schemeClr val="accent3">
              <a:lumMod val="5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solidFill>
                <a:schemeClr val="lt1"/>
              </a:solidFill>
              <a:latin typeface="+mn-lt"/>
            </a:endParaRPr>
          </a:p>
        </p:txBody>
      </p:sp>
      <p:sp>
        <p:nvSpPr>
          <p:cNvPr id="825" name="Freeform 251"/>
          <p:cNvSpPr>
            <a:spLocks/>
          </p:cNvSpPr>
          <p:nvPr/>
        </p:nvSpPr>
        <p:spPr bwMode="auto">
          <a:xfrm>
            <a:off x="5461000" y="3762300"/>
            <a:ext cx="390525" cy="373063"/>
          </a:xfrm>
          <a:custGeom>
            <a:avLst/>
            <a:gdLst/>
            <a:ahLst/>
            <a:cxnLst>
              <a:cxn ang="0">
                <a:pos x="340" y="152"/>
              </a:cxn>
              <a:cxn ang="0">
                <a:pos x="291" y="202"/>
              </a:cxn>
              <a:cxn ang="0">
                <a:pos x="264" y="212"/>
              </a:cxn>
              <a:cxn ang="0">
                <a:pos x="256" y="192"/>
              </a:cxn>
              <a:cxn ang="0">
                <a:pos x="261" y="163"/>
              </a:cxn>
              <a:cxn ang="0">
                <a:pos x="274" y="138"/>
              </a:cxn>
              <a:cxn ang="0">
                <a:pos x="251" y="137"/>
              </a:cxn>
              <a:cxn ang="0">
                <a:pos x="275" y="120"/>
              </a:cxn>
              <a:cxn ang="0">
                <a:pos x="289" y="109"/>
              </a:cxn>
              <a:cxn ang="0">
                <a:pos x="313" y="116"/>
              </a:cxn>
              <a:cxn ang="0">
                <a:pos x="316" y="83"/>
              </a:cxn>
              <a:cxn ang="0">
                <a:pos x="314" y="56"/>
              </a:cxn>
              <a:cxn ang="0">
                <a:pos x="302" y="42"/>
              </a:cxn>
              <a:cxn ang="0">
                <a:pos x="266" y="38"/>
              </a:cxn>
              <a:cxn ang="0">
                <a:pos x="256" y="2"/>
              </a:cxn>
              <a:cxn ang="0">
                <a:pos x="234" y="10"/>
              </a:cxn>
              <a:cxn ang="0">
                <a:pos x="240" y="32"/>
              </a:cxn>
              <a:cxn ang="0">
                <a:pos x="222" y="39"/>
              </a:cxn>
              <a:cxn ang="0">
                <a:pos x="194" y="37"/>
              </a:cxn>
              <a:cxn ang="0">
                <a:pos x="173" y="25"/>
              </a:cxn>
              <a:cxn ang="0">
                <a:pos x="151" y="34"/>
              </a:cxn>
              <a:cxn ang="0">
                <a:pos x="135" y="53"/>
              </a:cxn>
              <a:cxn ang="0">
                <a:pos x="124" y="65"/>
              </a:cxn>
              <a:cxn ang="0">
                <a:pos x="108" y="55"/>
              </a:cxn>
              <a:cxn ang="0">
                <a:pos x="89" y="87"/>
              </a:cxn>
              <a:cxn ang="0">
                <a:pos x="71" y="122"/>
              </a:cxn>
              <a:cxn ang="0">
                <a:pos x="67" y="147"/>
              </a:cxn>
              <a:cxn ang="0">
                <a:pos x="38" y="167"/>
              </a:cxn>
              <a:cxn ang="0">
                <a:pos x="12" y="206"/>
              </a:cxn>
              <a:cxn ang="0">
                <a:pos x="0" y="227"/>
              </a:cxn>
              <a:cxn ang="0">
                <a:pos x="23" y="240"/>
              </a:cxn>
              <a:cxn ang="0">
                <a:pos x="51" y="256"/>
              </a:cxn>
              <a:cxn ang="0">
                <a:pos x="86" y="269"/>
              </a:cxn>
              <a:cxn ang="0">
                <a:pos x="102" y="310"/>
              </a:cxn>
              <a:cxn ang="0">
                <a:pos x="133" y="300"/>
              </a:cxn>
              <a:cxn ang="0">
                <a:pos x="150" y="284"/>
              </a:cxn>
              <a:cxn ang="0">
                <a:pos x="179" y="297"/>
              </a:cxn>
              <a:cxn ang="0">
                <a:pos x="187" y="316"/>
              </a:cxn>
              <a:cxn ang="0">
                <a:pos x="213" y="310"/>
              </a:cxn>
              <a:cxn ang="0">
                <a:pos x="235" y="316"/>
              </a:cxn>
              <a:cxn ang="0">
                <a:pos x="243" y="333"/>
              </a:cxn>
              <a:cxn ang="0">
                <a:pos x="245" y="348"/>
              </a:cxn>
              <a:cxn ang="0">
                <a:pos x="273" y="352"/>
              </a:cxn>
              <a:cxn ang="0">
                <a:pos x="298" y="342"/>
              </a:cxn>
              <a:cxn ang="0">
                <a:pos x="316" y="312"/>
              </a:cxn>
              <a:cxn ang="0">
                <a:pos x="331" y="264"/>
              </a:cxn>
              <a:cxn ang="0">
                <a:pos x="320" y="235"/>
              </a:cxn>
              <a:cxn ang="0">
                <a:pos x="309" y="222"/>
              </a:cxn>
              <a:cxn ang="0">
                <a:pos x="328" y="221"/>
              </a:cxn>
              <a:cxn ang="0">
                <a:pos x="340" y="203"/>
              </a:cxn>
              <a:cxn ang="0">
                <a:pos x="368" y="178"/>
              </a:cxn>
            </a:cxnLst>
            <a:rect l="0" t="0" r="r" b="b"/>
            <a:pathLst>
              <a:path w="370" h="353">
                <a:moveTo>
                  <a:pt x="364" y="167"/>
                </a:moveTo>
                <a:lnTo>
                  <a:pt x="349" y="148"/>
                </a:lnTo>
                <a:lnTo>
                  <a:pt x="345" y="150"/>
                </a:lnTo>
                <a:lnTo>
                  <a:pt x="343" y="150"/>
                </a:lnTo>
                <a:lnTo>
                  <a:pt x="340" y="152"/>
                </a:lnTo>
                <a:lnTo>
                  <a:pt x="325" y="168"/>
                </a:lnTo>
                <a:lnTo>
                  <a:pt x="316" y="176"/>
                </a:lnTo>
                <a:lnTo>
                  <a:pt x="303" y="190"/>
                </a:lnTo>
                <a:lnTo>
                  <a:pt x="302" y="193"/>
                </a:lnTo>
                <a:lnTo>
                  <a:pt x="291" y="202"/>
                </a:lnTo>
                <a:lnTo>
                  <a:pt x="278" y="209"/>
                </a:lnTo>
                <a:lnTo>
                  <a:pt x="275" y="210"/>
                </a:lnTo>
                <a:lnTo>
                  <a:pt x="272" y="210"/>
                </a:lnTo>
                <a:lnTo>
                  <a:pt x="269" y="213"/>
                </a:lnTo>
                <a:lnTo>
                  <a:pt x="264" y="212"/>
                </a:lnTo>
                <a:lnTo>
                  <a:pt x="262" y="209"/>
                </a:lnTo>
                <a:lnTo>
                  <a:pt x="260" y="200"/>
                </a:lnTo>
                <a:lnTo>
                  <a:pt x="259" y="199"/>
                </a:lnTo>
                <a:lnTo>
                  <a:pt x="259" y="195"/>
                </a:lnTo>
                <a:lnTo>
                  <a:pt x="256" y="192"/>
                </a:lnTo>
                <a:lnTo>
                  <a:pt x="254" y="187"/>
                </a:lnTo>
                <a:lnTo>
                  <a:pt x="254" y="183"/>
                </a:lnTo>
                <a:lnTo>
                  <a:pt x="257" y="176"/>
                </a:lnTo>
                <a:lnTo>
                  <a:pt x="259" y="169"/>
                </a:lnTo>
                <a:lnTo>
                  <a:pt x="261" y="163"/>
                </a:lnTo>
                <a:lnTo>
                  <a:pt x="261" y="160"/>
                </a:lnTo>
                <a:lnTo>
                  <a:pt x="266" y="154"/>
                </a:lnTo>
                <a:lnTo>
                  <a:pt x="270" y="150"/>
                </a:lnTo>
                <a:lnTo>
                  <a:pt x="274" y="142"/>
                </a:lnTo>
                <a:lnTo>
                  <a:pt x="274" y="138"/>
                </a:lnTo>
                <a:lnTo>
                  <a:pt x="260" y="144"/>
                </a:lnTo>
                <a:lnTo>
                  <a:pt x="254" y="144"/>
                </a:lnTo>
                <a:lnTo>
                  <a:pt x="250" y="143"/>
                </a:lnTo>
                <a:lnTo>
                  <a:pt x="250" y="140"/>
                </a:lnTo>
                <a:lnTo>
                  <a:pt x="251" y="137"/>
                </a:lnTo>
                <a:lnTo>
                  <a:pt x="260" y="132"/>
                </a:lnTo>
                <a:lnTo>
                  <a:pt x="269" y="132"/>
                </a:lnTo>
                <a:lnTo>
                  <a:pt x="272" y="130"/>
                </a:lnTo>
                <a:lnTo>
                  <a:pt x="274" y="125"/>
                </a:lnTo>
                <a:lnTo>
                  <a:pt x="275" y="120"/>
                </a:lnTo>
                <a:lnTo>
                  <a:pt x="278" y="113"/>
                </a:lnTo>
                <a:lnTo>
                  <a:pt x="279" y="110"/>
                </a:lnTo>
                <a:lnTo>
                  <a:pt x="284" y="108"/>
                </a:lnTo>
                <a:lnTo>
                  <a:pt x="288" y="108"/>
                </a:lnTo>
                <a:lnTo>
                  <a:pt x="289" y="109"/>
                </a:lnTo>
                <a:lnTo>
                  <a:pt x="291" y="110"/>
                </a:lnTo>
                <a:lnTo>
                  <a:pt x="294" y="112"/>
                </a:lnTo>
                <a:lnTo>
                  <a:pt x="300" y="116"/>
                </a:lnTo>
                <a:lnTo>
                  <a:pt x="310" y="119"/>
                </a:lnTo>
                <a:lnTo>
                  <a:pt x="313" y="116"/>
                </a:lnTo>
                <a:lnTo>
                  <a:pt x="313" y="112"/>
                </a:lnTo>
                <a:lnTo>
                  <a:pt x="310" y="101"/>
                </a:lnTo>
                <a:lnTo>
                  <a:pt x="310" y="90"/>
                </a:lnTo>
                <a:lnTo>
                  <a:pt x="314" y="87"/>
                </a:lnTo>
                <a:lnTo>
                  <a:pt x="316" y="83"/>
                </a:lnTo>
                <a:lnTo>
                  <a:pt x="318" y="77"/>
                </a:lnTo>
                <a:lnTo>
                  <a:pt x="322" y="70"/>
                </a:lnTo>
                <a:lnTo>
                  <a:pt x="323" y="63"/>
                </a:lnTo>
                <a:lnTo>
                  <a:pt x="316" y="60"/>
                </a:lnTo>
                <a:lnTo>
                  <a:pt x="314" y="56"/>
                </a:lnTo>
                <a:lnTo>
                  <a:pt x="311" y="55"/>
                </a:lnTo>
                <a:lnTo>
                  <a:pt x="301" y="55"/>
                </a:lnTo>
                <a:lnTo>
                  <a:pt x="300" y="51"/>
                </a:lnTo>
                <a:lnTo>
                  <a:pt x="302" y="48"/>
                </a:lnTo>
                <a:lnTo>
                  <a:pt x="302" y="42"/>
                </a:lnTo>
                <a:lnTo>
                  <a:pt x="297" y="42"/>
                </a:lnTo>
                <a:lnTo>
                  <a:pt x="294" y="43"/>
                </a:lnTo>
                <a:lnTo>
                  <a:pt x="291" y="45"/>
                </a:lnTo>
                <a:lnTo>
                  <a:pt x="279" y="51"/>
                </a:lnTo>
                <a:lnTo>
                  <a:pt x="266" y="38"/>
                </a:lnTo>
                <a:lnTo>
                  <a:pt x="260" y="31"/>
                </a:lnTo>
                <a:lnTo>
                  <a:pt x="257" y="26"/>
                </a:lnTo>
                <a:lnTo>
                  <a:pt x="262" y="10"/>
                </a:lnTo>
                <a:lnTo>
                  <a:pt x="261" y="6"/>
                </a:lnTo>
                <a:lnTo>
                  <a:pt x="256" y="2"/>
                </a:lnTo>
                <a:lnTo>
                  <a:pt x="250" y="0"/>
                </a:lnTo>
                <a:lnTo>
                  <a:pt x="247" y="3"/>
                </a:lnTo>
                <a:lnTo>
                  <a:pt x="241" y="4"/>
                </a:lnTo>
                <a:lnTo>
                  <a:pt x="236" y="6"/>
                </a:lnTo>
                <a:lnTo>
                  <a:pt x="234" y="10"/>
                </a:lnTo>
                <a:lnTo>
                  <a:pt x="236" y="14"/>
                </a:lnTo>
                <a:lnTo>
                  <a:pt x="238" y="19"/>
                </a:lnTo>
                <a:lnTo>
                  <a:pt x="239" y="24"/>
                </a:lnTo>
                <a:lnTo>
                  <a:pt x="239" y="28"/>
                </a:lnTo>
                <a:lnTo>
                  <a:pt x="240" y="32"/>
                </a:lnTo>
                <a:lnTo>
                  <a:pt x="239" y="38"/>
                </a:lnTo>
                <a:lnTo>
                  <a:pt x="234" y="40"/>
                </a:lnTo>
                <a:lnTo>
                  <a:pt x="232" y="40"/>
                </a:lnTo>
                <a:lnTo>
                  <a:pt x="226" y="40"/>
                </a:lnTo>
                <a:lnTo>
                  <a:pt x="222" y="39"/>
                </a:lnTo>
                <a:lnTo>
                  <a:pt x="218" y="39"/>
                </a:lnTo>
                <a:lnTo>
                  <a:pt x="213" y="37"/>
                </a:lnTo>
                <a:lnTo>
                  <a:pt x="206" y="38"/>
                </a:lnTo>
                <a:lnTo>
                  <a:pt x="200" y="37"/>
                </a:lnTo>
                <a:lnTo>
                  <a:pt x="194" y="37"/>
                </a:lnTo>
                <a:lnTo>
                  <a:pt x="185" y="37"/>
                </a:lnTo>
                <a:lnTo>
                  <a:pt x="183" y="36"/>
                </a:lnTo>
                <a:lnTo>
                  <a:pt x="179" y="33"/>
                </a:lnTo>
                <a:lnTo>
                  <a:pt x="178" y="30"/>
                </a:lnTo>
                <a:lnTo>
                  <a:pt x="173" y="25"/>
                </a:lnTo>
                <a:lnTo>
                  <a:pt x="164" y="23"/>
                </a:lnTo>
                <a:lnTo>
                  <a:pt x="157" y="25"/>
                </a:lnTo>
                <a:lnTo>
                  <a:pt x="154" y="27"/>
                </a:lnTo>
                <a:lnTo>
                  <a:pt x="151" y="30"/>
                </a:lnTo>
                <a:lnTo>
                  <a:pt x="151" y="34"/>
                </a:lnTo>
                <a:lnTo>
                  <a:pt x="148" y="50"/>
                </a:lnTo>
                <a:lnTo>
                  <a:pt x="146" y="51"/>
                </a:lnTo>
                <a:lnTo>
                  <a:pt x="142" y="52"/>
                </a:lnTo>
                <a:lnTo>
                  <a:pt x="138" y="52"/>
                </a:lnTo>
                <a:lnTo>
                  <a:pt x="135" y="53"/>
                </a:lnTo>
                <a:lnTo>
                  <a:pt x="132" y="54"/>
                </a:lnTo>
                <a:lnTo>
                  <a:pt x="130" y="58"/>
                </a:lnTo>
                <a:lnTo>
                  <a:pt x="129" y="60"/>
                </a:lnTo>
                <a:lnTo>
                  <a:pt x="127" y="63"/>
                </a:lnTo>
                <a:lnTo>
                  <a:pt x="124" y="65"/>
                </a:lnTo>
                <a:lnTo>
                  <a:pt x="120" y="65"/>
                </a:lnTo>
                <a:lnTo>
                  <a:pt x="116" y="62"/>
                </a:lnTo>
                <a:lnTo>
                  <a:pt x="114" y="60"/>
                </a:lnTo>
                <a:lnTo>
                  <a:pt x="112" y="56"/>
                </a:lnTo>
                <a:lnTo>
                  <a:pt x="108" y="55"/>
                </a:lnTo>
                <a:lnTo>
                  <a:pt x="102" y="55"/>
                </a:lnTo>
                <a:lnTo>
                  <a:pt x="100" y="56"/>
                </a:lnTo>
                <a:lnTo>
                  <a:pt x="97" y="60"/>
                </a:lnTo>
                <a:lnTo>
                  <a:pt x="94" y="78"/>
                </a:lnTo>
                <a:lnTo>
                  <a:pt x="89" y="87"/>
                </a:lnTo>
                <a:lnTo>
                  <a:pt x="87" y="94"/>
                </a:lnTo>
                <a:lnTo>
                  <a:pt x="86" y="96"/>
                </a:lnTo>
                <a:lnTo>
                  <a:pt x="82" y="104"/>
                </a:lnTo>
                <a:lnTo>
                  <a:pt x="71" y="117"/>
                </a:lnTo>
                <a:lnTo>
                  <a:pt x="71" y="122"/>
                </a:lnTo>
                <a:lnTo>
                  <a:pt x="67" y="126"/>
                </a:lnTo>
                <a:lnTo>
                  <a:pt x="65" y="130"/>
                </a:lnTo>
                <a:lnTo>
                  <a:pt x="64" y="135"/>
                </a:lnTo>
                <a:lnTo>
                  <a:pt x="67" y="140"/>
                </a:lnTo>
                <a:lnTo>
                  <a:pt x="67" y="147"/>
                </a:lnTo>
                <a:lnTo>
                  <a:pt x="68" y="148"/>
                </a:lnTo>
                <a:lnTo>
                  <a:pt x="64" y="153"/>
                </a:lnTo>
                <a:lnTo>
                  <a:pt x="59" y="155"/>
                </a:lnTo>
                <a:lnTo>
                  <a:pt x="49" y="158"/>
                </a:lnTo>
                <a:lnTo>
                  <a:pt x="38" y="167"/>
                </a:lnTo>
                <a:lnTo>
                  <a:pt x="21" y="172"/>
                </a:lnTo>
                <a:lnTo>
                  <a:pt x="12" y="176"/>
                </a:lnTo>
                <a:lnTo>
                  <a:pt x="11" y="181"/>
                </a:lnTo>
                <a:lnTo>
                  <a:pt x="12" y="184"/>
                </a:lnTo>
                <a:lnTo>
                  <a:pt x="12" y="206"/>
                </a:lnTo>
                <a:lnTo>
                  <a:pt x="12" y="212"/>
                </a:lnTo>
                <a:lnTo>
                  <a:pt x="9" y="218"/>
                </a:lnTo>
                <a:lnTo>
                  <a:pt x="5" y="221"/>
                </a:lnTo>
                <a:lnTo>
                  <a:pt x="4" y="222"/>
                </a:lnTo>
                <a:lnTo>
                  <a:pt x="0" y="227"/>
                </a:lnTo>
                <a:lnTo>
                  <a:pt x="1" y="230"/>
                </a:lnTo>
                <a:lnTo>
                  <a:pt x="5" y="234"/>
                </a:lnTo>
                <a:lnTo>
                  <a:pt x="10" y="235"/>
                </a:lnTo>
                <a:lnTo>
                  <a:pt x="21" y="241"/>
                </a:lnTo>
                <a:lnTo>
                  <a:pt x="23" y="240"/>
                </a:lnTo>
                <a:lnTo>
                  <a:pt x="24" y="244"/>
                </a:lnTo>
                <a:lnTo>
                  <a:pt x="27" y="248"/>
                </a:lnTo>
                <a:lnTo>
                  <a:pt x="32" y="251"/>
                </a:lnTo>
                <a:lnTo>
                  <a:pt x="40" y="250"/>
                </a:lnTo>
                <a:lnTo>
                  <a:pt x="51" y="256"/>
                </a:lnTo>
                <a:lnTo>
                  <a:pt x="62" y="258"/>
                </a:lnTo>
                <a:lnTo>
                  <a:pt x="67" y="258"/>
                </a:lnTo>
                <a:lnTo>
                  <a:pt x="77" y="252"/>
                </a:lnTo>
                <a:lnTo>
                  <a:pt x="80" y="256"/>
                </a:lnTo>
                <a:lnTo>
                  <a:pt x="86" y="269"/>
                </a:lnTo>
                <a:lnTo>
                  <a:pt x="92" y="290"/>
                </a:lnTo>
                <a:lnTo>
                  <a:pt x="96" y="296"/>
                </a:lnTo>
                <a:lnTo>
                  <a:pt x="96" y="300"/>
                </a:lnTo>
                <a:lnTo>
                  <a:pt x="99" y="307"/>
                </a:lnTo>
                <a:lnTo>
                  <a:pt x="102" y="310"/>
                </a:lnTo>
                <a:lnTo>
                  <a:pt x="113" y="311"/>
                </a:lnTo>
                <a:lnTo>
                  <a:pt x="126" y="311"/>
                </a:lnTo>
                <a:lnTo>
                  <a:pt x="131" y="308"/>
                </a:lnTo>
                <a:lnTo>
                  <a:pt x="132" y="302"/>
                </a:lnTo>
                <a:lnTo>
                  <a:pt x="133" y="300"/>
                </a:lnTo>
                <a:lnTo>
                  <a:pt x="137" y="292"/>
                </a:lnTo>
                <a:lnTo>
                  <a:pt x="140" y="290"/>
                </a:lnTo>
                <a:lnTo>
                  <a:pt x="148" y="286"/>
                </a:lnTo>
                <a:lnTo>
                  <a:pt x="149" y="284"/>
                </a:lnTo>
                <a:lnTo>
                  <a:pt x="150" y="284"/>
                </a:lnTo>
                <a:lnTo>
                  <a:pt x="158" y="283"/>
                </a:lnTo>
                <a:lnTo>
                  <a:pt x="161" y="281"/>
                </a:lnTo>
                <a:lnTo>
                  <a:pt x="173" y="283"/>
                </a:lnTo>
                <a:lnTo>
                  <a:pt x="174" y="286"/>
                </a:lnTo>
                <a:lnTo>
                  <a:pt x="179" y="297"/>
                </a:lnTo>
                <a:lnTo>
                  <a:pt x="178" y="300"/>
                </a:lnTo>
                <a:lnTo>
                  <a:pt x="176" y="308"/>
                </a:lnTo>
                <a:lnTo>
                  <a:pt x="176" y="319"/>
                </a:lnTo>
                <a:lnTo>
                  <a:pt x="184" y="319"/>
                </a:lnTo>
                <a:lnTo>
                  <a:pt x="187" y="316"/>
                </a:lnTo>
                <a:lnTo>
                  <a:pt x="192" y="314"/>
                </a:lnTo>
                <a:lnTo>
                  <a:pt x="196" y="311"/>
                </a:lnTo>
                <a:lnTo>
                  <a:pt x="205" y="310"/>
                </a:lnTo>
                <a:lnTo>
                  <a:pt x="209" y="311"/>
                </a:lnTo>
                <a:lnTo>
                  <a:pt x="213" y="310"/>
                </a:lnTo>
                <a:lnTo>
                  <a:pt x="214" y="311"/>
                </a:lnTo>
                <a:lnTo>
                  <a:pt x="225" y="311"/>
                </a:lnTo>
                <a:lnTo>
                  <a:pt x="228" y="310"/>
                </a:lnTo>
                <a:lnTo>
                  <a:pt x="233" y="314"/>
                </a:lnTo>
                <a:lnTo>
                  <a:pt x="235" y="316"/>
                </a:lnTo>
                <a:lnTo>
                  <a:pt x="238" y="321"/>
                </a:lnTo>
                <a:lnTo>
                  <a:pt x="236" y="322"/>
                </a:lnTo>
                <a:lnTo>
                  <a:pt x="239" y="326"/>
                </a:lnTo>
                <a:lnTo>
                  <a:pt x="241" y="328"/>
                </a:lnTo>
                <a:lnTo>
                  <a:pt x="243" y="333"/>
                </a:lnTo>
                <a:lnTo>
                  <a:pt x="245" y="334"/>
                </a:lnTo>
                <a:lnTo>
                  <a:pt x="245" y="338"/>
                </a:lnTo>
                <a:lnTo>
                  <a:pt x="246" y="340"/>
                </a:lnTo>
                <a:lnTo>
                  <a:pt x="246" y="344"/>
                </a:lnTo>
                <a:lnTo>
                  <a:pt x="245" y="348"/>
                </a:lnTo>
                <a:lnTo>
                  <a:pt x="242" y="350"/>
                </a:lnTo>
                <a:lnTo>
                  <a:pt x="247" y="350"/>
                </a:lnTo>
                <a:lnTo>
                  <a:pt x="259" y="352"/>
                </a:lnTo>
                <a:lnTo>
                  <a:pt x="265" y="349"/>
                </a:lnTo>
                <a:lnTo>
                  <a:pt x="273" y="352"/>
                </a:lnTo>
                <a:lnTo>
                  <a:pt x="278" y="352"/>
                </a:lnTo>
                <a:lnTo>
                  <a:pt x="285" y="350"/>
                </a:lnTo>
                <a:lnTo>
                  <a:pt x="286" y="350"/>
                </a:lnTo>
                <a:lnTo>
                  <a:pt x="294" y="346"/>
                </a:lnTo>
                <a:lnTo>
                  <a:pt x="298" y="342"/>
                </a:lnTo>
                <a:lnTo>
                  <a:pt x="310" y="333"/>
                </a:lnTo>
                <a:lnTo>
                  <a:pt x="321" y="331"/>
                </a:lnTo>
                <a:lnTo>
                  <a:pt x="320" y="328"/>
                </a:lnTo>
                <a:lnTo>
                  <a:pt x="317" y="321"/>
                </a:lnTo>
                <a:lnTo>
                  <a:pt x="316" y="312"/>
                </a:lnTo>
                <a:lnTo>
                  <a:pt x="318" y="299"/>
                </a:lnTo>
                <a:lnTo>
                  <a:pt x="328" y="286"/>
                </a:lnTo>
                <a:lnTo>
                  <a:pt x="332" y="278"/>
                </a:lnTo>
                <a:lnTo>
                  <a:pt x="331" y="270"/>
                </a:lnTo>
                <a:lnTo>
                  <a:pt x="331" y="264"/>
                </a:lnTo>
                <a:lnTo>
                  <a:pt x="334" y="262"/>
                </a:lnTo>
                <a:lnTo>
                  <a:pt x="336" y="258"/>
                </a:lnTo>
                <a:lnTo>
                  <a:pt x="336" y="250"/>
                </a:lnTo>
                <a:lnTo>
                  <a:pt x="334" y="242"/>
                </a:lnTo>
                <a:lnTo>
                  <a:pt x="320" y="235"/>
                </a:lnTo>
                <a:lnTo>
                  <a:pt x="318" y="232"/>
                </a:lnTo>
                <a:lnTo>
                  <a:pt x="313" y="230"/>
                </a:lnTo>
                <a:lnTo>
                  <a:pt x="309" y="226"/>
                </a:lnTo>
                <a:lnTo>
                  <a:pt x="308" y="225"/>
                </a:lnTo>
                <a:lnTo>
                  <a:pt x="309" y="222"/>
                </a:lnTo>
                <a:lnTo>
                  <a:pt x="313" y="218"/>
                </a:lnTo>
                <a:lnTo>
                  <a:pt x="318" y="218"/>
                </a:lnTo>
                <a:lnTo>
                  <a:pt x="322" y="220"/>
                </a:lnTo>
                <a:lnTo>
                  <a:pt x="324" y="220"/>
                </a:lnTo>
                <a:lnTo>
                  <a:pt x="328" y="221"/>
                </a:lnTo>
                <a:lnTo>
                  <a:pt x="332" y="219"/>
                </a:lnTo>
                <a:lnTo>
                  <a:pt x="334" y="218"/>
                </a:lnTo>
                <a:lnTo>
                  <a:pt x="336" y="214"/>
                </a:lnTo>
                <a:lnTo>
                  <a:pt x="336" y="209"/>
                </a:lnTo>
                <a:lnTo>
                  <a:pt x="340" y="203"/>
                </a:lnTo>
                <a:lnTo>
                  <a:pt x="345" y="197"/>
                </a:lnTo>
                <a:lnTo>
                  <a:pt x="360" y="188"/>
                </a:lnTo>
                <a:lnTo>
                  <a:pt x="361" y="186"/>
                </a:lnTo>
                <a:lnTo>
                  <a:pt x="364" y="183"/>
                </a:lnTo>
                <a:lnTo>
                  <a:pt x="368" y="178"/>
                </a:lnTo>
                <a:lnTo>
                  <a:pt x="368" y="174"/>
                </a:lnTo>
                <a:lnTo>
                  <a:pt x="369" y="173"/>
                </a:lnTo>
                <a:lnTo>
                  <a:pt x="366" y="168"/>
                </a:lnTo>
                <a:lnTo>
                  <a:pt x="364" y="167"/>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826" name="Freeform 252"/>
          <p:cNvSpPr>
            <a:spLocks/>
          </p:cNvSpPr>
          <p:nvPr/>
        </p:nvSpPr>
        <p:spPr bwMode="auto">
          <a:xfrm>
            <a:off x="5326063" y="3722613"/>
            <a:ext cx="295275" cy="333375"/>
          </a:xfrm>
          <a:custGeom>
            <a:avLst/>
            <a:gdLst/>
            <a:ahLst/>
            <a:cxnLst>
              <a:cxn ang="0">
                <a:pos x="154" y="18"/>
              </a:cxn>
              <a:cxn ang="0">
                <a:pos x="183" y="37"/>
              </a:cxn>
              <a:cxn ang="0">
                <a:pos x="205" y="41"/>
              </a:cxn>
              <a:cxn ang="0">
                <a:pos x="216" y="37"/>
              </a:cxn>
              <a:cxn ang="0">
                <a:pos x="218" y="18"/>
              </a:cxn>
              <a:cxn ang="0">
                <a:pos x="236" y="1"/>
              </a:cxn>
              <a:cxn ang="0">
                <a:pos x="249" y="7"/>
              </a:cxn>
              <a:cxn ang="0">
                <a:pos x="254" y="22"/>
              </a:cxn>
              <a:cxn ang="0">
                <a:pos x="263" y="41"/>
              </a:cxn>
              <a:cxn ang="0">
                <a:pos x="270" y="90"/>
              </a:cxn>
              <a:cxn ang="0">
                <a:pos x="258" y="96"/>
              </a:cxn>
              <a:cxn ang="0">
                <a:pos x="248" y="103"/>
              </a:cxn>
              <a:cxn ang="0">
                <a:pos x="236" y="93"/>
              </a:cxn>
              <a:cxn ang="0">
                <a:pos x="222" y="116"/>
              </a:cxn>
              <a:cxn ang="0">
                <a:pos x="210" y="142"/>
              </a:cxn>
              <a:cxn ang="0">
                <a:pos x="193" y="168"/>
              </a:cxn>
              <a:cxn ang="0">
                <a:pos x="196" y="186"/>
              </a:cxn>
              <a:cxn ang="0">
                <a:pos x="166" y="205"/>
              </a:cxn>
              <a:cxn ang="0">
                <a:pos x="140" y="222"/>
              </a:cxn>
              <a:cxn ang="0">
                <a:pos x="133" y="259"/>
              </a:cxn>
              <a:cxn ang="0">
                <a:pos x="128" y="273"/>
              </a:cxn>
              <a:cxn ang="0">
                <a:pos x="135" y="289"/>
              </a:cxn>
              <a:cxn ang="0">
                <a:pos x="109" y="303"/>
              </a:cxn>
              <a:cxn ang="0">
                <a:pos x="91" y="308"/>
              </a:cxn>
              <a:cxn ang="0">
                <a:pos x="81" y="295"/>
              </a:cxn>
              <a:cxn ang="0">
                <a:pos x="67" y="276"/>
              </a:cxn>
              <a:cxn ang="0">
                <a:pos x="44" y="263"/>
              </a:cxn>
              <a:cxn ang="0">
                <a:pos x="39" y="256"/>
              </a:cxn>
              <a:cxn ang="0">
                <a:pos x="27" y="246"/>
              </a:cxn>
              <a:cxn ang="0">
                <a:pos x="21" y="235"/>
              </a:cxn>
              <a:cxn ang="0">
                <a:pos x="16" y="217"/>
              </a:cxn>
              <a:cxn ang="0">
                <a:pos x="18" y="207"/>
              </a:cxn>
              <a:cxn ang="0">
                <a:pos x="2" y="192"/>
              </a:cxn>
              <a:cxn ang="0">
                <a:pos x="0" y="173"/>
              </a:cxn>
              <a:cxn ang="0">
                <a:pos x="10" y="150"/>
              </a:cxn>
              <a:cxn ang="0">
                <a:pos x="18" y="142"/>
              </a:cxn>
              <a:cxn ang="0">
                <a:pos x="46" y="144"/>
              </a:cxn>
              <a:cxn ang="0">
                <a:pos x="51" y="128"/>
              </a:cxn>
              <a:cxn ang="0">
                <a:pos x="69" y="133"/>
              </a:cxn>
              <a:cxn ang="0">
                <a:pos x="81" y="141"/>
              </a:cxn>
              <a:cxn ang="0">
                <a:pos x="89" y="130"/>
              </a:cxn>
              <a:cxn ang="0">
                <a:pos x="92" y="110"/>
              </a:cxn>
              <a:cxn ang="0">
                <a:pos x="99" y="90"/>
              </a:cxn>
              <a:cxn ang="0">
                <a:pos x="114" y="84"/>
              </a:cxn>
              <a:cxn ang="0">
                <a:pos x="125" y="93"/>
              </a:cxn>
              <a:cxn ang="0">
                <a:pos x="144" y="84"/>
              </a:cxn>
              <a:cxn ang="0">
                <a:pos x="160" y="67"/>
              </a:cxn>
              <a:cxn ang="0">
                <a:pos x="144" y="66"/>
              </a:cxn>
              <a:cxn ang="0">
                <a:pos x="144" y="54"/>
              </a:cxn>
              <a:cxn ang="0">
                <a:pos x="140" y="41"/>
              </a:cxn>
            </a:cxnLst>
            <a:rect l="0" t="0" r="r" b="b"/>
            <a:pathLst>
              <a:path w="280" h="317">
                <a:moveTo>
                  <a:pt x="140" y="41"/>
                </a:moveTo>
                <a:lnTo>
                  <a:pt x="147" y="22"/>
                </a:lnTo>
                <a:lnTo>
                  <a:pt x="152" y="18"/>
                </a:lnTo>
                <a:lnTo>
                  <a:pt x="154" y="18"/>
                </a:lnTo>
                <a:lnTo>
                  <a:pt x="157" y="19"/>
                </a:lnTo>
                <a:lnTo>
                  <a:pt x="161" y="23"/>
                </a:lnTo>
                <a:lnTo>
                  <a:pt x="166" y="24"/>
                </a:lnTo>
                <a:lnTo>
                  <a:pt x="183" y="37"/>
                </a:lnTo>
                <a:lnTo>
                  <a:pt x="195" y="41"/>
                </a:lnTo>
                <a:lnTo>
                  <a:pt x="198" y="39"/>
                </a:lnTo>
                <a:lnTo>
                  <a:pt x="200" y="38"/>
                </a:lnTo>
                <a:lnTo>
                  <a:pt x="205" y="41"/>
                </a:lnTo>
                <a:lnTo>
                  <a:pt x="208" y="44"/>
                </a:lnTo>
                <a:lnTo>
                  <a:pt x="212" y="44"/>
                </a:lnTo>
                <a:lnTo>
                  <a:pt x="215" y="41"/>
                </a:lnTo>
                <a:lnTo>
                  <a:pt x="216" y="37"/>
                </a:lnTo>
                <a:lnTo>
                  <a:pt x="215" y="32"/>
                </a:lnTo>
                <a:lnTo>
                  <a:pt x="216" y="28"/>
                </a:lnTo>
                <a:lnTo>
                  <a:pt x="215" y="24"/>
                </a:lnTo>
                <a:lnTo>
                  <a:pt x="218" y="18"/>
                </a:lnTo>
                <a:lnTo>
                  <a:pt x="222" y="12"/>
                </a:lnTo>
                <a:lnTo>
                  <a:pt x="226" y="9"/>
                </a:lnTo>
                <a:lnTo>
                  <a:pt x="231" y="6"/>
                </a:lnTo>
                <a:lnTo>
                  <a:pt x="236" y="1"/>
                </a:lnTo>
                <a:lnTo>
                  <a:pt x="236" y="0"/>
                </a:lnTo>
                <a:lnTo>
                  <a:pt x="244" y="0"/>
                </a:lnTo>
                <a:lnTo>
                  <a:pt x="247" y="3"/>
                </a:lnTo>
                <a:lnTo>
                  <a:pt x="249" y="7"/>
                </a:lnTo>
                <a:lnTo>
                  <a:pt x="251" y="5"/>
                </a:lnTo>
                <a:lnTo>
                  <a:pt x="252" y="14"/>
                </a:lnTo>
                <a:lnTo>
                  <a:pt x="252" y="15"/>
                </a:lnTo>
                <a:lnTo>
                  <a:pt x="254" y="22"/>
                </a:lnTo>
                <a:lnTo>
                  <a:pt x="258" y="28"/>
                </a:lnTo>
                <a:lnTo>
                  <a:pt x="260" y="36"/>
                </a:lnTo>
                <a:lnTo>
                  <a:pt x="260" y="38"/>
                </a:lnTo>
                <a:lnTo>
                  <a:pt x="263" y="41"/>
                </a:lnTo>
                <a:lnTo>
                  <a:pt x="279" y="72"/>
                </a:lnTo>
                <a:lnTo>
                  <a:pt x="276" y="88"/>
                </a:lnTo>
                <a:lnTo>
                  <a:pt x="274" y="89"/>
                </a:lnTo>
                <a:lnTo>
                  <a:pt x="270" y="90"/>
                </a:lnTo>
                <a:lnTo>
                  <a:pt x="266" y="90"/>
                </a:lnTo>
                <a:lnTo>
                  <a:pt x="263" y="91"/>
                </a:lnTo>
                <a:lnTo>
                  <a:pt x="260" y="92"/>
                </a:lnTo>
                <a:lnTo>
                  <a:pt x="258" y="96"/>
                </a:lnTo>
                <a:lnTo>
                  <a:pt x="257" y="98"/>
                </a:lnTo>
                <a:lnTo>
                  <a:pt x="255" y="101"/>
                </a:lnTo>
                <a:lnTo>
                  <a:pt x="252" y="103"/>
                </a:lnTo>
                <a:lnTo>
                  <a:pt x="248" y="103"/>
                </a:lnTo>
                <a:lnTo>
                  <a:pt x="244" y="100"/>
                </a:lnTo>
                <a:lnTo>
                  <a:pt x="242" y="98"/>
                </a:lnTo>
                <a:lnTo>
                  <a:pt x="240" y="94"/>
                </a:lnTo>
                <a:lnTo>
                  <a:pt x="236" y="93"/>
                </a:lnTo>
                <a:lnTo>
                  <a:pt x="230" y="93"/>
                </a:lnTo>
                <a:lnTo>
                  <a:pt x="228" y="94"/>
                </a:lnTo>
                <a:lnTo>
                  <a:pt x="225" y="98"/>
                </a:lnTo>
                <a:lnTo>
                  <a:pt x="222" y="116"/>
                </a:lnTo>
                <a:lnTo>
                  <a:pt x="217" y="125"/>
                </a:lnTo>
                <a:lnTo>
                  <a:pt x="215" y="132"/>
                </a:lnTo>
                <a:lnTo>
                  <a:pt x="214" y="134"/>
                </a:lnTo>
                <a:lnTo>
                  <a:pt x="210" y="142"/>
                </a:lnTo>
                <a:lnTo>
                  <a:pt x="199" y="155"/>
                </a:lnTo>
                <a:lnTo>
                  <a:pt x="199" y="160"/>
                </a:lnTo>
                <a:lnTo>
                  <a:pt x="195" y="164"/>
                </a:lnTo>
                <a:lnTo>
                  <a:pt x="193" y="168"/>
                </a:lnTo>
                <a:lnTo>
                  <a:pt x="192" y="173"/>
                </a:lnTo>
                <a:lnTo>
                  <a:pt x="195" y="178"/>
                </a:lnTo>
                <a:lnTo>
                  <a:pt x="195" y="185"/>
                </a:lnTo>
                <a:lnTo>
                  <a:pt x="196" y="186"/>
                </a:lnTo>
                <a:lnTo>
                  <a:pt x="192" y="191"/>
                </a:lnTo>
                <a:lnTo>
                  <a:pt x="187" y="193"/>
                </a:lnTo>
                <a:lnTo>
                  <a:pt x="177" y="196"/>
                </a:lnTo>
                <a:lnTo>
                  <a:pt x="166" y="205"/>
                </a:lnTo>
                <a:lnTo>
                  <a:pt x="149" y="210"/>
                </a:lnTo>
                <a:lnTo>
                  <a:pt x="140" y="214"/>
                </a:lnTo>
                <a:lnTo>
                  <a:pt x="139" y="219"/>
                </a:lnTo>
                <a:lnTo>
                  <a:pt x="140" y="222"/>
                </a:lnTo>
                <a:lnTo>
                  <a:pt x="140" y="244"/>
                </a:lnTo>
                <a:lnTo>
                  <a:pt x="140" y="250"/>
                </a:lnTo>
                <a:lnTo>
                  <a:pt x="137" y="256"/>
                </a:lnTo>
                <a:lnTo>
                  <a:pt x="133" y="259"/>
                </a:lnTo>
                <a:lnTo>
                  <a:pt x="132" y="260"/>
                </a:lnTo>
                <a:lnTo>
                  <a:pt x="128" y="265"/>
                </a:lnTo>
                <a:lnTo>
                  <a:pt x="129" y="268"/>
                </a:lnTo>
                <a:lnTo>
                  <a:pt x="128" y="273"/>
                </a:lnTo>
                <a:lnTo>
                  <a:pt x="129" y="280"/>
                </a:lnTo>
                <a:lnTo>
                  <a:pt x="131" y="284"/>
                </a:lnTo>
                <a:lnTo>
                  <a:pt x="134" y="286"/>
                </a:lnTo>
                <a:lnTo>
                  <a:pt x="135" y="289"/>
                </a:lnTo>
                <a:lnTo>
                  <a:pt x="126" y="290"/>
                </a:lnTo>
                <a:lnTo>
                  <a:pt x="120" y="290"/>
                </a:lnTo>
                <a:lnTo>
                  <a:pt x="115" y="292"/>
                </a:lnTo>
                <a:lnTo>
                  <a:pt x="109" y="303"/>
                </a:lnTo>
                <a:lnTo>
                  <a:pt x="104" y="310"/>
                </a:lnTo>
                <a:lnTo>
                  <a:pt x="100" y="316"/>
                </a:lnTo>
                <a:lnTo>
                  <a:pt x="95" y="313"/>
                </a:lnTo>
                <a:lnTo>
                  <a:pt x="91" y="308"/>
                </a:lnTo>
                <a:lnTo>
                  <a:pt x="84" y="304"/>
                </a:lnTo>
                <a:lnTo>
                  <a:pt x="81" y="300"/>
                </a:lnTo>
                <a:lnTo>
                  <a:pt x="80" y="299"/>
                </a:lnTo>
                <a:lnTo>
                  <a:pt x="81" y="295"/>
                </a:lnTo>
                <a:lnTo>
                  <a:pt x="81" y="290"/>
                </a:lnTo>
                <a:lnTo>
                  <a:pt x="79" y="287"/>
                </a:lnTo>
                <a:lnTo>
                  <a:pt x="71" y="277"/>
                </a:lnTo>
                <a:lnTo>
                  <a:pt x="67" y="276"/>
                </a:lnTo>
                <a:lnTo>
                  <a:pt x="64" y="276"/>
                </a:lnTo>
                <a:lnTo>
                  <a:pt x="53" y="270"/>
                </a:lnTo>
                <a:lnTo>
                  <a:pt x="50" y="269"/>
                </a:lnTo>
                <a:lnTo>
                  <a:pt x="44" y="263"/>
                </a:lnTo>
                <a:lnTo>
                  <a:pt x="46" y="261"/>
                </a:lnTo>
                <a:lnTo>
                  <a:pt x="44" y="259"/>
                </a:lnTo>
                <a:lnTo>
                  <a:pt x="42" y="256"/>
                </a:lnTo>
                <a:lnTo>
                  <a:pt x="39" y="256"/>
                </a:lnTo>
                <a:lnTo>
                  <a:pt x="36" y="255"/>
                </a:lnTo>
                <a:lnTo>
                  <a:pt x="32" y="253"/>
                </a:lnTo>
                <a:lnTo>
                  <a:pt x="28" y="250"/>
                </a:lnTo>
                <a:lnTo>
                  <a:pt x="27" y="246"/>
                </a:lnTo>
                <a:lnTo>
                  <a:pt x="24" y="244"/>
                </a:lnTo>
                <a:lnTo>
                  <a:pt x="22" y="240"/>
                </a:lnTo>
                <a:lnTo>
                  <a:pt x="21" y="238"/>
                </a:lnTo>
                <a:lnTo>
                  <a:pt x="21" y="235"/>
                </a:lnTo>
                <a:lnTo>
                  <a:pt x="20" y="231"/>
                </a:lnTo>
                <a:lnTo>
                  <a:pt x="20" y="227"/>
                </a:lnTo>
                <a:lnTo>
                  <a:pt x="15" y="220"/>
                </a:lnTo>
                <a:lnTo>
                  <a:pt x="16" y="217"/>
                </a:lnTo>
                <a:lnTo>
                  <a:pt x="16" y="215"/>
                </a:lnTo>
                <a:lnTo>
                  <a:pt x="17" y="213"/>
                </a:lnTo>
                <a:lnTo>
                  <a:pt x="18" y="210"/>
                </a:lnTo>
                <a:lnTo>
                  <a:pt x="18" y="207"/>
                </a:lnTo>
                <a:lnTo>
                  <a:pt x="15" y="206"/>
                </a:lnTo>
                <a:lnTo>
                  <a:pt x="11" y="205"/>
                </a:lnTo>
                <a:lnTo>
                  <a:pt x="8" y="203"/>
                </a:lnTo>
                <a:lnTo>
                  <a:pt x="2" y="192"/>
                </a:lnTo>
                <a:lnTo>
                  <a:pt x="1" y="190"/>
                </a:lnTo>
                <a:lnTo>
                  <a:pt x="1" y="187"/>
                </a:lnTo>
                <a:lnTo>
                  <a:pt x="0" y="184"/>
                </a:lnTo>
                <a:lnTo>
                  <a:pt x="0" y="173"/>
                </a:lnTo>
                <a:lnTo>
                  <a:pt x="3" y="164"/>
                </a:lnTo>
                <a:lnTo>
                  <a:pt x="2" y="161"/>
                </a:lnTo>
                <a:lnTo>
                  <a:pt x="10" y="153"/>
                </a:lnTo>
                <a:lnTo>
                  <a:pt x="10" y="150"/>
                </a:lnTo>
                <a:lnTo>
                  <a:pt x="12" y="143"/>
                </a:lnTo>
                <a:lnTo>
                  <a:pt x="14" y="141"/>
                </a:lnTo>
                <a:lnTo>
                  <a:pt x="16" y="141"/>
                </a:lnTo>
                <a:lnTo>
                  <a:pt x="18" y="142"/>
                </a:lnTo>
                <a:lnTo>
                  <a:pt x="21" y="143"/>
                </a:lnTo>
                <a:lnTo>
                  <a:pt x="23" y="146"/>
                </a:lnTo>
                <a:lnTo>
                  <a:pt x="33" y="148"/>
                </a:lnTo>
                <a:lnTo>
                  <a:pt x="46" y="144"/>
                </a:lnTo>
                <a:lnTo>
                  <a:pt x="48" y="142"/>
                </a:lnTo>
                <a:lnTo>
                  <a:pt x="48" y="139"/>
                </a:lnTo>
                <a:lnTo>
                  <a:pt x="48" y="131"/>
                </a:lnTo>
                <a:lnTo>
                  <a:pt x="51" y="128"/>
                </a:lnTo>
                <a:lnTo>
                  <a:pt x="53" y="128"/>
                </a:lnTo>
                <a:lnTo>
                  <a:pt x="57" y="130"/>
                </a:lnTo>
                <a:lnTo>
                  <a:pt x="65" y="132"/>
                </a:lnTo>
                <a:lnTo>
                  <a:pt x="69" y="133"/>
                </a:lnTo>
                <a:lnTo>
                  <a:pt x="71" y="140"/>
                </a:lnTo>
                <a:lnTo>
                  <a:pt x="74" y="139"/>
                </a:lnTo>
                <a:lnTo>
                  <a:pt x="79" y="142"/>
                </a:lnTo>
                <a:lnTo>
                  <a:pt x="81" y="141"/>
                </a:lnTo>
                <a:lnTo>
                  <a:pt x="82" y="139"/>
                </a:lnTo>
                <a:lnTo>
                  <a:pt x="88" y="136"/>
                </a:lnTo>
                <a:lnTo>
                  <a:pt x="89" y="135"/>
                </a:lnTo>
                <a:lnTo>
                  <a:pt x="89" y="130"/>
                </a:lnTo>
                <a:lnTo>
                  <a:pt x="88" y="126"/>
                </a:lnTo>
                <a:lnTo>
                  <a:pt x="88" y="114"/>
                </a:lnTo>
                <a:lnTo>
                  <a:pt x="91" y="112"/>
                </a:lnTo>
                <a:lnTo>
                  <a:pt x="92" y="110"/>
                </a:lnTo>
                <a:lnTo>
                  <a:pt x="97" y="104"/>
                </a:lnTo>
                <a:lnTo>
                  <a:pt x="97" y="101"/>
                </a:lnTo>
                <a:lnTo>
                  <a:pt x="99" y="96"/>
                </a:lnTo>
                <a:lnTo>
                  <a:pt x="99" y="90"/>
                </a:lnTo>
                <a:lnTo>
                  <a:pt x="101" y="85"/>
                </a:lnTo>
                <a:lnTo>
                  <a:pt x="104" y="86"/>
                </a:lnTo>
                <a:lnTo>
                  <a:pt x="109" y="84"/>
                </a:lnTo>
                <a:lnTo>
                  <a:pt x="114" y="84"/>
                </a:lnTo>
                <a:lnTo>
                  <a:pt x="114" y="85"/>
                </a:lnTo>
                <a:lnTo>
                  <a:pt x="114" y="88"/>
                </a:lnTo>
                <a:lnTo>
                  <a:pt x="120" y="89"/>
                </a:lnTo>
                <a:lnTo>
                  <a:pt x="125" y="93"/>
                </a:lnTo>
                <a:lnTo>
                  <a:pt x="129" y="94"/>
                </a:lnTo>
                <a:lnTo>
                  <a:pt x="138" y="92"/>
                </a:lnTo>
                <a:lnTo>
                  <a:pt x="144" y="86"/>
                </a:lnTo>
                <a:lnTo>
                  <a:pt x="144" y="84"/>
                </a:lnTo>
                <a:lnTo>
                  <a:pt x="150" y="82"/>
                </a:lnTo>
                <a:lnTo>
                  <a:pt x="157" y="77"/>
                </a:lnTo>
                <a:lnTo>
                  <a:pt x="160" y="74"/>
                </a:lnTo>
                <a:lnTo>
                  <a:pt x="160" y="67"/>
                </a:lnTo>
                <a:lnTo>
                  <a:pt x="156" y="68"/>
                </a:lnTo>
                <a:lnTo>
                  <a:pt x="149" y="68"/>
                </a:lnTo>
                <a:lnTo>
                  <a:pt x="146" y="67"/>
                </a:lnTo>
                <a:lnTo>
                  <a:pt x="144" y="66"/>
                </a:lnTo>
                <a:lnTo>
                  <a:pt x="144" y="63"/>
                </a:lnTo>
                <a:lnTo>
                  <a:pt x="144" y="61"/>
                </a:lnTo>
                <a:lnTo>
                  <a:pt x="144" y="58"/>
                </a:lnTo>
                <a:lnTo>
                  <a:pt x="144" y="54"/>
                </a:lnTo>
                <a:lnTo>
                  <a:pt x="142" y="51"/>
                </a:lnTo>
                <a:lnTo>
                  <a:pt x="140" y="50"/>
                </a:lnTo>
                <a:lnTo>
                  <a:pt x="140" y="46"/>
                </a:lnTo>
                <a:lnTo>
                  <a:pt x="140" y="41"/>
                </a:lnTo>
              </a:path>
            </a:pathLst>
          </a:custGeom>
          <a:solidFill>
            <a:schemeClr val="accent3">
              <a:lumMod val="40000"/>
              <a:lumOff val="60000"/>
              <a:alpha val="8902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MX"/>
          </a:p>
        </p:txBody>
      </p:sp>
      <p:sp>
        <p:nvSpPr>
          <p:cNvPr id="268" name="Text Box 4"/>
          <p:cNvSpPr txBox="1">
            <a:spLocks noChangeArrowheads="1"/>
          </p:cNvSpPr>
          <p:nvPr/>
        </p:nvSpPr>
        <p:spPr bwMode="auto">
          <a:xfrm>
            <a:off x="411163" y="3929024"/>
            <a:ext cx="4507857" cy="1772793"/>
          </a:xfrm>
          <a:prstGeom prst="rect">
            <a:avLst/>
          </a:prstGeom>
          <a:noFill/>
          <a:ln w="9525">
            <a:noFill/>
            <a:miter lim="800000"/>
            <a:headEnd/>
            <a:tailEnd/>
          </a:ln>
          <a:effectLst/>
        </p:spPr>
        <p:txBody>
          <a:bodyPr wrap="square">
            <a:spAutoFit/>
          </a:bodyPr>
          <a:lstStyle/>
          <a:p>
            <a:pPr defTabSz="638175" eaLnBrk="0" hangingPunct="0"/>
            <a:r>
              <a:rPr lang="es-ES_tradnl" sz="1400" b="1" dirty="0" smtClean="0">
                <a:solidFill>
                  <a:srgbClr val="297083"/>
                </a:solidFill>
              </a:rPr>
              <a:t>Orden</a:t>
            </a:r>
            <a:r>
              <a:rPr lang="es-ES_tradnl" sz="1400" b="1" dirty="0">
                <a:solidFill>
                  <a:schemeClr val="tx2"/>
                </a:solidFill>
              </a:rPr>
              <a:t>	</a:t>
            </a:r>
            <a:r>
              <a:rPr lang="es-ES_tradnl" sz="1400" b="1" dirty="0" smtClean="0">
                <a:solidFill>
                  <a:srgbClr val="297083"/>
                </a:solidFill>
              </a:rPr>
              <a:t>Entidad</a:t>
            </a:r>
            <a:r>
              <a:rPr lang="es-ES_tradnl" sz="1400" b="1" dirty="0">
                <a:solidFill>
                  <a:schemeClr val="tx2"/>
                </a:solidFill>
              </a:rPr>
              <a:t>	</a:t>
            </a:r>
            <a:r>
              <a:rPr lang="es-ES_tradnl" sz="1400" b="1" dirty="0" smtClean="0">
                <a:solidFill>
                  <a:schemeClr val="tx2"/>
                </a:solidFill>
              </a:rPr>
              <a:t>  </a:t>
            </a:r>
            <a:r>
              <a:rPr lang="es-ES_tradnl" sz="1400" b="1" dirty="0" smtClean="0">
                <a:solidFill>
                  <a:srgbClr val="297083"/>
                </a:solidFill>
              </a:rPr>
              <a:t>Viviendas habitadas</a:t>
            </a:r>
          </a:p>
          <a:p>
            <a:pPr defTabSz="638175" eaLnBrk="0" hangingPunct="0">
              <a:lnSpc>
                <a:spcPct val="70000"/>
              </a:lnSpc>
            </a:pPr>
            <a:endParaRPr lang="es-ES_tradnl" sz="1600" b="1" dirty="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27	Nayarit 	</a:t>
            </a:r>
            <a:r>
              <a:rPr lang="es-MX" sz="1400" b="1" dirty="0" smtClean="0">
                <a:solidFill>
                  <a:schemeClr val="tx2"/>
                </a:solidFill>
              </a:rPr>
              <a:t>  291 167</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28	Aguascalientes	</a:t>
            </a:r>
            <a:r>
              <a:rPr lang="es-MX" sz="1400" b="1" dirty="0" smtClean="0">
                <a:solidFill>
                  <a:schemeClr val="tx2"/>
                </a:solidFill>
              </a:rPr>
              <a:t>  290 875</a:t>
            </a:r>
            <a:endParaRPr lang="es-ES_tradnl" sz="1400" b="1" dirty="0" smtClean="0">
              <a:solidFill>
                <a:schemeClr val="tx2"/>
              </a:solidFill>
            </a:endParaRPr>
          </a:p>
          <a:p>
            <a:pPr defTabSz="1238250" eaLnBrk="0" hangingPunct="0">
              <a:tabLst>
                <a:tab pos="269875" algn="l"/>
                <a:tab pos="630238" algn="l"/>
                <a:tab pos="3584575" algn="r"/>
              </a:tabLst>
            </a:pPr>
            <a:r>
              <a:rPr lang="es-ES_tradnl" sz="1400" b="1" dirty="0" smtClean="0">
                <a:solidFill>
                  <a:schemeClr val="tx2"/>
                </a:solidFill>
              </a:rPr>
              <a:t>	29	Tlaxcala	</a:t>
            </a:r>
            <a:r>
              <a:rPr lang="es-MX" sz="1400" b="1" dirty="0" smtClean="0">
                <a:solidFill>
                  <a:schemeClr val="tx2"/>
                </a:solidFill>
              </a:rPr>
              <a:t>  274 208</a:t>
            </a:r>
            <a:endParaRPr lang="es-ES_tradnl" sz="1400" b="1" dirty="0" smtClean="0">
              <a:solidFill>
                <a:schemeClr val="tx2"/>
              </a:solidFill>
            </a:endParaRPr>
          </a:p>
          <a:p>
            <a:pPr defTabSz="638175" eaLnBrk="0" hangingPunct="0">
              <a:tabLst>
                <a:tab pos="269875" algn="l"/>
                <a:tab pos="630238" algn="l"/>
                <a:tab pos="3584575" algn="r"/>
                <a:tab pos="3852863" algn="dec"/>
              </a:tabLst>
            </a:pPr>
            <a:r>
              <a:rPr lang="es-ES_tradnl" sz="1400" b="1" dirty="0" smtClean="0">
                <a:solidFill>
                  <a:schemeClr val="tx2"/>
                </a:solidFill>
              </a:rPr>
              <a:t>	30	Campeche</a:t>
            </a:r>
            <a:r>
              <a:rPr lang="es-MX" sz="1400" b="1" dirty="0" smtClean="0">
                <a:solidFill>
                  <a:schemeClr val="tx2"/>
                </a:solidFill>
              </a:rPr>
              <a:t>	  213 606</a:t>
            </a:r>
            <a:endParaRPr lang="es-ES_tradnl" sz="1400" b="1" dirty="0" smtClean="0">
              <a:solidFill>
                <a:schemeClr val="tx2"/>
              </a:solidFill>
            </a:endParaRPr>
          </a:p>
          <a:p>
            <a:pPr eaLnBrk="0" hangingPunct="0">
              <a:tabLst>
                <a:tab pos="269875" algn="l"/>
                <a:tab pos="630238" algn="l"/>
                <a:tab pos="3584575" algn="r"/>
                <a:tab pos="3852863" algn="dec"/>
              </a:tabLst>
            </a:pPr>
            <a:r>
              <a:rPr lang="es-ES_tradnl" sz="1400" b="1" dirty="0" smtClean="0">
                <a:solidFill>
                  <a:schemeClr val="tx2"/>
                </a:solidFill>
              </a:rPr>
              <a:t>	31	Colima	</a:t>
            </a:r>
            <a:r>
              <a:rPr lang="es-MX" sz="1400" b="1" dirty="0" smtClean="0">
                <a:solidFill>
                  <a:schemeClr val="tx2"/>
                </a:solidFill>
                <a:latin typeface="Arial" pitchFamily="34" charset="0"/>
                <a:cs typeface="Arial" pitchFamily="34" charset="0"/>
              </a:rPr>
              <a:t> </a:t>
            </a:r>
            <a:r>
              <a:rPr lang="es-MX" sz="1400" b="1" dirty="0" smtClean="0">
                <a:solidFill>
                  <a:schemeClr val="tx2"/>
                </a:solidFill>
              </a:rPr>
              <a:t>  180 353</a:t>
            </a:r>
            <a:endParaRPr lang="es-ES_tradnl" sz="1400" b="1" dirty="0" smtClean="0">
              <a:solidFill>
                <a:schemeClr val="tx2"/>
              </a:solidFill>
            </a:endParaRPr>
          </a:p>
          <a:p>
            <a:pPr eaLnBrk="0" hangingPunct="0">
              <a:tabLst>
                <a:tab pos="269875" algn="l"/>
                <a:tab pos="630238" algn="l"/>
                <a:tab pos="3584575" algn="r"/>
                <a:tab pos="3852863" algn="dec"/>
              </a:tabLst>
            </a:pPr>
            <a:r>
              <a:rPr lang="es-ES_tradnl" sz="1400" b="1" dirty="0" smtClean="0">
                <a:solidFill>
                  <a:schemeClr val="tx2"/>
                </a:solidFill>
              </a:rPr>
              <a:t>	32	Baja California Sur	</a:t>
            </a:r>
            <a:r>
              <a:rPr lang="es-MX" sz="1400" dirty="0" smtClean="0">
                <a:solidFill>
                  <a:schemeClr val="tx2"/>
                </a:solidFill>
              </a:rPr>
              <a:t> </a:t>
            </a:r>
            <a:r>
              <a:rPr lang="es-MX" sz="1400" b="1" dirty="0" smtClean="0">
                <a:solidFill>
                  <a:schemeClr val="tx2"/>
                </a:solidFill>
              </a:rPr>
              <a:t>  178 931</a:t>
            </a:r>
            <a:r>
              <a:rPr lang="es-MX" sz="1400" dirty="0" smtClean="0">
                <a:solidFill>
                  <a:schemeClr val="tx2"/>
                </a:solidFill>
              </a:rPr>
              <a:t> </a:t>
            </a:r>
            <a:endParaRPr lang="es-ES_tradnl" sz="1400" b="1" dirty="0">
              <a:solidFill>
                <a:schemeClr val="tx2"/>
              </a:solidFill>
            </a:endParaRPr>
          </a:p>
        </p:txBody>
      </p:sp>
      <p:sp>
        <p:nvSpPr>
          <p:cNvPr id="257" name="2 Marcador de contenido"/>
          <p:cNvSpPr>
            <a:spLocks noGrp="1"/>
          </p:cNvSpPr>
          <p:nvPr>
            <p:ph idx="1"/>
          </p:nvPr>
        </p:nvSpPr>
        <p:spPr>
          <a:xfrm>
            <a:off x="5704885" y="1383739"/>
            <a:ext cx="3439115" cy="817296"/>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0"/>
              </a:spcBef>
            </a:pPr>
            <a:r>
              <a:rPr lang="es-MX" sz="2200" b="1" dirty="0" smtClean="0">
                <a:solidFill>
                  <a:schemeClr val="tx2"/>
                </a:solidFill>
                <a:latin typeface="Arial" pitchFamily="34" charset="0"/>
                <a:cs typeface="Arial" pitchFamily="34" charset="0"/>
              </a:rPr>
              <a:t>Viviendas</a:t>
            </a:r>
            <a:br>
              <a:rPr lang="es-MX" sz="2200" b="1" dirty="0" smtClean="0">
                <a:solidFill>
                  <a:schemeClr val="tx2"/>
                </a:solidFill>
                <a:latin typeface="Arial" pitchFamily="34" charset="0"/>
                <a:cs typeface="Arial" pitchFamily="34" charset="0"/>
              </a:rPr>
            </a:br>
            <a:r>
              <a:rPr lang="es-MX" sz="2200" b="1" dirty="0" smtClean="0">
                <a:solidFill>
                  <a:schemeClr val="tx2"/>
                </a:solidFill>
                <a:latin typeface="Arial" pitchFamily="34" charset="0"/>
                <a:cs typeface="Arial" pitchFamily="34" charset="0"/>
              </a:rPr>
              <a:t>habitadas: 28 617 843</a:t>
            </a:r>
          </a:p>
          <a:p>
            <a:pPr>
              <a:spcBef>
                <a:spcPts val="0"/>
              </a:spcBef>
              <a:buNone/>
            </a:pPr>
            <a:endParaRPr lang="es-MX" sz="22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3 Gráfico"/>
          <p:cNvGraphicFramePr/>
          <p:nvPr/>
        </p:nvGraphicFramePr>
        <p:xfrm>
          <a:off x="231775" y="1406732"/>
          <a:ext cx="8677275" cy="4629150"/>
        </p:xfrm>
        <a:graphic>
          <a:graphicData uri="http://schemas.openxmlformats.org/drawingml/2006/chart">
            <c:chart xmlns:c="http://schemas.openxmlformats.org/drawingml/2006/chart" xmlns:r="http://schemas.openxmlformats.org/officeDocument/2006/relationships" r:id="rId3"/>
          </a:graphicData>
        </a:graphic>
      </p:graphicFrame>
      <p:sp>
        <p:nvSpPr>
          <p:cNvPr id="3" name="1 Título"/>
          <p:cNvSpPr txBox="1">
            <a:spLocks/>
          </p:cNvSpPr>
          <p:nvPr/>
        </p:nvSpPr>
        <p:spPr bwMode="auto">
          <a:xfrm>
            <a:off x="2398542" y="372795"/>
            <a:ext cx="6745458" cy="980728"/>
          </a:xfrm>
          <a:prstGeom prst="rect">
            <a:avLst/>
          </a:prstGeom>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pPr marL="0" marR="0" lvl="0" indent="0" algn="ctr" defTabSz="914400" eaLnBrk="0" latinLnBrk="0" hangingPunct="0">
              <a:lnSpc>
                <a:spcPct val="100000"/>
              </a:lnSpc>
              <a:buClrTx/>
              <a:buSzTx/>
              <a:buFont typeface="Arial" charset="0"/>
              <a:buNone/>
              <a:tabLst/>
              <a:defRPr/>
            </a:pPr>
            <a:r>
              <a:rPr lang="es-ES" sz="2800" b="1" dirty="0" smtClean="0">
                <a:ln w="17780" cmpd="sng">
                  <a:solidFill>
                    <a:schemeClr val="accent1">
                      <a:tint val="3000"/>
                    </a:schemeClr>
                  </a:solidFill>
                  <a:prstDash val="solid"/>
                  <a:miter lim="800000"/>
                </a:ln>
                <a:solidFill>
                  <a:srgbClr val="003D80"/>
                </a:solidFill>
                <a:effectLst>
                  <a:outerShdw blurRad="55000" dist="50800" dir="5400000" algn="tl">
                    <a:srgbClr val="000000">
                      <a:alpha val="33000"/>
                    </a:srgbClr>
                  </a:outerShdw>
                </a:effectLst>
                <a:latin typeface="+mj-lt"/>
                <a:ea typeface="+mj-ea"/>
                <a:cs typeface="+mj-cs"/>
              </a:rPr>
              <a:t>México 1910-2010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fade">
                                      <p:cBhvr>
                                        <p:cTn id="7" dur="1000"/>
                                        <p:tgtEl>
                                          <p:spTgt spid="6">
                                            <p:graphicEl>
                                              <a:chart seriesIdx="-3" categoryIdx="-3" bldStep="gridLegend"/>
                                            </p:graphic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fade">
                                      <p:cBhvr>
                                        <p:cTn id="11" dur="1000"/>
                                        <p:tgtEl>
                                          <p:spTgt spid="6">
                                            <p:graphicEl>
                                              <a:chart seriesIdx="-4" categoryIdx="0" bldStep="category"/>
                                            </p:graphicEl>
                                          </p:spTgt>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fade">
                                      <p:cBhvr>
                                        <p:cTn id="15" dur="1000"/>
                                        <p:tgtEl>
                                          <p:spTgt spid="6">
                                            <p:graphicEl>
                                              <a:chart seriesIdx="-4" categoryIdx="1" bldStep="category"/>
                                            </p:graphicEl>
                                          </p:spTgt>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fade">
                                      <p:cBhvr>
                                        <p:cTn id="19" dur="1000"/>
                                        <p:tgtEl>
                                          <p:spTgt spid="6">
                                            <p:graphicEl>
                                              <a:chart seriesIdx="-4" categoryIdx="2" bldStep="category"/>
                                            </p:graphicEl>
                                          </p:spTgt>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fade">
                                      <p:cBhvr>
                                        <p:cTn id="23" dur="1000"/>
                                        <p:tgtEl>
                                          <p:spTgt spid="6">
                                            <p:graphicEl>
                                              <a:chart seriesIdx="-4" categoryIdx="3" bldStep="category"/>
                                            </p:graphicEl>
                                          </p:spTgt>
                                        </p:tgtEl>
                                      </p:cBhvr>
                                    </p:animEffect>
                                  </p:childTnLst>
                                </p:cTn>
                              </p:par>
                            </p:childTnLst>
                          </p:cTn>
                        </p:par>
                        <p:par>
                          <p:cTn id="24" fill="hold">
                            <p:stCondLst>
                              <p:cond delay="5000"/>
                            </p:stCondLst>
                            <p:childTnLst>
                              <p:par>
                                <p:cTn id="25" presetID="10" presetClass="entr" presetSubtype="0"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fade">
                                      <p:cBhvr>
                                        <p:cTn id="27" dur="1000"/>
                                        <p:tgtEl>
                                          <p:spTgt spid="6">
                                            <p:graphicEl>
                                              <a:chart seriesIdx="-4" categoryIdx="4" bldStep="category"/>
                                            </p:graphicEl>
                                          </p:spTgt>
                                        </p:tgtEl>
                                      </p:cBhvr>
                                    </p:animEffect>
                                  </p:childTnLst>
                                </p:cTn>
                              </p:par>
                            </p:childTnLst>
                          </p:cTn>
                        </p:par>
                        <p:par>
                          <p:cTn id="28" fill="hold">
                            <p:stCondLst>
                              <p:cond delay="6000"/>
                            </p:stCondLst>
                            <p:childTnLst>
                              <p:par>
                                <p:cTn id="29" presetID="10" presetClass="entr" presetSubtype="0"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fade">
                                      <p:cBhvr>
                                        <p:cTn id="31" dur="1000"/>
                                        <p:tgtEl>
                                          <p:spTgt spid="6">
                                            <p:graphicEl>
                                              <a:chart seriesIdx="-4" categoryIdx="5" bldStep="category"/>
                                            </p:graphicEl>
                                          </p:spTgt>
                                        </p:tgtEl>
                                      </p:cBhvr>
                                    </p:animEffect>
                                  </p:childTnLst>
                                </p:cTn>
                              </p:par>
                            </p:childTnLst>
                          </p:cTn>
                        </p:par>
                        <p:par>
                          <p:cTn id="32" fill="hold">
                            <p:stCondLst>
                              <p:cond delay="7000"/>
                            </p:stCondLst>
                            <p:childTnLst>
                              <p:par>
                                <p:cTn id="33" presetID="10" presetClass="entr" presetSubtype="0"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fade">
                                      <p:cBhvr>
                                        <p:cTn id="35" dur="1000"/>
                                        <p:tgtEl>
                                          <p:spTgt spid="6">
                                            <p:graphicEl>
                                              <a:chart seriesIdx="-4" categoryIdx="6" bldStep="category"/>
                                            </p:graphicEl>
                                          </p:spTgt>
                                        </p:tgtEl>
                                      </p:cBhvr>
                                    </p:animEffect>
                                  </p:childTnLst>
                                </p:cTn>
                              </p:par>
                            </p:childTnLst>
                          </p:cTn>
                        </p:par>
                        <p:par>
                          <p:cTn id="36" fill="hold">
                            <p:stCondLst>
                              <p:cond delay="8000"/>
                            </p:stCondLst>
                            <p:childTnLst>
                              <p:par>
                                <p:cTn id="37" presetID="10" presetClass="entr" presetSubtype="0" fill="hold" grpId="0" nodeType="afterEffect">
                                  <p:stCondLst>
                                    <p:cond delay="0"/>
                                  </p:stCondLst>
                                  <p:childTnLst>
                                    <p:set>
                                      <p:cBhvr>
                                        <p:cTn id="38" dur="1" fill="hold">
                                          <p:stCondLst>
                                            <p:cond delay="0"/>
                                          </p:stCondLst>
                                        </p:cTn>
                                        <p:tgtEl>
                                          <p:spTgt spid="6">
                                            <p:graphicEl>
                                              <a:chart seriesIdx="-4" categoryIdx="7" bldStep="category"/>
                                            </p:graphicEl>
                                          </p:spTgt>
                                        </p:tgtEl>
                                        <p:attrNameLst>
                                          <p:attrName>style.visibility</p:attrName>
                                        </p:attrNameLst>
                                      </p:cBhvr>
                                      <p:to>
                                        <p:strVal val="visible"/>
                                      </p:to>
                                    </p:set>
                                    <p:animEffect transition="in" filter="fade">
                                      <p:cBhvr>
                                        <p:cTn id="39" dur="1000"/>
                                        <p:tgtEl>
                                          <p:spTgt spid="6">
                                            <p:graphicEl>
                                              <a:chart seriesIdx="-4" categoryIdx="7" bldStep="category"/>
                                            </p:graphicEl>
                                          </p:spTgt>
                                        </p:tgtEl>
                                      </p:cBhvr>
                                    </p:animEffect>
                                  </p:childTnLst>
                                </p:cTn>
                              </p:par>
                            </p:childTnLst>
                          </p:cTn>
                        </p:par>
                        <p:par>
                          <p:cTn id="40" fill="hold">
                            <p:stCondLst>
                              <p:cond delay="9000"/>
                            </p:stCondLst>
                            <p:childTnLst>
                              <p:par>
                                <p:cTn id="41" presetID="10" presetClass="entr" presetSubtype="0" fill="hold" grpId="0" nodeType="afterEffect">
                                  <p:stCondLst>
                                    <p:cond delay="0"/>
                                  </p:stCondLst>
                                  <p:childTnLst>
                                    <p:set>
                                      <p:cBhvr>
                                        <p:cTn id="42" dur="1" fill="hold">
                                          <p:stCondLst>
                                            <p:cond delay="0"/>
                                          </p:stCondLst>
                                        </p:cTn>
                                        <p:tgtEl>
                                          <p:spTgt spid="6">
                                            <p:graphicEl>
                                              <a:chart seriesIdx="-4" categoryIdx="8" bldStep="category"/>
                                            </p:graphicEl>
                                          </p:spTgt>
                                        </p:tgtEl>
                                        <p:attrNameLst>
                                          <p:attrName>style.visibility</p:attrName>
                                        </p:attrNameLst>
                                      </p:cBhvr>
                                      <p:to>
                                        <p:strVal val="visible"/>
                                      </p:to>
                                    </p:set>
                                    <p:animEffect transition="in" filter="fade">
                                      <p:cBhvr>
                                        <p:cTn id="43" dur="1000"/>
                                        <p:tgtEl>
                                          <p:spTgt spid="6">
                                            <p:graphicEl>
                                              <a:chart seriesIdx="-4" categoryIdx="8" bldStep="category"/>
                                            </p:graphicEl>
                                          </p:spTgt>
                                        </p:tgtEl>
                                      </p:cBhvr>
                                    </p:animEffect>
                                  </p:childTnLst>
                                </p:cTn>
                              </p:par>
                            </p:childTnLst>
                          </p:cTn>
                        </p:par>
                        <p:par>
                          <p:cTn id="44" fill="hold">
                            <p:stCondLst>
                              <p:cond delay="10000"/>
                            </p:stCondLst>
                            <p:childTnLst>
                              <p:par>
                                <p:cTn id="45" presetID="10" presetClass="entr" presetSubtype="0" fill="hold" grpId="0" nodeType="afterEffect">
                                  <p:stCondLst>
                                    <p:cond delay="0"/>
                                  </p:stCondLst>
                                  <p:childTnLst>
                                    <p:set>
                                      <p:cBhvr>
                                        <p:cTn id="46" dur="1" fill="hold">
                                          <p:stCondLst>
                                            <p:cond delay="0"/>
                                          </p:stCondLst>
                                        </p:cTn>
                                        <p:tgtEl>
                                          <p:spTgt spid="6">
                                            <p:graphicEl>
                                              <a:chart seriesIdx="-4" categoryIdx="9" bldStep="category"/>
                                            </p:graphicEl>
                                          </p:spTgt>
                                        </p:tgtEl>
                                        <p:attrNameLst>
                                          <p:attrName>style.visibility</p:attrName>
                                        </p:attrNameLst>
                                      </p:cBhvr>
                                      <p:to>
                                        <p:strVal val="visible"/>
                                      </p:to>
                                    </p:set>
                                    <p:animEffect transition="in" filter="fade">
                                      <p:cBhvr>
                                        <p:cTn id="47" dur="1000"/>
                                        <p:tgtEl>
                                          <p:spTgt spid="6">
                                            <p:graphicEl>
                                              <a:chart seriesIdx="-4" categoryIdx="9" bldStep="category"/>
                                            </p:graphicEl>
                                          </p:spTgt>
                                        </p:tgtEl>
                                      </p:cBhvr>
                                    </p:animEffect>
                                  </p:childTnLst>
                                </p:cTn>
                              </p:par>
                            </p:childTnLst>
                          </p:cTn>
                        </p:par>
                        <p:par>
                          <p:cTn id="48" fill="hold">
                            <p:stCondLst>
                              <p:cond delay="11000"/>
                            </p:stCondLst>
                            <p:childTnLst>
                              <p:par>
                                <p:cTn id="49" presetID="10" presetClass="entr" presetSubtype="0" fill="hold" grpId="0" nodeType="afterEffect">
                                  <p:stCondLst>
                                    <p:cond delay="0"/>
                                  </p:stCondLst>
                                  <p:childTnLst>
                                    <p:set>
                                      <p:cBhvr>
                                        <p:cTn id="50" dur="1" fill="hold">
                                          <p:stCondLst>
                                            <p:cond delay="0"/>
                                          </p:stCondLst>
                                        </p:cTn>
                                        <p:tgtEl>
                                          <p:spTgt spid="6">
                                            <p:graphicEl>
                                              <a:chart seriesIdx="-4" categoryIdx="10" bldStep="category"/>
                                            </p:graphicEl>
                                          </p:spTgt>
                                        </p:tgtEl>
                                        <p:attrNameLst>
                                          <p:attrName>style.visibility</p:attrName>
                                        </p:attrNameLst>
                                      </p:cBhvr>
                                      <p:to>
                                        <p:strVal val="visible"/>
                                      </p:to>
                                    </p:set>
                                    <p:animEffect transition="in" filter="fade">
                                      <p:cBhvr>
                                        <p:cTn id="51" dur="1000"/>
                                        <p:tgtEl>
                                          <p:spTgt spid="6">
                                            <p:graphicEl>
                                              <a:chart seriesIdx="-4" categoryIdx="10" bldStep="category"/>
                                            </p:graphicEl>
                                          </p:spTgt>
                                        </p:tgtEl>
                                      </p:cBhvr>
                                    </p:animEffect>
                                  </p:childTnLst>
                                </p:cTn>
                              </p:par>
                            </p:childTnLst>
                          </p:cTn>
                        </p:par>
                        <p:par>
                          <p:cTn id="52" fill="hold">
                            <p:stCondLst>
                              <p:cond delay="12000"/>
                            </p:stCondLst>
                            <p:childTnLst>
                              <p:par>
                                <p:cTn id="53" presetID="10" presetClass="entr" presetSubtype="0" fill="hold" grpId="0" nodeType="afterEffect">
                                  <p:stCondLst>
                                    <p:cond delay="0"/>
                                  </p:stCondLst>
                                  <p:childTnLst>
                                    <p:set>
                                      <p:cBhvr>
                                        <p:cTn id="54" dur="1" fill="hold">
                                          <p:stCondLst>
                                            <p:cond delay="0"/>
                                          </p:stCondLst>
                                        </p:cTn>
                                        <p:tgtEl>
                                          <p:spTgt spid="6">
                                            <p:graphicEl>
                                              <a:chart seriesIdx="-4" categoryIdx="11" bldStep="category"/>
                                            </p:graphicEl>
                                          </p:spTgt>
                                        </p:tgtEl>
                                        <p:attrNameLst>
                                          <p:attrName>style.visibility</p:attrName>
                                        </p:attrNameLst>
                                      </p:cBhvr>
                                      <p:to>
                                        <p:strVal val="visible"/>
                                      </p:to>
                                    </p:set>
                                    <p:animEffect transition="in" filter="fade">
                                      <p:cBhvr>
                                        <p:cTn id="55" dur="1000"/>
                                        <p:tgtEl>
                                          <p:spTgt spid="6">
                                            <p:graphicEl>
                                              <a:chart seriesIdx="-4" categoryIdx="11" bldStep="category"/>
                                            </p:graphicEl>
                                          </p:spTgt>
                                        </p:tgtEl>
                                      </p:cBhvr>
                                    </p:animEffect>
                                  </p:childTnLst>
                                </p:cTn>
                              </p:par>
                            </p:childTnLst>
                          </p:cTn>
                        </p:par>
                        <p:par>
                          <p:cTn id="56" fill="hold">
                            <p:stCondLst>
                              <p:cond delay="13000"/>
                            </p:stCondLst>
                            <p:childTnLst>
                              <p:par>
                                <p:cTn id="57" presetID="10" presetClass="entr" presetSubtype="0" fill="hold" grpId="0" nodeType="afterEffect">
                                  <p:stCondLst>
                                    <p:cond delay="0"/>
                                  </p:stCondLst>
                                  <p:childTnLst>
                                    <p:set>
                                      <p:cBhvr>
                                        <p:cTn id="58" dur="1" fill="hold">
                                          <p:stCondLst>
                                            <p:cond delay="0"/>
                                          </p:stCondLst>
                                        </p:cTn>
                                        <p:tgtEl>
                                          <p:spTgt spid="6">
                                            <p:graphicEl>
                                              <a:chart seriesIdx="-4" categoryIdx="12" bldStep="category"/>
                                            </p:graphicEl>
                                          </p:spTgt>
                                        </p:tgtEl>
                                        <p:attrNameLst>
                                          <p:attrName>style.visibility</p:attrName>
                                        </p:attrNameLst>
                                      </p:cBhvr>
                                      <p:to>
                                        <p:strVal val="visible"/>
                                      </p:to>
                                    </p:set>
                                    <p:animEffect transition="in" filter="fade">
                                      <p:cBhvr>
                                        <p:cTn id="59" dur="1000"/>
                                        <p:tgtEl>
                                          <p:spTgt spid="6">
                                            <p:graphicEl>
                                              <a:chart seriesIdx="-4" categoryIdx="12"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Chart bld="category"/>
        </p:bldSub>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México 1910</a:t>
            </a:r>
          </a:p>
        </p:txBody>
      </p:sp>
      <p:sp>
        <p:nvSpPr>
          <p:cNvPr id="15363" name="2 Marcador de contenido"/>
          <p:cNvSpPr>
            <a:spLocks noGrp="1"/>
          </p:cNvSpPr>
          <p:nvPr>
            <p:ph idx="1"/>
          </p:nvPr>
        </p:nvSpPr>
        <p:spPr>
          <a:xfrm>
            <a:off x="411163" y="1617450"/>
            <a:ext cx="8382000" cy="4755233"/>
          </a:xfrm>
        </p:spPr>
        <p:txBody>
          <a:bodyPr/>
          <a:lstStyle/>
          <a:p>
            <a:pPr marL="0" indent="0">
              <a:buNone/>
            </a:pPr>
            <a:r>
              <a:rPr lang="es-MX" sz="2400" b="1" dirty="0" smtClean="0">
                <a:solidFill>
                  <a:schemeClr val="tx2"/>
                </a:solidFill>
                <a:latin typeface="Arial" pitchFamily="34" charset="0"/>
                <a:cs typeface="Arial" pitchFamily="34" charset="0"/>
              </a:rPr>
              <a:t>La población se multiplicó 7 veces en los últimos </a:t>
            </a:r>
            <a:br>
              <a:rPr lang="es-MX" sz="2400" b="1" dirty="0" smtClean="0">
                <a:solidFill>
                  <a:schemeClr val="tx2"/>
                </a:solidFill>
                <a:latin typeface="Arial" pitchFamily="34" charset="0"/>
                <a:cs typeface="Arial" pitchFamily="34" charset="0"/>
              </a:rPr>
            </a:br>
            <a:r>
              <a:rPr lang="es-MX" sz="2400" b="1" dirty="0" smtClean="0">
                <a:solidFill>
                  <a:schemeClr val="tx2"/>
                </a:solidFill>
                <a:latin typeface="Arial" pitchFamily="34" charset="0"/>
                <a:cs typeface="Arial" pitchFamily="34" charset="0"/>
              </a:rPr>
              <a:t>100 años.</a:t>
            </a:r>
          </a:p>
          <a:p>
            <a:pPr marL="0" indent="0">
              <a:buNone/>
            </a:pPr>
            <a:endParaRPr lang="es-MX" sz="2400" b="1" dirty="0" smtClean="0">
              <a:solidFill>
                <a:schemeClr val="tx2"/>
              </a:solidFill>
              <a:latin typeface="Arial" pitchFamily="34" charset="0"/>
              <a:cs typeface="Arial" pitchFamily="34" charset="0"/>
            </a:endParaRPr>
          </a:p>
          <a:p>
            <a:pPr marL="0" indent="0">
              <a:buNone/>
            </a:pPr>
            <a:r>
              <a:rPr lang="es-MX" sz="2400" b="1" dirty="0" smtClean="0">
                <a:solidFill>
                  <a:schemeClr val="tx2"/>
                </a:solidFill>
                <a:latin typeface="Arial" pitchFamily="34" charset="0"/>
                <a:cs typeface="Arial" pitchFamily="34" charset="0"/>
              </a:rPr>
              <a:t>Población en 1910</a:t>
            </a:r>
          </a:p>
          <a:p>
            <a:pPr marL="0" indent="0">
              <a:buNone/>
            </a:pPr>
            <a:endParaRPr lang="es-MX" sz="2400" b="1" dirty="0" smtClean="0">
              <a:solidFill>
                <a:schemeClr val="tx2"/>
              </a:solidFill>
              <a:latin typeface="Arial" pitchFamily="34" charset="0"/>
              <a:cs typeface="Arial" pitchFamily="34" charset="0"/>
            </a:endParaRPr>
          </a:p>
          <a:p>
            <a:pPr marL="360363" indent="-360363">
              <a:tabLst>
                <a:tab pos="2241550" algn="l"/>
              </a:tabLst>
            </a:pPr>
            <a:r>
              <a:rPr lang="es-MX" sz="2400" b="1" dirty="0" smtClean="0">
                <a:solidFill>
                  <a:schemeClr val="tx2"/>
                </a:solidFill>
                <a:latin typeface="Arial" pitchFamily="34" charset="0"/>
                <a:cs typeface="Arial" pitchFamily="34" charset="0"/>
              </a:rPr>
              <a:t>Total:	15.2 millones </a:t>
            </a:r>
          </a:p>
          <a:p>
            <a:pPr marL="360363" indent="-360363">
              <a:tabLst>
                <a:tab pos="2241550" algn="l"/>
              </a:tabLst>
            </a:pPr>
            <a:r>
              <a:rPr lang="es-MX" sz="2400" b="1" dirty="0" smtClean="0">
                <a:solidFill>
                  <a:schemeClr val="tx2"/>
                </a:solidFill>
                <a:latin typeface="Arial" pitchFamily="34" charset="0"/>
                <a:cs typeface="Arial" pitchFamily="34" charset="0"/>
              </a:rPr>
              <a:t>Mujeres: 	  7.7 millones</a:t>
            </a:r>
          </a:p>
          <a:p>
            <a:pPr marL="360363" indent="-360363">
              <a:tabLst>
                <a:tab pos="2241550" algn="l"/>
              </a:tabLst>
            </a:pPr>
            <a:r>
              <a:rPr lang="es-MX" sz="2400" b="1" dirty="0" smtClean="0">
                <a:solidFill>
                  <a:schemeClr val="tx2"/>
                </a:solidFill>
                <a:latin typeface="Arial" pitchFamily="34" charset="0"/>
                <a:cs typeface="Arial" pitchFamily="34" charset="0"/>
              </a:rPr>
              <a:t>Hombres: 	  7.5 millones</a:t>
            </a:r>
          </a:p>
          <a:p>
            <a:pPr marL="360363" indent="-360363">
              <a:tabLst>
                <a:tab pos="2241550" algn="l"/>
              </a:tabLst>
            </a:pPr>
            <a:endParaRPr lang="es-MX" sz="2400" b="1" dirty="0" smtClean="0">
              <a:solidFill>
                <a:schemeClr val="tx2"/>
              </a:solidFill>
              <a:latin typeface="Arial" pitchFamily="34" charset="0"/>
              <a:cs typeface="Arial" pitchFamily="34" charset="0"/>
            </a:endParaRPr>
          </a:p>
          <a:p>
            <a:pPr marL="360363" indent="-360363">
              <a:buNone/>
            </a:pPr>
            <a:r>
              <a:rPr lang="es-MX" sz="2400" b="1" dirty="0" smtClean="0">
                <a:solidFill>
                  <a:schemeClr val="tx2"/>
                </a:solidFill>
                <a:latin typeface="Arial" pitchFamily="34" charset="0"/>
                <a:cs typeface="Arial" pitchFamily="34" charset="0"/>
              </a:rPr>
              <a:t>98 hombres por cada 100 mujeres</a:t>
            </a:r>
          </a:p>
          <a:p>
            <a:pPr marL="0" indent="0">
              <a:buNone/>
            </a:pPr>
            <a:endParaRPr lang="es-MX" sz="2400" b="1" dirty="0" smtClean="0">
              <a:solidFill>
                <a:schemeClr val="tx2"/>
              </a:solidFill>
              <a:latin typeface="Arial" pitchFamily="34" charset="0"/>
              <a:cs typeface="Arial" pitchFamily="34" charset="0"/>
            </a:endParaRPr>
          </a:p>
        </p:txBody>
      </p:sp>
      <p:pic>
        <p:nvPicPr>
          <p:cNvPr id="5" name="4 Imagen" descr="1910.gif"/>
          <p:cNvPicPr>
            <a:picLocks noChangeAspect="1"/>
          </p:cNvPicPr>
          <p:nvPr/>
        </p:nvPicPr>
        <p:blipFill>
          <a:blip r:embed="rId2" cstate="print"/>
          <a:srcRect b="9296"/>
          <a:stretch>
            <a:fillRect/>
          </a:stretch>
        </p:blipFill>
        <p:spPr>
          <a:xfrm>
            <a:off x="4837942" y="2806674"/>
            <a:ext cx="3955221" cy="226700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1"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2000"/>
                                        <p:tgtEl>
                                          <p:spTgt spid="15363">
                                            <p:txEl>
                                              <p:pRg st="0" end="0"/>
                                            </p:txEl>
                                          </p:spTgt>
                                        </p:tgtEl>
                                      </p:cBhvr>
                                    </p:animEffect>
                                  </p:childTnLst>
                                </p:cTn>
                              </p:par>
                            </p:childTnLst>
                          </p:cTn>
                        </p:par>
                        <p:par>
                          <p:cTn id="8" fill="hold">
                            <p:stCondLst>
                              <p:cond delay="2000"/>
                            </p:stCondLst>
                            <p:childTnLst>
                              <p:par>
                                <p:cTn id="9" presetID="22" presetClass="entr" presetSubtype="1" fill="hold" grpId="1" nodeType="afterEffect">
                                  <p:stCondLst>
                                    <p:cond delay="0"/>
                                  </p:stCondLst>
                                  <p:childTnLst>
                                    <p:set>
                                      <p:cBhvr>
                                        <p:cTn id="10" dur="1" fill="hold">
                                          <p:stCondLst>
                                            <p:cond delay="0"/>
                                          </p:stCondLst>
                                        </p:cTn>
                                        <p:tgtEl>
                                          <p:spTgt spid="15363">
                                            <p:txEl>
                                              <p:pRg st="2" end="2"/>
                                            </p:txEl>
                                          </p:spTgt>
                                        </p:tgtEl>
                                        <p:attrNameLst>
                                          <p:attrName>style.visibility</p:attrName>
                                        </p:attrNameLst>
                                      </p:cBhvr>
                                      <p:to>
                                        <p:strVal val="visible"/>
                                      </p:to>
                                    </p:set>
                                    <p:animEffect transition="in" filter="wipe(up)">
                                      <p:cBhvr>
                                        <p:cTn id="11" dur="2000"/>
                                        <p:tgtEl>
                                          <p:spTgt spid="15363">
                                            <p:txEl>
                                              <p:pRg st="2" end="2"/>
                                            </p:txEl>
                                          </p:spTgt>
                                        </p:tgtEl>
                                      </p:cBhvr>
                                    </p:animEffect>
                                  </p:childTnLst>
                                </p:cTn>
                              </p:par>
                            </p:childTnLst>
                          </p:cTn>
                        </p:par>
                        <p:par>
                          <p:cTn id="12" fill="hold">
                            <p:stCondLst>
                              <p:cond delay="4000"/>
                            </p:stCondLst>
                            <p:childTnLst>
                              <p:par>
                                <p:cTn id="13" presetID="22" presetClass="entr" presetSubtype="1" fill="hold" grpId="1" nodeType="afterEffect">
                                  <p:stCondLst>
                                    <p:cond delay="0"/>
                                  </p:stCondLst>
                                  <p:childTnLst>
                                    <p:set>
                                      <p:cBhvr>
                                        <p:cTn id="14" dur="1" fill="hold">
                                          <p:stCondLst>
                                            <p:cond delay="0"/>
                                          </p:stCondLst>
                                        </p:cTn>
                                        <p:tgtEl>
                                          <p:spTgt spid="15363">
                                            <p:txEl>
                                              <p:pRg st="4" end="4"/>
                                            </p:txEl>
                                          </p:spTgt>
                                        </p:tgtEl>
                                        <p:attrNameLst>
                                          <p:attrName>style.visibility</p:attrName>
                                        </p:attrNameLst>
                                      </p:cBhvr>
                                      <p:to>
                                        <p:strVal val="visible"/>
                                      </p:to>
                                    </p:set>
                                    <p:animEffect transition="in" filter="wipe(up)">
                                      <p:cBhvr>
                                        <p:cTn id="15" dur="2000"/>
                                        <p:tgtEl>
                                          <p:spTgt spid="15363">
                                            <p:txEl>
                                              <p:pRg st="4" end="4"/>
                                            </p:txEl>
                                          </p:spTgt>
                                        </p:tgtEl>
                                      </p:cBhvr>
                                    </p:animEffect>
                                  </p:childTnLst>
                                </p:cTn>
                              </p:par>
                            </p:childTnLst>
                          </p:cTn>
                        </p:par>
                        <p:par>
                          <p:cTn id="16" fill="hold">
                            <p:stCondLst>
                              <p:cond delay="6000"/>
                            </p:stCondLst>
                            <p:childTnLst>
                              <p:par>
                                <p:cTn id="17" presetID="22" presetClass="entr" presetSubtype="1" fill="hold" grpId="1" nodeType="afterEffect">
                                  <p:stCondLst>
                                    <p:cond delay="0"/>
                                  </p:stCondLst>
                                  <p:childTnLst>
                                    <p:set>
                                      <p:cBhvr>
                                        <p:cTn id="18" dur="1" fill="hold">
                                          <p:stCondLst>
                                            <p:cond delay="0"/>
                                          </p:stCondLst>
                                        </p:cTn>
                                        <p:tgtEl>
                                          <p:spTgt spid="15363">
                                            <p:txEl>
                                              <p:pRg st="5" end="5"/>
                                            </p:txEl>
                                          </p:spTgt>
                                        </p:tgtEl>
                                        <p:attrNameLst>
                                          <p:attrName>style.visibility</p:attrName>
                                        </p:attrNameLst>
                                      </p:cBhvr>
                                      <p:to>
                                        <p:strVal val="visible"/>
                                      </p:to>
                                    </p:set>
                                    <p:animEffect transition="in" filter="wipe(up)">
                                      <p:cBhvr>
                                        <p:cTn id="19" dur="2000"/>
                                        <p:tgtEl>
                                          <p:spTgt spid="15363">
                                            <p:txEl>
                                              <p:pRg st="5" end="5"/>
                                            </p:txEl>
                                          </p:spTgt>
                                        </p:tgtEl>
                                      </p:cBhvr>
                                    </p:animEffect>
                                  </p:childTnLst>
                                </p:cTn>
                              </p:par>
                            </p:childTnLst>
                          </p:cTn>
                        </p:par>
                        <p:par>
                          <p:cTn id="20" fill="hold">
                            <p:stCondLst>
                              <p:cond delay="8000"/>
                            </p:stCondLst>
                            <p:childTnLst>
                              <p:par>
                                <p:cTn id="21" presetID="22" presetClass="entr" presetSubtype="1" fill="hold" grpId="1" nodeType="afterEffect">
                                  <p:stCondLst>
                                    <p:cond delay="0"/>
                                  </p:stCondLst>
                                  <p:childTnLst>
                                    <p:set>
                                      <p:cBhvr>
                                        <p:cTn id="22" dur="1" fill="hold">
                                          <p:stCondLst>
                                            <p:cond delay="0"/>
                                          </p:stCondLst>
                                        </p:cTn>
                                        <p:tgtEl>
                                          <p:spTgt spid="15363">
                                            <p:txEl>
                                              <p:pRg st="6" end="6"/>
                                            </p:txEl>
                                          </p:spTgt>
                                        </p:tgtEl>
                                        <p:attrNameLst>
                                          <p:attrName>style.visibility</p:attrName>
                                        </p:attrNameLst>
                                      </p:cBhvr>
                                      <p:to>
                                        <p:strVal val="visible"/>
                                      </p:to>
                                    </p:set>
                                    <p:animEffect transition="in" filter="wipe(up)">
                                      <p:cBhvr>
                                        <p:cTn id="23" dur="2000"/>
                                        <p:tgtEl>
                                          <p:spTgt spid="15363">
                                            <p:txEl>
                                              <p:pRg st="6" end="6"/>
                                            </p:txEl>
                                          </p:spTgt>
                                        </p:tgtEl>
                                      </p:cBhvr>
                                    </p:animEffect>
                                  </p:childTnLst>
                                </p:cTn>
                              </p:par>
                            </p:childTnLst>
                          </p:cTn>
                        </p:par>
                        <p:par>
                          <p:cTn id="24" fill="hold">
                            <p:stCondLst>
                              <p:cond delay="10000"/>
                            </p:stCondLst>
                            <p:childTnLst>
                              <p:par>
                                <p:cTn id="25" presetID="22" presetClass="entr" presetSubtype="1" fill="hold" grpId="1" nodeType="afterEffect">
                                  <p:stCondLst>
                                    <p:cond delay="0"/>
                                  </p:stCondLst>
                                  <p:childTnLst>
                                    <p:set>
                                      <p:cBhvr>
                                        <p:cTn id="26" dur="1" fill="hold">
                                          <p:stCondLst>
                                            <p:cond delay="0"/>
                                          </p:stCondLst>
                                        </p:cTn>
                                        <p:tgtEl>
                                          <p:spTgt spid="15363">
                                            <p:txEl>
                                              <p:pRg st="8" end="8"/>
                                            </p:txEl>
                                          </p:spTgt>
                                        </p:tgtEl>
                                        <p:attrNameLst>
                                          <p:attrName>style.visibility</p:attrName>
                                        </p:attrNameLst>
                                      </p:cBhvr>
                                      <p:to>
                                        <p:strVal val="visible"/>
                                      </p:to>
                                    </p:set>
                                    <p:animEffect transition="in" filter="wipe(up)">
                                      <p:cBhvr>
                                        <p:cTn id="27" dur="2000"/>
                                        <p:tgtEl>
                                          <p:spTgt spid="1536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1" uiExpand="1"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3 Imagen" descr="mapa19101.png"/>
          <p:cNvPicPr>
            <a:picLocks noChangeAspect="1"/>
          </p:cNvPicPr>
          <p:nvPr/>
        </p:nvPicPr>
        <p:blipFill>
          <a:blip r:embed="rId2" cstate="print"/>
          <a:stretch>
            <a:fillRect/>
          </a:stretch>
        </p:blipFill>
        <p:spPr>
          <a:xfrm>
            <a:off x="1925494" y="1395665"/>
            <a:ext cx="6897664" cy="4714188"/>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División política de 1910</a:t>
            </a:r>
          </a:p>
        </p:txBody>
      </p:sp>
      <p:sp>
        <p:nvSpPr>
          <p:cNvPr id="15363" name="2 Marcador de contenido"/>
          <p:cNvSpPr>
            <a:spLocks noGrp="1"/>
          </p:cNvSpPr>
          <p:nvPr>
            <p:ph idx="1"/>
          </p:nvPr>
        </p:nvSpPr>
        <p:spPr>
          <a:xfrm>
            <a:off x="411163" y="1495147"/>
            <a:ext cx="8382000" cy="4700775"/>
          </a:xfrm>
        </p:spPr>
        <p:txBody>
          <a:bodyPr/>
          <a:lstStyle/>
          <a:p>
            <a:pPr lvl="0">
              <a:buNone/>
            </a:pPr>
            <a:r>
              <a:rPr lang="es-MX" sz="2400" b="1" dirty="0" smtClean="0">
                <a:solidFill>
                  <a:schemeClr val="tx2"/>
                </a:solidFill>
                <a:latin typeface="Arial" pitchFamily="34" charset="0"/>
                <a:cs typeface="Arial" pitchFamily="34" charset="0"/>
              </a:rPr>
              <a:t>Hace 100 años la República Mexicana se dividía en:</a:t>
            </a:r>
          </a:p>
          <a:p>
            <a:pPr lvl="0"/>
            <a:r>
              <a:rPr lang="es-MX" sz="2400" b="1" dirty="0" smtClean="0">
                <a:solidFill>
                  <a:schemeClr val="tx2"/>
                </a:solidFill>
                <a:latin typeface="Arial" pitchFamily="34" charset="0"/>
                <a:cs typeface="Arial" pitchFamily="34" charset="0"/>
              </a:rPr>
              <a:t>27 estados</a:t>
            </a:r>
          </a:p>
          <a:p>
            <a:pPr lvl="0"/>
            <a:r>
              <a:rPr lang="es-MX" sz="2400" b="1" dirty="0" smtClean="0">
                <a:solidFill>
                  <a:schemeClr val="tx2"/>
                </a:solidFill>
                <a:latin typeface="Arial" pitchFamily="34" charset="0"/>
                <a:cs typeface="Arial" pitchFamily="34" charset="0"/>
              </a:rPr>
              <a:t>3 territorios (Baja California, Quintana Roo y Tepic) </a:t>
            </a:r>
          </a:p>
          <a:p>
            <a:pPr lvl="0"/>
            <a:r>
              <a:rPr lang="es-MX" sz="2400" b="1" dirty="0" smtClean="0">
                <a:solidFill>
                  <a:schemeClr val="tx2"/>
                </a:solidFill>
                <a:latin typeface="Arial" pitchFamily="34" charset="0"/>
                <a:cs typeface="Arial" pitchFamily="34" charset="0"/>
              </a:rPr>
              <a:t>Distrito Federal</a:t>
            </a:r>
          </a:p>
          <a:p>
            <a:pPr lvl="0">
              <a:spcBef>
                <a:spcPts val="0"/>
              </a:spcBef>
            </a:pPr>
            <a:endParaRPr lang="es-MX" sz="2400" b="1" dirty="0" smtClean="0">
              <a:solidFill>
                <a:schemeClr val="tx2"/>
              </a:solidFill>
              <a:latin typeface="Arial" pitchFamily="34" charset="0"/>
              <a:cs typeface="Arial" pitchFamily="34" charset="0"/>
            </a:endParaRPr>
          </a:p>
          <a:p>
            <a:pPr lvl="0">
              <a:spcBef>
                <a:spcPts val="0"/>
              </a:spcBef>
            </a:pPr>
            <a:r>
              <a:rPr lang="es-MX" sz="2400" b="1" dirty="0" smtClean="0">
                <a:solidFill>
                  <a:schemeClr val="tx2"/>
                </a:solidFill>
                <a:latin typeface="Arial" pitchFamily="34" charset="0"/>
                <a:cs typeface="Arial" pitchFamily="34" charset="0"/>
              </a:rPr>
              <a:t>Entidades con más de 1 millón de habitantes:</a:t>
            </a:r>
          </a:p>
          <a:p>
            <a:pPr lvl="1">
              <a:spcBef>
                <a:spcPts val="1200"/>
              </a:spcBef>
            </a:pPr>
            <a:r>
              <a:rPr lang="es-MX" sz="2000" b="1" dirty="0" smtClean="0">
                <a:solidFill>
                  <a:schemeClr val="tx2"/>
                </a:solidFill>
                <a:latin typeface="Arial" pitchFamily="34" charset="0"/>
                <a:cs typeface="Arial" pitchFamily="34" charset="0"/>
              </a:rPr>
              <a:t>Jalisco (1.2), Veracruz (</a:t>
            </a:r>
            <a:r>
              <a:rPr lang="es-MX" sz="2000" b="1" dirty="0" smtClean="0">
                <a:solidFill>
                  <a:schemeClr val="tx2"/>
                </a:solidFill>
                <a:latin typeface="Arial"/>
              </a:rPr>
              <a:t>1.1</a:t>
            </a:r>
            <a:r>
              <a:rPr lang="es-MX" sz="2000" b="1" dirty="0" smtClean="0">
                <a:solidFill>
                  <a:schemeClr val="tx2"/>
                </a:solidFill>
                <a:latin typeface="Arial" pitchFamily="34" charset="0"/>
                <a:cs typeface="Arial" pitchFamily="34" charset="0"/>
              </a:rPr>
              <a:t>), Puebla (1.1), Guanajuato (1.1) </a:t>
            </a:r>
            <a:br>
              <a:rPr lang="es-MX" sz="2000" b="1" dirty="0" smtClean="0">
                <a:solidFill>
                  <a:schemeClr val="tx2"/>
                </a:solidFill>
                <a:latin typeface="Arial" pitchFamily="34" charset="0"/>
                <a:cs typeface="Arial" pitchFamily="34" charset="0"/>
              </a:rPr>
            </a:br>
            <a:r>
              <a:rPr lang="es-MX" sz="2000" b="1" dirty="0" smtClean="0">
                <a:solidFill>
                  <a:schemeClr val="tx2"/>
                </a:solidFill>
                <a:latin typeface="Arial" pitchFamily="34" charset="0"/>
                <a:cs typeface="Arial" pitchFamily="34" charset="0"/>
              </a:rPr>
              <a:t>y Oaxaca (1.0)</a:t>
            </a:r>
          </a:p>
          <a:p>
            <a:pPr>
              <a:spcBef>
                <a:spcPts val="0"/>
              </a:spcBef>
            </a:pPr>
            <a:endParaRPr lang="es-ES" sz="2400" b="1" dirty="0" smtClean="0">
              <a:solidFill>
                <a:schemeClr val="tx2"/>
              </a:solidFill>
              <a:latin typeface="Arial" pitchFamily="34" charset="0"/>
              <a:cs typeface="Arial" pitchFamily="34" charset="0"/>
            </a:endParaRPr>
          </a:p>
          <a:p>
            <a:pPr>
              <a:spcBef>
                <a:spcPts val="0"/>
              </a:spcBef>
            </a:pPr>
            <a:r>
              <a:rPr lang="es-ES" sz="2400" b="1" dirty="0" smtClean="0">
                <a:solidFill>
                  <a:schemeClr val="tx2"/>
                </a:solidFill>
                <a:latin typeface="Arial" pitchFamily="34" charset="0"/>
                <a:cs typeface="Arial" pitchFamily="34" charset="0"/>
              </a:rPr>
              <a:t>Entidades con menos de 100 mil habitantes:</a:t>
            </a:r>
          </a:p>
          <a:p>
            <a:pPr lvl="1">
              <a:spcBef>
                <a:spcPts val="1200"/>
              </a:spcBef>
            </a:pPr>
            <a:r>
              <a:rPr lang="it-IT" sz="2000" b="1" dirty="0" smtClean="0">
                <a:solidFill>
                  <a:schemeClr val="tx2"/>
                </a:solidFill>
                <a:latin typeface="Arial" pitchFamily="34" charset="0"/>
                <a:cs typeface="Arial" pitchFamily="34" charset="0"/>
              </a:rPr>
              <a:t>Campeche (87 mil), Colima (78 mil) , Baja California (52 mil) </a:t>
            </a:r>
            <a:br>
              <a:rPr lang="it-IT" sz="2000" b="1" dirty="0" smtClean="0">
                <a:solidFill>
                  <a:schemeClr val="tx2"/>
                </a:solidFill>
                <a:latin typeface="Arial" pitchFamily="34" charset="0"/>
                <a:cs typeface="Arial" pitchFamily="34" charset="0"/>
              </a:rPr>
            </a:br>
            <a:r>
              <a:rPr lang="it-IT" sz="2000" b="1" dirty="0" smtClean="0">
                <a:solidFill>
                  <a:schemeClr val="tx2"/>
                </a:solidFill>
                <a:latin typeface="Arial" pitchFamily="34" charset="0"/>
                <a:cs typeface="Arial" pitchFamily="34" charset="0"/>
              </a:rPr>
              <a:t>y Quintana Roo (9 mil)</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1000"/>
                                        <p:tgtEl>
                                          <p:spTgt spid="15363">
                                            <p:txEl>
                                              <p:pRg st="0" end="0"/>
                                            </p:txEl>
                                          </p:spTgt>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5363">
                                            <p:txEl>
                                              <p:pRg st="1" end="1"/>
                                            </p:txEl>
                                          </p:spTgt>
                                        </p:tgtEl>
                                        <p:attrNameLst>
                                          <p:attrName>style.visibility</p:attrName>
                                        </p:attrNameLst>
                                      </p:cBhvr>
                                      <p:to>
                                        <p:strVal val="visible"/>
                                      </p:to>
                                    </p:set>
                                    <p:animEffect transition="in" filter="wipe(up)">
                                      <p:cBhvr>
                                        <p:cTn id="11" dur="1000"/>
                                        <p:tgtEl>
                                          <p:spTgt spid="15363">
                                            <p:txEl>
                                              <p:pRg st="1" end="1"/>
                                            </p:txEl>
                                          </p:spTgt>
                                        </p:tgtEl>
                                      </p:cBhvr>
                                    </p:animEffect>
                                  </p:childTnLst>
                                </p:cTn>
                              </p:par>
                            </p:childTnLst>
                          </p:cTn>
                        </p:par>
                        <p:par>
                          <p:cTn id="12" fill="hold">
                            <p:stCondLst>
                              <p:cond delay="2000"/>
                            </p:stCondLst>
                            <p:childTnLst>
                              <p:par>
                                <p:cTn id="13" presetID="22" presetClass="entr" presetSubtype="1" fill="hold" grpId="0" nodeType="afterEffect">
                                  <p:stCondLst>
                                    <p:cond delay="0"/>
                                  </p:stCondLst>
                                  <p:childTnLst>
                                    <p:set>
                                      <p:cBhvr>
                                        <p:cTn id="14" dur="1" fill="hold">
                                          <p:stCondLst>
                                            <p:cond delay="0"/>
                                          </p:stCondLst>
                                        </p:cTn>
                                        <p:tgtEl>
                                          <p:spTgt spid="15363">
                                            <p:txEl>
                                              <p:pRg st="2" end="2"/>
                                            </p:txEl>
                                          </p:spTgt>
                                        </p:tgtEl>
                                        <p:attrNameLst>
                                          <p:attrName>style.visibility</p:attrName>
                                        </p:attrNameLst>
                                      </p:cBhvr>
                                      <p:to>
                                        <p:strVal val="visible"/>
                                      </p:to>
                                    </p:set>
                                    <p:animEffect transition="in" filter="wipe(up)">
                                      <p:cBhvr>
                                        <p:cTn id="15" dur="1000"/>
                                        <p:tgtEl>
                                          <p:spTgt spid="15363">
                                            <p:txEl>
                                              <p:pRg st="2" end="2"/>
                                            </p:txEl>
                                          </p:spTgt>
                                        </p:tgtEl>
                                      </p:cBhvr>
                                    </p:animEffect>
                                  </p:childTnLst>
                                </p:cTn>
                              </p:par>
                            </p:childTnLst>
                          </p:cTn>
                        </p:par>
                        <p:par>
                          <p:cTn id="16" fill="hold">
                            <p:stCondLst>
                              <p:cond delay="3000"/>
                            </p:stCondLst>
                            <p:childTnLst>
                              <p:par>
                                <p:cTn id="17" presetID="22" presetClass="entr" presetSubtype="1" fill="hold" grpId="0" nodeType="afterEffect">
                                  <p:stCondLst>
                                    <p:cond delay="0"/>
                                  </p:stCondLst>
                                  <p:childTnLst>
                                    <p:set>
                                      <p:cBhvr>
                                        <p:cTn id="18" dur="1" fill="hold">
                                          <p:stCondLst>
                                            <p:cond delay="0"/>
                                          </p:stCondLst>
                                        </p:cTn>
                                        <p:tgtEl>
                                          <p:spTgt spid="15363">
                                            <p:txEl>
                                              <p:pRg st="3" end="3"/>
                                            </p:txEl>
                                          </p:spTgt>
                                        </p:tgtEl>
                                        <p:attrNameLst>
                                          <p:attrName>style.visibility</p:attrName>
                                        </p:attrNameLst>
                                      </p:cBhvr>
                                      <p:to>
                                        <p:strVal val="visible"/>
                                      </p:to>
                                    </p:set>
                                    <p:animEffect transition="in" filter="wipe(up)">
                                      <p:cBhvr>
                                        <p:cTn id="19" dur="1000"/>
                                        <p:tgtEl>
                                          <p:spTgt spid="15363">
                                            <p:txEl>
                                              <p:pRg st="3" end="3"/>
                                            </p:txEl>
                                          </p:spTgt>
                                        </p:tgtEl>
                                      </p:cBhvr>
                                    </p:animEffect>
                                  </p:childTnLst>
                                </p:cTn>
                              </p:par>
                            </p:childTnLst>
                          </p:cTn>
                        </p:par>
                        <p:par>
                          <p:cTn id="20" fill="hold">
                            <p:stCondLst>
                              <p:cond delay="4000"/>
                            </p:stCondLst>
                            <p:childTnLst>
                              <p:par>
                                <p:cTn id="21" presetID="22" presetClass="entr" presetSubtype="1" fill="hold" grpId="0" nodeType="afterEffect">
                                  <p:stCondLst>
                                    <p:cond delay="0"/>
                                  </p:stCondLst>
                                  <p:childTnLst>
                                    <p:set>
                                      <p:cBhvr>
                                        <p:cTn id="22" dur="1" fill="hold">
                                          <p:stCondLst>
                                            <p:cond delay="0"/>
                                          </p:stCondLst>
                                        </p:cTn>
                                        <p:tgtEl>
                                          <p:spTgt spid="15363">
                                            <p:txEl>
                                              <p:pRg st="5" end="5"/>
                                            </p:txEl>
                                          </p:spTgt>
                                        </p:tgtEl>
                                        <p:attrNameLst>
                                          <p:attrName>style.visibility</p:attrName>
                                        </p:attrNameLst>
                                      </p:cBhvr>
                                      <p:to>
                                        <p:strVal val="visible"/>
                                      </p:to>
                                    </p:set>
                                    <p:animEffect transition="in" filter="wipe(up)">
                                      <p:cBhvr>
                                        <p:cTn id="23" dur="1000"/>
                                        <p:tgtEl>
                                          <p:spTgt spid="15363">
                                            <p:txEl>
                                              <p:pRg st="5" end="5"/>
                                            </p:txEl>
                                          </p:spTgt>
                                        </p:tgtEl>
                                      </p:cBhvr>
                                    </p:animEffect>
                                  </p:childTnLst>
                                </p:cTn>
                              </p:par>
                            </p:childTnLst>
                          </p:cTn>
                        </p:par>
                        <p:par>
                          <p:cTn id="24" fill="hold">
                            <p:stCondLst>
                              <p:cond delay="5000"/>
                            </p:stCondLst>
                            <p:childTnLst>
                              <p:par>
                                <p:cTn id="25" presetID="22" presetClass="entr" presetSubtype="1" fill="hold" grpId="0" nodeType="afterEffect">
                                  <p:stCondLst>
                                    <p:cond delay="0"/>
                                  </p:stCondLst>
                                  <p:childTnLst>
                                    <p:set>
                                      <p:cBhvr>
                                        <p:cTn id="26" dur="1" fill="hold">
                                          <p:stCondLst>
                                            <p:cond delay="0"/>
                                          </p:stCondLst>
                                        </p:cTn>
                                        <p:tgtEl>
                                          <p:spTgt spid="15363">
                                            <p:txEl>
                                              <p:pRg st="6" end="6"/>
                                            </p:txEl>
                                          </p:spTgt>
                                        </p:tgtEl>
                                        <p:attrNameLst>
                                          <p:attrName>style.visibility</p:attrName>
                                        </p:attrNameLst>
                                      </p:cBhvr>
                                      <p:to>
                                        <p:strVal val="visible"/>
                                      </p:to>
                                    </p:set>
                                    <p:animEffect transition="in" filter="wipe(up)">
                                      <p:cBhvr>
                                        <p:cTn id="27" dur="1000"/>
                                        <p:tgtEl>
                                          <p:spTgt spid="15363">
                                            <p:txEl>
                                              <p:pRg st="6" end="6"/>
                                            </p:txEl>
                                          </p:spTgt>
                                        </p:tgtEl>
                                      </p:cBhvr>
                                    </p:animEffect>
                                  </p:childTnLst>
                                </p:cTn>
                              </p:par>
                            </p:childTnLst>
                          </p:cTn>
                        </p:par>
                        <p:par>
                          <p:cTn id="28" fill="hold">
                            <p:stCondLst>
                              <p:cond delay="6000"/>
                            </p:stCondLst>
                            <p:childTnLst>
                              <p:par>
                                <p:cTn id="29" presetID="22" presetClass="entr" presetSubtype="1" fill="hold" grpId="0" nodeType="afterEffect">
                                  <p:stCondLst>
                                    <p:cond delay="0"/>
                                  </p:stCondLst>
                                  <p:childTnLst>
                                    <p:set>
                                      <p:cBhvr>
                                        <p:cTn id="30" dur="1" fill="hold">
                                          <p:stCondLst>
                                            <p:cond delay="0"/>
                                          </p:stCondLst>
                                        </p:cTn>
                                        <p:tgtEl>
                                          <p:spTgt spid="15363">
                                            <p:txEl>
                                              <p:pRg st="8" end="8"/>
                                            </p:txEl>
                                          </p:spTgt>
                                        </p:tgtEl>
                                        <p:attrNameLst>
                                          <p:attrName>style.visibility</p:attrName>
                                        </p:attrNameLst>
                                      </p:cBhvr>
                                      <p:to>
                                        <p:strVal val="visible"/>
                                      </p:to>
                                    </p:set>
                                    <p:animEffect transition="in" filter="wipe(up)">
                                      <p:cBhvr>
                                        <p:cTn id="31" dur="1000"/>
                                        <p:tgtEl>
                                          <p:spTgt spid="15363">
                                            <p:txEl>
                                              <p:pRg st="8" end="8"/>
                                            </p:txEl>
                                          </p:spTgt>
                                        </p:tgtEl>
                                      </p:cBhvr>
                                    </p:animEffect>
                                  </p:childTnLst>
                                </p:cTn>
                              </p:par>
                            </p:childTnLst>
                          </p:cTn>
                        </p:par>
                        <p:par>
                          <p:cTn id="32" fill="hold">
                            <p:stCondLst>
                              <p:cond delay="7000"/>
                            </p:stCondLst>
                            <p:childTnLst>
                              <p:par>
                                <p:cTn id="33" presetID="22" presetClass="entr" presetSubtype="1" fill="hold" grpId="0" nodeType="afterEffect">
                                  <p:stCondLst>
                                    <p:cond delay="0"/>
                                  </p:stCondLst>
                                  <p:childTnLst>
                                    <p:set>
                                      <p:cBhvr>
                                        <p:cTn id="34" dur="1" fill="hold">
                                          <p:stCondLst>
                                            <p:cond delay="0"/>
                                          </p:stCondLst>
                                        </p:cTn>
                                        <p:tgtEl>
                                          <p:spTgt spid="15363">
                                            <p:txEl>
                                              <p:pRg st="9" end="9"/>
                                            </p:txEl>
                                          </p:spTgt>
                                        </p:tgtEl>
                                        <p:attrNameLst>
                                          <p:attrName>style.visibility</p:attrName>
                                        </p:attrNameLst>
                                      </p:cBhvr>
                                      <p:to>
                                        <p:strVal val="visible"/>
                                      </p:to>
                                    </p:set>
                                    <p:animEffect transition="in" filter="wipe(up)">
                                      <p:cBhvr>
                                        <p:cTn id="35" dur="1000"/>
                                        <p:tgtEl>
                                          <p:spTgt spid="1536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México 1910</a:t>
            </a:r>
          </a:p>
        </p:txBody>
      </p:sp>
      <p:sp>
        <p:nvSpPr>
          <p:cNvPr id="15363" name="2 Marcador de contenido"/>
          <p:cNvSpPr>
            <a:spLocks noGrp="1"/>
          </p:cNvSpPr>
          <p:nvPr>
            <p:ph idx="1"/>
          </p:nvPr>
        </p:nvSpPr>
        <p:spPr>
          <a:xfrm>
            <a:off x="411163" y="1701385"/>
            <a:ext cx="8382000" cy="1365684"/>
          </a:xfrm>
        </p:spPr>
        <p:txBody>
          <a:bodyPr/>
          <a:lstStyle/>
          <a:p>
            <a:pPr marL="360363" indent="-360363">
              <a:spcBef>
                <a:spcPts val="2000"/>
              </a:spcBef>
            </a:pPr>
            <a:r>
              <a:rPr lang="es-MX" sz="2400" b="1" dirty="0" smtClean="0">
                <a:solidFill>
                  <a:schemeClr val="tx2"/>
                </a:solidFill>
                <a:latin typeface="Arial" pitchFamily="34" charset="0"/>
                <a:cs typeface="Arial" pitchFamily="34" charset="0"/>
              </a:rPr>
              <a:t>Al inicio de la revolución había 8 habitantes por km</a:t>
            </a:r>
            <a:r>
              <a:rPr lang="es-MX" sz="2400" b="1" baseline="30000" dirty="0" smtClean="0">
                <a:solidFill>
                  <a:schemeClr val="tx2"/>
                </a:solidFill>
                <a:latin typeface="Arial" pitchFamily="34" charset="0"/>
                <a:cs typeface="Arial" pitchFamily="34" charset="0"/>
              </a:rPr>
              <a:t>2</a:t>
            </a:r>
            <a:endParaRPr lang="es-MX" sz="2400" b="1" dirty="0" smtClean="0">
              <a:solidFill>
                <a:schemeClr val="tx2"/>
              </a:solidFill>
              <a:latin typeface="Arial" pitchFamily="34" charset="0"/>
              <a:cs typeface="Arial" pitchFamily="34" charset="0"/>
            </a:endParaRPr>
          </a:p>
          <a:p>
            <a:pPr marL="360363" indent="-360363">
              <a:spcBef>
                <a:spcPts val="2000"/>
              </a:spcBef>
            </a:pPr>
            <a:r>
              <a:rPr lang="es-MX" sz="2400" b="1" dirty="0" smtClean="0">
                <a:solidFill>
                  <a:schemeClr val="tx2"/>
                </a:solidFill>
                <a:latin typeface="Arial" pitchFamily="34" charset="0"/>
                <a:cs typeface="Arial" pitchFamily="34" charset="0"/>
              </a:rPr>
              <a:t>En 2010 son 57 residentes por km</a:t>
            </a:r>
            <a:r>
              <a:rPr lang="es-MX" sz="2400" b="1" baseline="30000" dirty="0" smtClean="0">
                <a:solidFill>
                  <a:schemeClr val="tx2"/>
                </a:solidFill>
                <a:latin typeface="Arial" pitchFamily="34" charset="0"/>
                <a:cs typeface="Arial" pitchFamily="34" charset="0"/>
              </a:rPr>
              <a:t>2</a:t>
            </a:r>
          </a:p>
          <a:p>
            <a:pPr>
              <a:spcBef>
                <a:spcPts val="2000"/>
              </a:spcBef>
            </a:pPr>
            <a:r>
              <a:rPr lang="es-MX" sz="2400" b="1" dirty="0" smtClean="0">
                <a:solidFill>
                  <a:schemeClr val="tx2"/>
                </a:solidFill>
                <a:latin typeface="Arial" pitchFamily="34" charset="0"/>
                <a:cs typeface="Arial" pitchFamily="34" charset="0"/>
              </a:rPr>
              <a:t>El Distrito Federal, con </a:t>
            </a:r>
            <a:r>
              <a:rPr lang="es-MX" sz="2600" b="1" dirty="0" smtClean="0">
                <a:solidFill>
                  <a:schemeClr val="tx2"/>
                </a:solidFill>
                <a:latin typeface="Arial" pitchFamily="34" charset="0"/>
                <a:cs typeface="Arial" pitchFamily="34" charset="0"/>
              </a:rPr>
              <a:t>481</a:t>
            </a:r>
            <a:r>
              <a:rPr lang="es-MX" sz="2400" b="1" dirty="0" smtClean="0">
                <a:solidFill>
                  <a:schemeClr val="tx2"/>
                </a:solidFill>
                <a:latin typeface="Arial" pitchFamily="34" charset="0"/>
                <a:cs typeface="Arial" pitchFamily="34" charset="0"/>
              </a:rPr>
              <a:t> habitantes por km</a:t>
            </a:r>
            <a:r>
              <a:rPr lang="es-MX" sz="2400" b="1" baseline="30000" dirty="0" smtClean="0">
                <a:solidFill>
                  <a:schemeClr val="tx2"/>
                </a:solidFill>
                <a:latin typeface="Arial" pitchFamily="34" charset="0"/>
                <a:cs typeface="Arial" pitchFamily="34" charset="0"/>
              </a:rPr>
              <a:t>2 </a:t>
            </a:r>
            <a:r>
              <a:rPr lang="es-MX" sz="2400" b="1" dirty="0" smtClean="0">
                <a:solidFill>
                  <a:schemeClr val="tx2"/>
                </a:solidFill>
                <a:latin typeface="Arial" pitchFamily="34" charset="0"/>
                <a:cs typeface="Arial" pitchFamily="34" charset="0"/>
              </a:rPr>
              <a:t>, tenía la mayor densidad</a:t>
            </a:r>
            <a:endParaRPr lang="es-MX" sz="2400" b="1" baseline="30000" dirty="0" smtClean="0">
              <a:solidFill>
                <a:schemeClr val="tx2"/>
              </a:solidFill>
              <a:latin typeface="Arial" pitchFamily="34" charset="0"/>
              <a:cs typeface="Arial" pitchFamily="34" charset="0"/>
            </a:endParaRPr>
          </a:p>
          <a:p>
            <a:pPr>
              <a:spcBef>
                <a:spcPts val="2000"/>
              </a:spcBef>
            </a:pPr>
            <a:r>
              <a:rPr lang="es-MX" sz="2400" b="1" dirty="0" smtClean="0">
                <a:solidFill>
                  <a:schemeClr val="tx2"/>
                </a:solidFill>
                <a:latin typeface="Arial" pitchFamily="34" charset="0"/>
                <a:cs typeface="Arial" pitchFamily="34" charset="0"/>
              </a:rPr>
              <a:t>Seguido por Tlaxcala y México, con </a:t>
            </a:r>
            <a:r>
              <a:rPr lang="es-MX" sz="2600" b="1" dirty="0" smtClean="0">
                <a:solidFill>
                  <a:schemeClr val="tx2"/>
                </a:solidFill>
                <a:latin typeface="Arial" pitchFamily="34" charset="0"/>
                <a:cs typeface="Arial" pitchFamily="34" charset="0"/>
              </a:rPr>
              <a:t>46</a:t>
            </a:r>
            <a:r>
              <a:rPr lang="es-MX" sz="2400" b="1" dirty="0" smtClean="0">
                <a:solidFill>
                  <a:schemeClr val="tx2"/>
                </a:solidFill>
                <a:latin typeface="Arial" pitchFamily="34" charset="0"/>
                <a:cs typeface="Arial" pitchFamily="34" charset="0"/>
              </a:rPr>
              <a:t> y </a:t>
            </a:r>
            <a:r>
              <a:rPr lang="es-MX" sz="2600" b="1" dirty="0" smtClean="0">
                <a:solidFill>
                  <a:schemeClr val="tx2"/>
                </a:solidFill>
                <a:latin typeface="Arial" pitchFamily="34" charset="0"/>
                <a:cs typeface="Arial" pitchFamily="34" charset="0"/>
              </a:rPr>
              <a:t>41 </a:t>
            </a:r>
            <a:r>
              <a:rPr lang="es-MX" sz="2400" b="1" dirty="0" smtClean="0">
                <a:solidFill>
                  <a:schemeClr val="tx2"/>
                </a:solidFill>
                <a:latin typeface="Arial" pitchFamily="34" charset="0"/>
                <a:cs typeface="Arial" pitchFamily="34" charset="0"/>
              </a:rPr>
              <a:t>hab/km</a:t>
            </a:r>
            <a:r>
              <a:rPr lang="es-MX" sz="2400" b="1" baseline="30000" dirty="0" smtClean="0">
                <a:solidFill>
                  <a:schemeClr val="tx2"/>
                </a:solidFill>
                <a:latin typeface="Arial" pitchFamily="34" charset="0"/>
                <a:cs typeface="Arial" pitchFamily="34" charset="0"/>
              </a:rPr>
              <a:t>2</a:t>
            </a:r>
            <a:r>
              <a:rPr lang="es-MX" sz="2400" b="1" dirty="0" smtClean="0">
                <a:solidFill>
                  <a:schemeClr val="tx2"/>
                </a:solidFill>
                <a:latin typeface="Arial" pitchFamily="34" charset="0"/>
                <a:cs typeface="Arial" pitchFamily="34" charset="0"/>
              </a:rPr>
              <a:t>, respectivamente</a:t>
            </a:r>
          </a:p>
          <a:p>
            <a:pPr>
              <a:spcBef>
                <a:spcPts val="2000"/>
              </a:spcBef>
            </a:pPr>
            <a:r>
              <a:rPr lang="es-MX" sz="2400" b="1" dirty="0" smtClean="0">
                <a:solidFill>
                  <a:schemeClr val="tx2"/>
                </a:solidFill>
                <a:latin typeface="Arial" pitchFamily="34" charset="0"/>
                <a:cs typeface="Arial" pitchFamily="34" charset="0"/>
              </a:rPr>
              <a:t>En el otro extremo, los territorios de Baja California</a:t>
            </a:r>
            <a:br>
              <a:rPr lang="es-MX" sz="2400" b="1" dirty="0" smtClean="0">
                <a:solidFill>
                  <a:schemeClr val="tx2"/>
                </a:solidFill>
                <a:latin typeface="Arial" pitchFamily="34" charset="0"/>
                <a:cs typeface="Arial" pitchFamily="34" charset="0"/>
              </a:rPr>
            </a:br>
            <a:r>
              <a:rPr lang="es-MX" sz="2400" b="1" dirty="0" smtClean="0">
                <a:solidFill>
                  <a:schemeClr val="tx2"/>
                </a:solidFill>
                <a:latin typeface="Arial" pitchFamily="34" charset="0"/>
                <a:cs typeface="Arial" pitchFamily="34" charset="0"/>
              </a:rPr>
              <a:t>y Quintana Roo no llegaban a un habitante por km</a:t>
            </a:r>
            <a:r>
              <a:rPr lang="es-MX" sz="2400" b="1" baseline="30000" dirty="0" smtClean="0">
                <a:solidFill>
                  <a:schemeClr val="tx2"/>
                </a:solidFill>
                <a:latin typeface="Arial" pitchFamily="34" charset="0"/>
                <a:cs typeface="Arial" pitchFamily="34" charset="0"/>
              </a:rPr>
              <a:t>2</a:t>
            </a:r>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1"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2000"/>
                                        <p:tgtEl>
                                          <p:spTgt spid="15363">
                                            <p:txEl>
                                              <p:pRg st="0" end="0"/>
                                            </p:txEl>
                                          </p:spTgt>
                                        </p:tgtEl>
                                      </p:cBhvr>
                                    </p:animEffect>
                                  </p:childTnLst>
                                </p:cTn>
                              </p:par>
                            </p:childTnLst>
                          </p:cTn>
                        </p:par>
                        <p:par>
                          <p:cTn id="8" fill="hold">
                            <p:stCondLst>
                              <p:cond delay="2000"/>
                            </p:stCondLst>
                            <p:childTnLst>
                              <p:par>
                                <p:cTn id="9" presetID="22" presetClass="entr" presetSubtype="1" fill="hold" grpId="1" nodeType="afterEffect">
                                  <p:stCondLst>
                                    <p:cond delay="0"/>
                                  </p:stCondLst>
                                  <p:childTnLst>
                                    <p:set>
                                      <p:cBhvr>
                                        <p:cTn id="10" dur="1" fill="hold">
                                          <p:stCondLst>
                                            <p:cond delay="0"/>
                                          </p:stCondLst>
                                        </p:cTn>
                                        <p:tgtEl>
                                          <p:spTgt spid="15363">
                                            <p:txEl>
                                              <p:pRg st="1" end="1"/>
                                            </p:txEl>
                                          </p:spTgt>
                                        </p:tgtEl>
                                        <p:attrNameLst>
                                          <p:attrName>style.visibility</p:attrName>
                                        </p:attrNameLst>
                                      </p:cBhvr>
                                      <p:to>
                                        <p:strVal val="visible"/>
                                      </p:to>
                                    </p:set>
                                    <p:animEffect transition="in" filter="wipe(up)">
                                      <p:cBhvr>
                                        <p:cTn id="11" dur="2000"/>
                                        <p:tgtEl>
                                          <p:spTgt spid="15363">
                                            <p:txEl>
                                              <p:pRg st="1" end="1"/>
                                            </p:txEl>
                                          </p:spTgt>
                                        </p:tgtEl>
                                      </p:cBhvr>
                                    </p:animEffect>
                                  </p:childTnLst>
                                </p:cTn>
                              </p:par>
                            </p:childTnLst>
                          </p:cTn>
                        </p:par>
                        <p:par>
                          <p:cTn id="12" fill="hold">
                            <p:stCondLst>
                              <p:cond delay="4000"/>
                            </p:stCondLst>
                            <p:childTnLst>
                              <p:par>
                                <p:cTn id="13" presetID="22" presetClass="entr" presetSubtype="1" fill="hold" grpId="1" nodeType="afterEffect">
                                  <p:stCondLst>
                                    <p:cond delay="0"/>
                                  </p:stCondLst>
                                  <p:childTnLst>
                                    <p:set>
                                      <p:cBhvr>
                                        <p:cTn id="14" dur="1" fill="hold">
                                          <p:stCondLst>
                                            <p:cond delay="0"/>
                                          </p:stCondLst>
                                        </p:cTn>
                                        <p:tgtEl>
                                          <p:spTgt spid="15363">
                                            <p:txEl>
                                              <p:pRg st="2" end="2"/>
                                            </p:txEl>
                                          </p:spTgt>
                                        </p:tgtEl>
                                        <p:attrNameLst>
                                          <p:attrName>style.visibility</p:attrName>
                                        </p:attrNameLst>
                                      </p:cBhvr>
                                      <p:to>
                                        <p:strVal val="visible"/>
                                      </p:to>
                                    </p:set>
                                    <p:animEffect transition="in" filter="wipe(up)">
                                      <p:cBhvr>
                                        <p:cTn id="15" dur="2000"/>
                                        <p:tgtEl>
                                          <p:spTgt spid="15363">
                                            <p:txEl>
                                              <p:pRg st="2" end="2"/>
                                            </p:txEl>
                                          </p:spTgt>
                                        </p:tgtEl>
                                      </p:cBhvr>
                                    </p:animEffect>
                                  </p:childTnLst>
                                </p:cTn>
                              </p:par>
                            </p:childTnLst>
                          </p:cTn>
                        </p:par>
                        <p:par>
                          <p:cTn id="16" fill="hold">
                            <p:stCondLst>
                              <p:cond delay="6000"/>
                            </p:stCondLst>
                            <p:childTnLst>
                              <p:par>
                                <p:cTn id="17" presetID="22" presetClass="entr" presetSubtype="1" fill="hold" grpId="1" nodeType="afterEffect">
                                  <p:stCondLst>
                                    <p:cond delay="0"/>
                                  </p:stCondLst>
                                  <p:childTnLst>
                                    <p:set>
                                      <p:cBhvr>
                                        <p:cTn id="18" dur="1" fill="hold">
                                          <p:stCondLst>
                                            <p:cond delay="0"/>
                                          </p:stCondLst>
                                        </p:cTn>
                                        <p:tgtEl>
                                          <p:spTgt spid="15363">
                                            <p:txEl>
                                              <p:pRg st="3" end="3"/>
                                            </p:txEl>
                                          </p:spTgt>
                                        </p:tgtEl>
                                        <p:attrNameLst>
                                          <p:attrName>style.visibility</p:attrName>
                                        </p:attrNameLst>
                                      </p:cBhvr>
                                      <p:to>
                                        <p:strVal val="visible"/>
                                      </p:to>
                                    </p:set>
                                    <p:animEffect transition="in" filter="wipe(up)">
                                      <p:cBhvr>
                                        <p:cTn id="19" dur="2000"/>
                                        <p:tgtEl>
                                          <p:spTgt spid="15363">
                                            <p:txEl>
                                              <p:pRg st="3" end="3"/>
                                            </p:txEl>
                                          </p:spTgt>
                                        </p:tgtEl>
                                      </p:cBhvr>
                                    </p:animEffect>
                                  </p:childTnLst>
                                </p:cTn>
                              </p:par>
                            </p:childTnLst>
                          </p:cTn>
                        </p:par>
                        <p:par>
                          <p:cTn id="20" fill="hold">
                            <p:stCondLst>
                              <p:cond delay="8000"/>
                            </p:stCondLst>
                            <p:childTnLst>
                              <p:par>
                                <p:cTn id="21" presetID="22" presetClass="entr" presetSubtype="1" fill="hold" grpId="1" nodeType="afterEffect">
                                  <p:stCondLst>
                                    <p:cond delay="0"/>
                                  </p:stCondLst>
                                  <p:childTnLst>
                                    <p:set>
                                      <p:cBhvr>
                                        <p:cTn id="22" dur="1" fill="hold">
                                          <p:stCondLst>
                                            <p:cond delay="0"/>
                                          </p:stCondLst>
                                        </p:cTn>
                                        <p:tgtEl>
                                          <p:spTgt spid="15363">
                                            <p:txEl>
                                              <p:pRg st="4" end="4"/>
                                            </p:txEl>
                                          </p:spTgt>
                                        </p:tgtEl>
                                        <p:attrNameLst>
                                          <p:attrName>style.visibility</p:attrName>
                                        </p:attrNameLst>
                                      </p:cBhvr>
                                      <p:to>
                                        <p:strVal val="visible"/>
                                      </p:to>
                                    </p:set>
                                    <p:animEffect transition="in" filter="wipe(up)">
                                      <p:cBhvr>
                                        <p:cTn id="23" dur="2000"/>
                                        <p:tgtEl>
                                          <p:spTgt spid="1536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México 1910-2010</a:t>
            </a:r>
          </a:p>
        </p:txBody>
      </p:sp>
      <p:sp>
        <p:nvSpPr>
          <p:cNvPr id="8" name="7 CuadroTexto"/>
          <p:cNvSpPr txBox="1"/>
          <p:nvPr/>
        </p:nvSpPr>
        <p:spPr>
          <a:xfrm>
            <a:off x="411163" y="1812925"/>
            <a:ext cx="8099667" cy="4062651"/>
          </a:xfrm>
          <a:prstGeom prst="rect">
            <a:avLst/>
          </a:prstGeom>
          <a:noFill/>
        </p:spPr>
        <p:txBody>
          <a:bodyPr wrap="square" rtlCol="0">
            <a:spAutoFit/>
          </a:bodyPr>
          <a:lstStyle/>
          <a:p>
            <a:pPr marL="360363" indent="-360363">
              <a:spcBef>
                <a:spcPts val="1800"/>
              </a:spcBef>
            </a:pPr>
            <a:r>
              <a:rPr lang="es-MX" sz="2400" b="1" dirty="0" smtClean="0">
                <a:solidFill>
                  <a:schemeClr val="accent5">
                    <a:lumMod val="50000"/>
                  </a:schemeClr>
                </a:solidFill>
              </a:rPr>
              <a:t>Localidades menores de 2 500 </a:t>
            </a:r>
            <a:r>
              <a:rPr lang="es-MX" sz="2400" b="1" dirty="0" err="1" smtClean="0">
                <a:solidFill>
                  <a:schemeClr val="accent5">
                    <a:lumMod val="50000"/>
                  </a:schemeClr>
                </a:solidFill>
              </a:rPr>
              <a:t>habs</a:t>
            </a:r>
            <a:r>
              <a:rPr lang="es-MX" sz="2400" b="1" dirty="0" smtClean="0">
                <a:solidFill>
                  <a:schemeClr val="accent5">
                    <a:lumMod val="50000"/>
                  </a:schemeClr>
                </a:solidFill>
              </a:rPr>
              <a:t>.</a:t>
            </a:r>
          </a:p>
          <a:p>
            <a:pPr marL="360363" indent="-360363">
              <a:spcBef>
                <a:spcPts val="1800"/>
              </a:spcBef>
              <a:buBlip>
                <a:blip r:embed="rId2"/>
              </a:buBlip>
            </a:pPr>
            <a:r>
              <a:rPr lang="es-MX" sz="2400" b="1" dirty="0" smtClean="0">
                <a:solidFill>
                  <a:schemeClr val="tx2"/>
                </a:solidFill>
              </a:rPr>
              <a:t>México 1910: 10.8 millones (71.3%) </a:t>
            </a:r>
          </a:p>
          <a:p>
            <a:pPr marL="360363" indent="-360363">
              <a:spcBef>
                <a:spcPts val="1800"/>
              </a:spcBef>
              <a:buBlip>
                <a:blip r:embed="rId2"/>
              </a:buBlip>
            </a:pPr>
            <a:r>
              <a:rPr lang="es-MX" sz="2400" b="1" dirty="0" smtClean="0">
                <a:solidFill>
                  <a:schemeClr val="tx2"/>
                </a:solidFill>
              </a:rPr>
              <a:t>México 2010: 26.0 millones (23.1%)</a:t>
            </a:r>
          </a:p>
          <a:p>
            <a:pPr marL="360363" indent="-360363">
              <a:spcBef>
                <a:spcPts val="1800"/>
              </a:spcBef>
              <a:buBlip>
                <a:blip r:embed="rId2"/>
              </a:buBlip>
            </a:pPr>
            <a:endParaRPr lang="es-MX" sz="2400" b="1" dirty="0" smtClean="0">
              <a:solidFill>
                <a:schemeClr val="tx2"/>
              </a:solidFill>
            </a:endParaRPr>
          </a:p>
          <a:p>
            <a:pPr marL="360363" indent="-360363">
              <a:spcBef>
                <a:spcPts val="1800"/>
              </a:spcBef>
            </a:pPr>
            <a:r>
              <a:rPr lang="es-MX" sz="2400" b="1" dirty="0" smtClean="0">
                <a:solidFill>
                  <a:schemeClr val="accent5">
                    <a:lumMod val="50000"/>
                  </a:schemeClr>
                </a:solidFill>
              </a:rPr>
              <a:t>Localidades de 2 500 </a:t>
            </a:r>
            <a:r>
              <a:rPr lang="es-MX" sz="2400" b="1" dirty="0" err="1" smtClean="0">
                <a:solidFill>
                  <a:schemeClr val="accent5">
                    <a:lumMod val="50000"/>
                  </a:schemeClr>
                </a:solidFill>
              </a:rPr>
              <a:t>habs</a:t>
            </a:r>
            <a:r>
              <a:rPr lang="es-MX" sz="2400" b="1" dirty="0" smtClean="0">
                <a:solidFill>
                  <a:schemeClr val="accent5">
                    <a:lumMod val="50000"/>
                  </a:schemeClr>
                </a:solidFill>
              </a:rPr>
              <a:t>. y más</a:t>
            </a:r>
          </a:p>
          <a:p>
            <a:pPr marL="360363" indent="-360363">
              <a:spcBef>
                <a:spcPts val="1800"/>
              </a:spcBef>
              <a:buBlip>
                <a:blip r:embed="rId2"/>
              </a:buBlip>
            </a:pPr>
            <a:r>
              <a:rPr lang="es-MX" sz="2400" b="1" dirty="0" smtClean="0">
                <a:solidFill>
                  <a:schemeClr val="tx2"/>
                </a:solidFill>
              </a:rPr>
              <a:t>México 1910: 4.4 millones (28.7%)</a:t>
            </a:r>
          </a:p>
          <a:p>
            <a:pPr marL="360363" indent="-360363">
              <a:spcBef>
                <a:spcPts val="1800"/>
              </a:spcBef>
              <a:buBlip>
                <a:blip r:embed="rId2"/>
              </a:buBlip>
            </a:pPr>
            <a:r>
              <a:rPr lang="es-MX" sz="2400" b="1" dirty="0" smtClean="0">
                <a:solidFill>
                  <a:schemeClr val="tx2"/>
                </a:solidFill>
              </a:rPr>
              <a:t>México 2010: 86.3 millones (76.9%) </a:t>
            </a:r>
          </a:p>
        </p:txBody>
      </p:sp>
      <p:pic>
        <p:nvPicPr>
          <p:cNvPr id="9" name="8 Imagen" descr="cdmex.png"/>
          <p:cNvPicPr>
            <a:picLocks noChangeAspect="1"/>
          </p:cNvPicPr>
          <p:nvPr/>
        </p:nvPicPr>
        <p:blipFill>
          <a:blip r:embed="rId3" cstate="print"/>
          <a:stretch>
            <a:fillRect/>
          </a:stretch>
        </p:blipFill>
        <p:spPr>
          <a:xfrm>
            <a:off x="5856830" y="4046172"/>
            <a:ext cx="3266058" cy="2045773"/>
          </a:xfrm>
          <a:prstGeom prst="rect">
            <a:avLst/>
          </a:prstGeom>
        </p:spPr>
      </p:pic>
      <p:pic>
        <p:nvPicPr>
          <p:cNvPr id="10" name="9 Imagen" descr="1910pla.png"/>
          <p:cNvPicPr>
            <a:picLocks noChangeAspect="1"/>
          </p:cNvPicPr>
          <p:nvPr/>
        </p:nvPicPr>
        <p:blipFill>
          <a:blip r:embed="rId4" cstate="print"/>
          <a:stretch>
            <a:fillRect/>
          </a:stretch>
        </p:blipFill>
        <p:spPr>
          <a:xfrm>
            <a:off x="6072216" y="1536493"/>
            <a:ext cx="2849737" cy="17850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up)">
                                      <p:cBhvr>
                                        <p:cTn id="7" dur="2000"/>
                                        <p:tgtEl>
                                          <p:spTgt spid="8">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20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8">
                                            <p:txEl>
                                              <p:pRg st="1" end="1"/>
                                            </p:txEl>
                                          </p:spTgt>
                                        </p:tgtEl>
                                        <p:attrNameLst>
                                          <p:attrName>style.visibility</p:attrName>
                                        </p:attrNameLst>
                                      </p:cBhvr>
                                      <p:to>
                                        <p:strVal val="visible"/>
                                      </p:to>
                                    </p:set>
                                    <p:animEffect transition="in" filter="wipe(up)">
                                      <p:cBhvr>
                                        <p:cTn id="15" dur="2000"/>
                                        <p:tgtEl>
                                          <p:spTgt spid="8">
                                            <p:txEl>
                                              <p:pRg st="1" end="1"/>
                                            </p:txEl>
                                          </p:spTgt>
                                        </p:tgtEl>
                                      </p:cBhvr>
                                    </p:animEffect>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8">
                                            <p:txEl>
                                              <p:pRg st="2" end="2"/>
                                            </p:txEl>
                                          </p:spTgt>
                                        </p:tgtEl>
                                        <p:attrNameLst>
                                          <p:attrName>style.visibility</p:attrName>
                                        </p:attrNameLst>
                                      </p:cBhvr>
                                      <p:to>
                                        <p:strVal val="visible"/>
                                      </p:to>
                                    </p:set>
                                    <p:animEffect transition="in" filter="wipe(up)">
                                      <p:cBhvr>
                                        <p:cTn id="19" dur="2000"/>
                                        <p:tgtEl>
                                          <p:spTgt spid="8">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8">
                                            <p:txEl>
                                              <p:pRg st="4" end="4"/>
                                            </p:txEl>
                                          </p:spTgt>
                                        </p:tgtEl>
                                        <p:attrNameLst>
                                          <p:attrName>style.visibility</p:attrName>
                                        </p:attrNameLst>
                                      </p:cBhvr>
                                      <p:to>
                                        <p:strVal val="visible"/>
                                      </p:to>
                                    </p:set>
                                    <p:animEffect transition="in" filter="wipe(up)">
                                      <p:cBhvr>
                                        <p:cTn id="24" dur="2000"/>
                                        <p:tgtEl>
                                          <p:spTgt spid="8">
                                            <p:txEl>
                                              <p:pRg st="4" end="4"/>
                                            </p:txEl>
                                          </p:spTgt>
                                        </p:tgtEl>
                                      </p:cBhvr>
                                    </p:animEffect>
                                  </p:childTnLst>
                                </p:cTn>
                              </p:par>
                              <p:par>
                                <p:cTn id="25" presetID="10" presetClass="entr" presetSubtype="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8">
                                            <p:txEl>
                                              <p:pRg st="5" end="5"/>
                                            </p:txEl>
                                          </p:spTgt>
                                        </p:tgtEl>
                                        <p:attrNameLst>
                                          <p:attrName>style.visibility</p:attrName>
                                        </p:attrNameLst>
                                      </p:cBhvr>
                                      <p:to>
                                        <p:strVal val="visible"/>
                                      </p:to>
                                    </p:set>
                                    <p:animEffect transition="in" filter="wipe(up)">
                                      <p:cBhvr>
                                        <p:cTn id="32" dur="2000"/>
                                        <p:tgtEl>
                                          <p:spTgt spid="8">
                                            <p:txEl>
                                              <p:pRg st="5" end="5"/>
                                            </p:txEl>
                                          </p:spTgt>
                                        </p:tgtEl>
                                      </p:cBhvr>
                                    </p:animEffect>
                                  </p:childTnLst>
                                </p:cTn>
                              </p:par>
                            </p:childTnLst>
                          </p:cTn>
                        </p:par>
                        <p:par>
                          <p:cTn id="33" fill="hold">
                            <p:stCondLst>
                              <p:cond delay="2000"/>
                            </p:stCondLst>
                            <p:childTnLst>
                              <p:par>
                                <p:cTn id="34" presetID="22" presetClass="entr" presetSubtype="1" fill="hold" grpId="0" nodeType="afterEffect">
                                  <p:stCondLst>
                                    <p:cond delay="0"/>
                                  </p:stCondLst>
                                  <p:childTnLst>
                                    <p:set>
                                      <p:cBhvr>
                                        <p:cTn id="35" dur="1" fill="hold">
                                          <p:stCondLst>
                                            <p:cond delay="0"/>
                                          </p:stCondLst>
                                        </p:cTn>
                                        <p:tgtEl>
                                          <p:spTgt spid="8">
                                            <p:txEl>
                                              <p:pRg st="6" end="6"/>
                                            </p:txEl>
                                          </p:spTgt>
                                        </p:tgtEl>
                                        <p:attrNameLst>
                                          <p:attrName>style.visibility</p:attrName>
                                        </p:attrNameLst>
                                      </p:cBhvr>
                                      <p:to>
                                        <p:strVal val="visible"/>
                                      </p:to>
                                    </p:set>
                                    <p:animEffect transition="in" filter="wipe(up)">
                                      <p:cBhvr>
                                        <p:cTn id="36" dur="2000"/>
                                        <p:tgtEl>
                                          <p:spTgt spid="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bldLvl="2"/>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5 Imagen" descr="LI.png"/>
          <p:cNvPicPr>
            <a:picLocks noChangeAspect="1"/>
          </p:cNvPicPr>
          <p:nvPr/>
        </p:nvPicPr>
        <p:blipFill>
          <a:blip r:embed="rId2" cstate="print"/>
          <a:stretch>
            <a:fillRect/>
          </a:stretch>
        </p:blipFill>
        <p:spPr>
          <a:xfrm>
            <a:off x="4715106" y="2373368"/>
            <a:ext cx="1857375" cy="2486025"/>
          </a:xfrm>
          <a:prstGeom prst="rect">
            <a:avLst/>
          </a:prstGeom>
        </p:spPr>
      </p:pic>
      <p:pic>
        <p:nvPicPr>
          <p:cNvPr id="5" name="4 Imagen" descr="imag10.png"/>
          <p:cNvPicPr>
            <a:picLocks noChangeAspect="1"/>
          </p:cNvPicPr>
          <p:nvPr/>
        </p:nvPicPr>
        <p:blipFill>
          <a:blip r:embed="rId3" cstate="print"/>
          <a:stretch>
            <a:fillRect/>
          </a:stretch>
        </p:blipFill>
        <p:spPr>
          <a:xfrm>
            <a:off x="6192838" y="4540848"/>
            <a:ext cx="2600325" cy="1628775"/>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Perfil del personal</a:t>
            </a:r>
            <a:endParaRPr lang="es-ES" dirty="0" smtClean="0"/>
          </a:p>
        </p:txBody>
      </p:sp>
      <p:sp>
        <p:nvSpPr>
          <p:cNvPr id="15363" name="2 Marcador de contenido"/>
          <p:cNvSpPr>
            <a:spLocks noGrp="1"/>
          </p:cNvSpPr>
          <p:nvPr>
            <p:ph idx="1"/>
          </p:nvPr>
        </p:nvSpPr>
        <p:spPr>
          <a:xfrm>
            <a:off x="411163" y="1439056"/>
            <a:ext cx="8382000" cy="4687107"/>
          </a:xfrm>
          <a:noFill/>
          <a:ln w="9525">
            <a:noFill/>
            <a:miter lim="800000"/>
            <a:headEnd/>
            <a:tailEnd/>
          </a:ln>
        </p:spPr>
        <p:txBody>
          <a:bodyPr vert="horz" wrap="square" lIns="91440" tIns="45720" rIns="91440" bIns="45720" numCol="1" anchor="t" anchorCtr="0" compatLnSpc="1">
            <a:prstTxWarp prst="textNoShape">
              <a:avLst/>
            </a:prstTxWarp>
          </a:bodyPr>
          <a:lstStyle/>
          <a:p>
            <a:pPr marL="0" indent="0">
              <a:buNone/>
            </a:pPr>
            <a:r>
              <a:rPr lang="es-MX" sz="2400" b="1" dirty="0" smtClean="0">
                <a:solidFill>
                  <a:schemeClr val="tx2"/>
                </a:solidFill>
                <a:latin typeface="Arial" pitchFamily="34" charset="0"/>
                <a:cs typeface="Arial" pitchFamily="34" charset="0"/>
              </a:rPr>
              <a:t>Algunos aspectos del perfil del personal que trabajó en el censo son los siguientes:</a:t>
            </a:r>
          </a:p>
          <a:p>
            <a:pPr>
              <a:spcBef>
                <a:spcPts val="1800"/>
              </a:spcBef>
            </a:pPr>
            <a:r>
              <a:rPr lang="es-MX" sz="2400" b="1" dirty="0" smtClean="0">
                <a:solidFill>
                  <a:schemeClr val="tx2"/>
                </a:solidFill>
                <a:latin typeface="Arial" pitchFamily="34" charset="0"/>
                <a:cs typeface="Arial" pitchFamily="34" charset="0"/>
              </a:rPr>
              <a:t>72% del personal fueron mujeres</a:t>
            </a:r>
          </a:p>
          <a:p>
            <a:pPr>
              <a:spcBef>
                <a:spcPts val="1200"/>
              </a:spcBef>
            </a:pPr>
            <a:r>
              <a:rPr lang="es-MX" sz="2400" b="1" dirty="0" smtClean="0">
                <a:solidFill>
                  <a:schemeClr val="tx2"/>
                </a:solidFill>
                <a:latin typeface="Arial" pitchFamily="34" charset="0"/>
                <a:cs typeface="Arial" pitchFamily="34" charset="0"/>
              </a:rPr>
              <a:t>79% contó con menos de 34 años</a:t>
            </a:r>
          </a:p>
          <a:p>
            <a:pPr marL="622300" lvl="1" indent="-266700">
              <a:spcBef>
                <a:spcPts val="1200"/>
              </a:spcBef>
            </a:pPr>
            <a:r>
              <a:rPr lang="es-MX" sz="2000" b="1" dirty="0" smtClean="0">
                <a:solidFill>
                  <a:schemeClr val="tx2"/>
                </a:solidFill>
                <a:latin typeface="Arial" pitchFamily="34" charset="0"/>
                <a:cs typeface="Arial" pitchFamily="34" charset="0"/>
              </a:rPr>
              <a:t>20% tenía una edad entre 35 y 54 años </a:t>
            </a:r>
          </a:p>
          <a:p>
            <a:pPr marL="622300" lvl="1" indent="-266700">
              <a:spcBef>
                <a:spcPts val="1200"/>
              </a:spcBef>
            </a:pPr>
            <a:r>
              <a:rPr lang="es-MX" sz="2000" b="1" dirty="0" smtClean="0">
                <a:solidFill>
                  <a:schemeClr val="tx2"/>
                </a:solidFill>
                <a:latin typeface="Arial" pitchFamily="34" charset="0"/>
                <a:cs typeface="Arial" pitchFamily="34" charset="0"/>
              </a:rPr>
              <a:t>1% fue mayor de 55 años</a:t>
            </a:r>
          </a:p>
          <a:p>
            <a:pPr>
              <a:spcBef>
                <a:spcPts val="1200"/>
              </a:spcBef>
            </a:pPr>
            <a:r>
              <a:rPr lang="es-MX" sz="2400" b="1" dirty="0" smtClean="0">
                <a:solidFill>
                  <a:schemeClr val="tx2"/>
                </a:solidFill>
                <a:latin typeface="Arial" pitchFamily="34" charset="0"/>
                <a:cs typeface="Arial" pitchFamily="34" charset="0"/>
              </a:rPr>
              <a:t>40% del personal tenía algún año aprobado de bachillerato o superior</a:t>
            </a:r>
          </a:p>
          <a:p>
            <a:pPr>
              <a:spcBef>
                <a:spcPts val="1200"/>
              </a:spcBef>
            </a:pPr>
            <a:r>
              <a:rPr lang="es-MX" sz="2400" b="1" dirty="0" smtClean="0">
                <a:solidFill>
                  <a:schemeClr val="tx2"/>
                </a:solidFill>
                <a:latin typeface="Arial" pitchFamily="34" charset="0"/>
                <a:cs typeface="Arial" pitchFamily="34" charset="0"/>
              </a:rPr>
              <a:t>18% con licenciatura o maestría</a:t>
            </a:r>
          </a:p>
          <a:p>
            <a:pPr>
              <a:spcBef>
                <a:spcPts val="1200"/>
              </a:spcBef>
            </a:pPr>
            <a:r>
              <a:rPr lang="es-MX" sz="2400" b="1" dirty="0" smtClean="0">
                <a:solidFill>
                  <a:schemeClr val="tx2"/>
                </a:solidFill>
                <a:latin typeface="Arial" pitchFamily="34" charset="0"/>
                <a:cs typeface="Arial" pitchFamily="34" charset="0"/>
              </a:rPr>
              <a:t>6% hablaba alguna lengua indígena</a:t>
            </a:r>
          </a:p>
          <a:p>
            <a:endParaRPr lang="es-MX" sz="2400" b="1" dirty="0" smtClean="0">
              <a:solidFill>
                <a:schemeClr val="tx2"/>
              </a:solidFill>
              <a:latin typeface="Arial" pitchFamily="34" charset="0"/>
              <a:cs typeface="Arial" pitchFamily="34" charset="0"/>
            </a:endParaRPr>
          </a:p>
        </p:txBody>
      </p:sp>
      <p:pic>
        <p:nvPicPr>
          <p:cNvPr id="4" name="3 Imagen" descr="imag9.png"/>
          <p:cNvPicPr>
            <a:picLocks noChangeAspect="1"/>
          </p:cNvPicPr>
          <p:nvPr/>
        </p:nvPicPr>
        <p:blipFill>
          <a:blip r:embed="rId4" cstate="print"/>
          <a:stretch>
            <a:fillRect/>
          </a:stretch>
        </p:blipFill>
        <p:spPr>
          <a:xfrm>
            <a:off x="6382296" y="1812925"/>
            <a:ext cx="2600325" cy="1628775"/>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1000"/>
                                        <p:tgtEl>
                                          <p:spTgt spid="5"/>
                                        </p:tgtEl>
                                      </p:cBhvr>
                                    </p:animEffect>
                                  </p:childTnLst>
                                </p:cTn>
                              </p:par>
                              <p:par>
                                <p:cTn id="11" presetID="10"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15363">
                                            <p:txEl>
                                              <p:pRg st="0" end="0"/>
                                            </p:txEl>
                                          </p:spTgt>
                                        </p:tgtEl>
                                        <p:attrNameLst>
                                          <p:attrName>style.visibility</p:attrName>
                                        </p:attrNameLst>
                                      </p:cBhvr>
                                      <p:to>
                                        <p:strVal val="visible"/>
                                      </p:to>
                                    </p:set>
                                    <p:animEffect transition="in" filter="wipe(up)">
                                      <p:cBhvr>
                                        <p:cTn id="17" dur="1000"/>
                                        <p:tgtEl>
                                          <p:spTgt spid="1536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5363">
                                            <p:txEl>
                                              <p:pRg st="1" end="1"/>
                                            </p:txEl>
                                          </p:spTgt>
                                        </p:tgtEl>
                                        <p:attrNameLst>
                                          <p:attrName>style.visibility</p:attrName>
                                        </p:attrNameLst>
                                      </p:cBhvr>
                                      <p:to>
                                        <p:strVal val="visible"/>
                                      </p:to>
                                    </p:set>
                                    <p:animEffect transition="in" filter="wipe(up)">
                                      <p:cBhvr>
                                        <p:cTn id="22" dur="1000"/>
                                        <p:tgtEl>
                                          <p:spTgt spid="15363">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363">
                                            <p:txEl>
                                              <p:pRg st="2" end="2"/>
                                            </p:txEl>
                                          </p:spTgt>
                                        </p:tgtEl>
                                        <p:attrNameLst>
                                          <p:attrName>style.visibility</p:attrName>
                                        </p:attrNameLst>
                                      </p:cBhvr>
                                      <p:to>
                                        <p:strVal val="visible"/>
                                      </p:to>
                                    </p:set>
                                    <p:animEffect transition="in" filter="wipe(up)">
                                      <p:cBhvr>
                                        <p:cTn id="27" dur="1000"/>
                                        <p:tgtEl>
                                          <p:spTgt spid="15363">
                                            <p:txEl>
                                              <p:pRg st="2" end="2"/>
                                            </p:txEl>
                                          </p:spTgt>
                                        </p:tgtEl>
                                      </p:cBhvr>
                                    </p:animEffect>
                                  </p:childTnLst>
                                </p:cTn>
                              </p:par>
                            </p:childTnLst>
                          </p:cTn>
                        </p:par>
                        <p:par>
                          <p:cTn id="28" fill="hold">
                            <p:stCondLst>
                              <p:cond delay="1000"/>
                            </p:stCondLst>
                            <p:childTnLst>
                              <p:par>
                                <p:cTn id="29" presetID="22" presetClass="entr" presetSubtype="1" fill="hold" grpId="0" nodeType="afterEffect">
                                  <p:stCondLst>
                                    <p:cond delay="0"/>
                                  </p:stCondLst>
                                  <p:childTnLst>
                                    <p:set>
                                      <p:cBhvr>
                                        <p:cTn id="30" dur="1" fill="hold">
                                          <p:stCondLst>
                                            <p:cond delay="0"/>
                                          </p:stCondLst>
                                        </p:cTn>
                                        <p:tgtEl>
                                          <p:spTgt spid="15363">
                                            <p:txEl>
                                              <p:pRg st="3" end="3"/>
                                            </p:txEl>
                                          </p:spTgt>
                                        </p:tgtEl>
                                        <p:attrNameLst>
                                          <p:attrName>style.visibility</p:attrName>
                                        </p:attrNameLst>
                                      </p:cBhvr>
                                      <p:to>
                                        <p:strVal val="visible"/>
                                      </p:to>
                                    </p:set>
                                    <p:animEffect transition="in" filter="wipe(up)">
                                      <p:cBhvr>
                                        <p:cTn id="31" dur="1000"/>
                                        <p:tgtEl>
                                          <p:spTgt spid="15363">
                                            <p:txEl>
                                              <p:pRg st="3" end="3"/>
                                            </p:txEl>
                                          </p:spTgt>
                                        </p:tgtEl>
                                      </p:cBhvr>
                                    </p:animEffect>
                                  </p:childTnLst>
                                </p:cTn>
                              </p:par>
                            </p:childTnLst>
                          </p:cTn>
                        </p:par>
                        <p:par>
                          <p:cTn id="32" fill="hold">
                            <p:stCondLst>
                              <p:cond delay="2000"/>
                            </p:stCondLst>
                            <p:childTnLst>
                              <p:par>
                                <p:cTn id="33" presetID="22" presetClass="entr" presetSubtype="1" fill="hold" grpId="0" nodeType="afterEffect">
                                  <p:stCondLst>
                                    <p:cond delay="0"/>
                                  </p:stCondLst>
                                  <p:childTnLst>
                                    <p:set>
                                      <p:cBhvr>
                                        <p:cTn id="34" dur="1" fill="hold">
                                          <p:stCondLst>
                                            <p:cond delay="0"/>
                                          </p:stCondLst>
                                        </p:cTn>
                                        <p:tgtEl>
                                          <p:spTgt spid="15363">
                                            <p:txEl>
                                              <p:pRg st="4" end="4"/>
                                            </p:txEl>
                                          </p:spTgt>
                                        </p:tgtEl>
                                        <p:attrNameLst>
                                          <p:attrName>style.visibility</p:attrName>
                                        </p:attrNameLst>
                                      </p:cBhvr>
                                      <p:to>
                                        <p:strVal val="visible"/>
                                      </p:to>
                                    </p:set>
                                    <p:animEffect transition="in" filter="wipe(up)">
                                      <p:cBhvr>
                                        <p:cTn id="35" dur="500"/>
                                        <p:tgtEl>
                                          <p:spTgt spid="15363">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grpId="0" nodeType="clickEffect">
                                  <p:stCondLst>
                                    <p:cond delay="0"/>
                                  </p:stCondLst>
                                  <p:childTnLst>
                                    <p:set>
                                      <p:cBhvr>
                                        <p:cTn id="39" dur="1" fill="hold">
                                          <p:stCondLst>
                                            <p:cond delay="0"/>
                                          </p:stCondLst>
                                        </p:cTn>
                                        <p:tgtEl>
                                          <p:spTgt spid="15363">
                                            <p:txEl>
                                              <p:pRg st="5" end="5"/>
                                            </p:txEl>
                                          </p:spTgt>
                                        </p:tgtEl>
                                        <p:attrNameLst>
                                          <p:attrName>style.visibility</p:attrName>
                                        </p:attrNameLst>
                                      </p:cBhvr>
                                      <p:to>
                                        <p:strVal val="visible"/>
                                      </p:to>
                                    </p:set>
                                    <p:animEffect transition="in" filter="wipe(up)">
                                      <p:cBhvr>
                                        <p:cTn id="40" dur="500"/>
                                        <p:tgtEl>
                                          <p:spTgt spid="15363">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childTnLst>
                                    <p:set>
                                      <p:cBhvr>
                                        <p:cTn id="44" dur="1" fill="hold">
                                          <p:stCondLst>
                                            <p:cond delay="0"/>
                                          </p:stCondLst>
                                        </p:cTn>
                                        <p:tgtEl>
                                          <p:spTgt spid="15363">
                                            <p:txEl>
                                              <p:pRg st="6" end="6"/>
                                            </p:txEl>
                                          </p:spTgt>
                                        </p:tgtEl>
                                        <p:attrNameLst>
                                          <p:attrName>style.visibility</p:attrName>
                                        </p:attrNameLst>
                                      </p:cBhvr>
                                      <p:to>
                                        <p:strVal val="visible"/>
                                      </p:to>
                                    </p:set>
                                    <p:animEffect transition="in" filter="wipe(up)">
                                      <p:cBhvr>
                                        <p:cTn id="45" dur="500"/>
                                        <p:tgtEl>
                                          <p:spTgt spid="15363">
                                            <p:txEl>
                                              <p:pRg st="6" end="6"/>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0" nodeType="clickEffect">
                                  <p:stCondLst>
                                    <p:cond delay="0"/>
                                  </p:stCondLst>
                                  <p:childTnLst>
                                    <p:set>
                                      <p:cBhvr>
                                        <p:cTn id="49" dur="1" fill="hold">
                                          <p:stCondLst>
                                            <p:cond delay="0"/>
                                          </p:stCondLst>
                                        </p:cTn>
                                        <p:tgtEl>
                                          <p:spTgt spid="15363">
                                            <p:txEl>
                                              <p:pRg st="7" end="7"/>
                                            </p:txEl>
                                          </p:spTgt>
                                        </p:tgtEl>
                                        <p:attrNameLst>
                                          <p:attrName>style.visibility</p:attrName>
                                        </p:attrNameLst>
                                      </p:cBhvr>
                                      <p:to>
                                        <p:strVal val="visible"/>
                                      </p:to>
                                    </p:set>
                                    <p:animEffect transition="in" filter="wipe(up)">
                                      <p:cBhvr>
                                        <p:cTn id="50" dur="1000"/>
                                        <p:tgtEl>
                                          <p:spTgt spid="1536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2 Marcador de contenido"/>
          <p:cNvSpPr>
            <a:spLocks noGrp="1"/>
          </p:cNvSpPr>
          <p:nvPr>
            <p:ph idx="1"/>
          </p:nvPr>
        </p:nvSpPr>
        <p:spPr>
          <a:xfrm>
            <a:off x="411163" y="1616927"/>
            <a:ext cx="8382000" cy="3659610"/>
          </a:xfrm>
          <a:noFill/>
          <a:ln w="9525">
            <a:noFill/>
            <a:miter lim="800000"/>
            <a:headEnd/>
            <a:tailEnd/>
          </a:ln>
        </p:spPr>
        <p:txBody>
          <a:bodyPr vert="horz" wrap="square" lIns="91440" tIns="45720" rIns="91440" bIns="45720" numCol="1" anchor="t" anchorCtr="0" compatLnSpc="1">
            <a:prstTxWarp prst="textNoShape">
              <a:avLst/>
            </a:prstTxWarp>
          </a:bodyPr>
          <a:lstStyle/>
          <a:p>
            <a:pPr marL="0" indent="0">
              <a:spcBef>
                <a:spcPts val="1800"/>
              </a:spcBef>
              <a:buNone/>
            </a:pPr>
            <a:r>
              <a:rPr lang="es-ES" sz="2400" b="1" dirty="0" smtClean="0">
                <a:solidFill>
                  <a:schemeClr val="tx2"/>
                </a:solidFill>
                <a:latin typeface="Arial" pitchFamily="34" charset="0"/>
                <a:cs typeface="Arial" pitchFamily="34" charset="0"/>
              </a:rPr>
              <a:t>Principales productos censales a partir del primer trimestre del año próximo:</a:t>
            </a:r>
          </a:p>
          <a:p>
            <a:pPr marL="360363" indent="-360363">
              <a:spcBef>
                <a:spcPts val="1800"/>
              </a:spcBef>
            </a:pPr>
            <a:r>
              <a:rPr lang="es-MX" sz="2400" b="1" dirty="0" smtClean="0">
                <a:solidFill>
                  <a:schemeClr val="tx2"/>
                </a:solidFill>
                <a:latin typeface="Arial" pitchFamily="34" charset="0"/>
                <a:cs typeface="Arial" pitchFamily="34" charset="0"/>
              </a:rPr>
              <a:t>Tabulados básicos: nacional, entidad federativa y por municipio</a:t>
            </a:r>
          </a:p>
          <a:p>
            <a:pPr marL="360363" indent="-360363">
              <a:spcBef>
                <a:spcPts val="1800"/>
              </a:spcBef>
            </a:pPr>
            <a:r>
              <a:rPr lang="es-MX" sz="2400" b="1" dirty="0" smtClean="0">
                <a:solidFill>
                  <a:schemeClr val="tx2"/>
                </a:solidFill>
                <a:latin typeface="Arial" pitchFamily="34" charset="0"/>
                <a:cs typeface="Arial" pitchFamily="34" charset="0"/>
              </a:rPr>
              <a:t>Tabulados de la muestra censal: nacional, entidad federativa y por municipio</a:t>
            </a:r>
          </a:p>
          <a:p>
            <a:pPr marL="360363" indent="-360363">
              <a:spcBef>
                <a:spcPts val="1800"/>
              </a:spcBef>
            </a:pPr>
            <a:r>
              <a:rPr lang="es-MX" sz="2400" b="1" dirty="0" smtClean="0">
                <a:solidFill>
                  <a:schemeClr val="tx2"/>
                </a:solidFill>
                <a:latin typeface="Arial" pitchFamily="34" charset="0"/>
                <a:cs typeface="Arial" pitchFamily="34" charset="0"/>
              </a:rPr>
              <a:t>Principales resultados por localidad</a:t>
            </a:r>
          </a:p>
          <a:p>
            <a:pPr marL="360363" indent="-360363">
              <a:spcBef>
                <a:spcPts val="1800"/>
              </a:spcBef>
            </a:pPr>
            <a:r>
              <a:rPr lang="es-MX" sz="2400" b="1" dirty="0" smtClean="0">
                <a:solidFill>
                  <a:schemeClr val="tx2"/>
                </a:solidFill>
                <a:latin typeface="Arial" pitchFamily="34" charset="0"/>
                <a:cs typeface="Arial" pitchFamily="34" charset="0"/>
              </a:rPr>
              <a:t>Base de datos de la muestra censal</a:t>
            </a:r>
          </a:p>
          <a:p>
            <a:pPr marL="360363" indent="-360363">
              <a:spcBef>
                <a:spcPts val="1800"/>
              </a:spcBef>
            </a:pPr>
            <a:r>
              <a:rPr lang="es-MX" sz="2400" b="1" dirty="0" smtClean="0">
                <a:solidFill>
                  <a:schemeClr val="tx2"/>
                </a:solidFill>
                <a:latin typeface="Arial" pitchFamily="34" charset="0"/>
                <a:cs typeface="Arial" pitchFamily="34" charset="0"/>
              </a:rPr>
              <a:t>Entre otros productos</a:t>
            </a:r>
          </a:p>
          <a:p>
            <a:pPr marL="360363" indent="-360363">
              <a:spcBef>
                <a:spcPts val="1800"/>
              </a:spcBef>
            </a:pPr>
            <a:endParaRPr lang="es-MX" sz="2400" b="1" dirty="0" smtClean="0">
              <a:solidFill>
                <a:schemeClr val="tx2"/>
              </a:solidFill>
              <a:latin typeface="Arial" pitchFamily="34" charset="0"/>
              <a:cs typeface="Arial" pitchFamily="34" charset="0"/>
            </a:endParaRPr>
          </a:p>
          <a:p>
            <a:pPr marL="360363" indent="-360363">
              <a:spcBef>
                <a:spcPts val="1800"/>
              </a:spcBef>
            </a:pPr>
            <a:endParaRPr lang="es-MX" sz="2400" b="1" dirty="0" smtClean="0">
              <a:solidFill>
                <a:schemeClr val="tx2"/>
              </a:solidFill>
              <a:latin typeface="Arial" pitchFamily="34" charset="0"/>
              <a:cs typeface="Arial" pitchFamily="34" charset="0"/>
            </a:endParaRPr>
          </a:p>
          <a:p>
            <a:pPr marL="360363" indent="-360363">
              <a:spcBef>
                <a:spcPts val="1800"/>
              </a:spcBef>
            </a:pPr>
            <a:endParaRPr lang="es-ES" b="1" dirty="0" smtClean="0">
              <a:solidFill>
                <a:schemeClr val="accent5">
                  <a:lumMod val="50000"/>
                </a:schemeClr>
              </a:solidFill>
              <a:effectLst>
                <a:outerShdw blurRad="38100" dist="38100" dir="2700000" algn="tl">
                  <a:srgbClr val="000000">
                    <a:alpha val="43137"/>
                  </a:srgbClr>
                </a:outerShdw>
              </a:effectLst>
              <a:latin typeface="Arial" pitchFamily="34" charset="0"/>
              <a:cs typeface="Arial" pitchFamily="34" charset="0"/>
            </a:endParaRPr>
          </a:p>
        </p:txBody>
      </p:sp>
      <p:sp>
        <p:nvSpPr>
          <p:cNvPr id="3" name="1 Título"/>
          <p:cNvSpPr>
            <a:spLocks noGrp="1"/>
          </p:cNvSpPr>
          <p:nvPr>
            <p:ph type="title"/>
          </p:nvPr>
        </p:nvSpPr>
        <p:spPr>
          <a:xfrm>
            <a:off x="2398542" y="372795"/>
            <a:ext cx="6745458" cy="980728"/>
          </a:xfrm>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ES" dirty="0" smtClean="0"/>
              <a:t>Hacia los resultados definitivos del censo 2010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Effect transition="in" filter="fade">
                                      <p:cBhvr>
                                        <p:cTn id="7" dur="2000"/>
                                        <p:tgtEl>
                                          <p:spTgt spid="4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8">
                                            <p:txEl>
                                              <p:pRg st="1" end="1"/>
                                            </p:txEl>
                                          </p:spTgt>
                                        </p:tgtEl>
                                        <p:attrNameLst>
                                          <p:attrName>style.visibility</p:attrName>
                                        </p:attrNameLst>
                                      </p:cBhvr>
                                      <p:to>
                                        <p:strVal val="visible"/>
                                      </p:to>
                                    </p:set>
                                    <p:animEffect transition="in" filter="fade">
                                      <p:cBhvr>
                                        <p:cTn id="12" dur="2000"/>
                                        <p:tgtEl>
                                          <p:spTgt spid="4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8">
                                            <p:txEl>
                                              <p:pRg st="2" end="2"/>
                                            </p:txEl>
                                          </p:spTgt>
                                        </p:tgtEl>
                                        <p:attrNameLst>
                                          <p:attrName>style.visibility</p:attrName>
                                        </p:attrNameLst>
                                      </p:cBhvr>
                                      <p:to>
                                        <p:strVal val="visible"/>
                                      </p:to>
                                    </p:set>
                                    <p:animEffect transition="in" filter="fade">
                                      <p:cBhvr>
                                        <p:cTn id="17" dur="2000"/>
                                        <p:tgtEl>
                                          <p:spTgt spid="4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48">
                                            <p:txEl>
                                              <p:pRg st="3" end="3"/>
                                            </p:txEl>
                                          </p:spTgt>
                                        </p:tgtEl>
                                        <p:attrNameLst>
                                          <p:attrName>style.visibility</p:attrName>
                                        </p:attrNameLst>
                                      </p:cBhvr>
                                      <p:to>
                                        <p:strVal val="visible"/>
                                      </p:to>
                                    </p:set>
                                    <p:animEffect transition="in" filter="fade">
                                      <p:cBhvr>
                                        <p:cTn id="22" dur="2000"/>
                                        <p:tgtEl>
                                          <p:spTgt spid="48">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8">
                                            <p:txEl>
                                              <p:pRg st="4" end="4"/>
                                            </p:txEl>
                                          </p:spTgt>
                                        </p:tgtEl>
                                        <p:attrNameLst>
                                          <p:attrName>style.visibility</p:attrName>
                                        </p:attrNameLst>
                                      </p:cBhvr>
                                      <p:to>
                                        <p:strVal val="visible"/>
                                      </p:to>
                                    </p:set>
                                    <p:animEffect transition="in" filter="fade">
                                      <p:cBhvr>
                                        <p:cTn id="27" dur="2000"/>
                                        <p:tgtEl>
                                          <p:spTgt spid="48">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48">
                                            <p:txEl>
                                              <p:pRg st="5" end="5"/>
                                            </p:txEl>
                                          </p:spTgt>
                                        </p:tgtEl>
                                        <p:attrNameLst>
                                          <p:attrName>style.visibility</p:attrName>
                                        </p:attrNameLst>
                                      </p:cBhvr>
                                      <p:to>
                                        <p:strVal val="visible"/>
                                      </p:to>
                                    </p:set>
                                    <p:animEffect transition="in" filter="fade">
                                      <p:cBhvr>
                                        <p:cTn id="32" dur="2000"/>
                                        <p:tgtEl>
                                          <p:spTgt spid="4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uiExpand="1"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2 Marcador de contenido"/>
          <p:cNvSpPr>
            <a:spLocks noGrp="1"/>
          </p:cNvSpPr>
          <p:nvPr>
            <p:ph idx="1"/>
          </p:nvPr>
        </p:nvSpPr>
        <p:spPr>
          <a:xfrm>
            <a:off x="395111" y="1439055"/>
            <a:ext cx="8098977" cy="3837482"/>
          </a:xfrm>
          <a:noFill/>
          <a:ln w="9525">
            <a:noFill/>
            <a:miter lim="800000"/>
            <a:headEnd/>
            <a:tailEnd/>
          </a:ln>
        </p:spPr>
        <p:txBody>
          <a:bodyPr vert="horz" wrap="square" lIns="91440" tIns="45720" rIns="91440" bIns="45720" numCol="1" anchor="t" anchorCtr="0" compatLnSpc="1">
            <a:prstTxWarp prst="textNoShape">
              <a:avLst/>
            </a:prstTxWarp>
          </a:bodyPr>
          <a:lstStyle/>
          <a:p>
            <a:pPr marL="0" indent="0">
              <a:spcBef>
                <a:spcPts val="1200"/>
              </a:spcBef>
              <a:spcAft>
                <a:spcPts val="1800"/>
              </a:spcAft>
              <a:buNone/>
            </a:pPr>
            <a:r>
              <a:rPr lang="es-ES" sz="3200" b="1" dirty="0" smtClean="0">
                <a:solidFill>
                  <a:schemeClr val="accent5">
                    <a:lumMod val="50000"/>
                  </a:schemeClr>
                </a:solidFill>
                <a:effectLst>
                  <a:outerShdw blurRad="38100" dist="38100" dir="2700000" algn="tl">
                    <a:srgbClr val="000000">
                      <a:alpha val="43137"/>
                    </a:srgbClr>
                  </a:outerShdw>
                </a:effectLst>
                <a:latin typeface="Arial" pitchFamily="34" charset="0"/>
                <a:cs typeface="Arial" pitchFamily="34" charset="0"/>
              </a:rPr>
              <a:t>El buen éxito del Censo de Población </a:t>
            </a:r>
            <a:br>
              <a:rPr lang="es-ES" sz="3200" b="1" dirty="0" smtClean="0">
                <a:solidFill>
                  <a:schemeClr val="accent5">
                    <a:lumMod val="50000"/>
                  </a:schemeClr>
                </a:solidFill>
                <a:effectLst>
                  <a:outerShdw blurRad="38100" dist="38100" dir="2700000" algn="tl">
                    <a:srgbClr val="000000">
                      <a:alpha val="43137"/>
                    </a:srgbClr>
                  </a:outerShdw>
                </a:effectLst>
                <a:latin typeface="Arial" pitchFamily="34" charset="0"/>
                <a:cs typeface="Arial" pitchFamily="34" charset="0"/>
              </a:rPr>
            </a:br>
            <a:r>
              <a:rPr lang="es-ES" sz="3200" b="1" dirty="0" smtClean="0">
                <a:solidFill>
                  <a:schemeClr val="accent5">
                    <a:lumMod val="50000"/>
                  </a:schemeClr>
                </a:solidFill>
                <a:effectLst>
                  <a:outerShdw blurRad="38100" dist="38100" dir="2700000" algn="tl">
                    <a:srgbClr val="000000">
                      <a:alpha val="43137"/>
                    </a:srgbClr>
                  </a:outerShdw>
                </a:effectLst>
                <a:latin typeface="Arial" pitchFamily="34" charset="0"/>
                <a:cs typeface="Arial" pitchFamily="34" charset="0"/>
              </a:rPr>
              <a:t>y Vivienda 2010 fue trabajo de todos: </a:t>
            </a:r>
          </a:p>
          <a:p>
            <a:pPr marL="0" indent="0" algn="just">
              <a:spcBef>
                <a:spcPts val="1200"/>
              </a:spcBef>
              <a:spcAft>
                <a:spcPts val="0"/>
              </a:spcAft>
              <a:buNone/>
            </a:pPr>
            <a:r>
              <a:rPr lang="es-ES" b="1" dirty="0" smtClean="0">
                <a:solidFill>
                  <a:schemeClr val="tx2"/>
                </a:solidFill>
                <a:latin typeface="Arial" pitchFamily="34" charset="0"/>
                <a:cs typeface="Arial" pitchFamily="34" charset="0"/>
              </a:rPr>
              <a:t>Cada residente del país</a:t>
            </a:r>
          </a:p>
          <a:p>
            <a:pPr marL="0" indent="0" algn="just">
              <a:spcBef>
                <a:spcPts val="1200"/>
              </a:spcBef>
              <a:spcAft>
                <a:spcPts val="0"/>
              </a:spcAft>
              <a:buNone/>
            </a:pPr>
            <a:r>
              <a:rPr lang="es-ES" b="1" dirty="0" smtClean="0">
                <a:solidFill>
                  <a:schemeClr val="tx2"/>
                </a:solidFill>
                <a:latin typeface="Arial" pitchFamily="34" charset="0"/>
                <a:cs typeface="Arial" pitchFamily="34" charset="0"/>
              </a:rPr>
              <a:t>Informante</a:t>
            </a:r>
          </a:p>
          <a:p>
            <a:pPr marL="0" indent="0" algn="just">
              <a:spcBef>
                <a:spcPts val="1200"/>
              </a:spcBef>
              <a:spcAft>
                <a:spcPts val="0"/>
              </a:spcAft>
              <a:buNone/>
            </a:pPr>
            <a:r>
              <a:rPr lang="es-ES" b="1" dirty="0" smtClean="0">
                <a:solidFill>
                  <a:schemeClr val="tx2"/>
                </a:solidFill>
                <a:latin typeface="Arial" pitchFamily="34" charset="0"/>
                <a:cs typeface="Arial" pitchFamily="34" charset="0"/>
              </a:rPr>
              <a:t>Entrevistador </a:t>
            </a:r>
          </a:p>
          <a:p>
            <a:pPr marL="0" indent="0" algn="just">
              <a:spcBef>
                <a:spcPts val="1200"/>
              </a:spcBef>
              <a:spcAft>
                <a:spcPts val="0"/>
              </a:spcAft>
              <a:buNone/>
            </a:pPr>
            <a:r>
              <a:rPr lang="es-ES" b="1" dirty="0" smtClean="0">
                <a:solidFill>
                  <a:schemeClr val="tx2"/>
                </a:solidFill>
                <a:latin typeface="Arial" pitchFamily="34" charset="0"/>
                <a:cs typeface="Arial" pitchFamily="34" charset="0"/>
              </a:rPr>
              <a:t>Resto de personal del censo</a:t>
            </a:r>
          </a:p>
          <a:p>
            <a:pPr marL="0" indent="0">
              <a:spcBef>
                <a:spcPts val="1200"/>
              </a:spcBef>
              <a:spcAft>
                <a:spcPts val="0"/>
              </a:spcAft>
              <a:buNone/>
            </a:pPr>
            <a:r>
              <a:rPr lang="es-ES" b="1" dirty="0" smtClean="0">
                <a:solidFill>
                  <a:schemeClr val="tx2"/>
                </a:solidFill>
                <a:latin typeface="Arial" pitchFamily="34" charset="0"/>
                <a:cs typeface="Arial" pitchFamily="34" charset="0"/>
              </a:rPr>
              <a:t>Sectores público, privado, académico y social</a:t>
            </a:r>
          </a:p>
          <a:p>
            <a:pPr marL="0" indent="0" algn="just">
              <a:spcBef>
                <a:spcPts val="1200"/>
              </a:spcBef>
              <a:spcAft>
                <a:spcPts val="0"/>
              </a:spcAft>
              <a:buNone/>
            </a:pPr>
            <a:r>
              <a:rPr lang="es-ES" b="1" dirty="0" smtClean="0">
                <a:solidFill>
                  <a:schemeClr val="tx2"/>
                </a:solidFill>
                <a:latin typeface="Arial" pitchFamily="34" charset="0"/>
                <a:cs typeface="Arial" pitchFamily="34" charset="0"/>
              </a:rPr>
              <a:t>Medios de comunicación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Effect transition="in" filter="fade">
                                      <p:cBhvr>
                                        <p:cTn id="7" dur="1000"/>
                                        <p:tgtEl>
                                          <p:spTgt spid="48">
                                            <p:txEl>
                                              <p:pRg st="0" end="0"/>
                                            </p:tx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8">
                                            <p:txEl>
                                              <p:pRg st="1" end="1"/>
                                            </p:txEl>
                                          </p:spTgt>
                                        </p:tgtEl>
                                        <p:attrNameLst>
                                          <p:attrName>style.visibility</p:attrName>
                                        </p:attrNameLst>
                                      </p:cBhvr>
                                      <p:to>
                                        <p:strVal val="visible"/>
                                      </p:to>
                                    </p:set>
                                    <p:animEffect transition="in" filter="fade">
                                      <p:cBhvr>
                                        <p:cTn id="11" dur="1000"/>
                                        <p:tgtEl>
                                          <p:spTgt spid="48">
                                            <p:txEl>
                                              <p:pRg st="1" end="1"/>
                                            </p:txEl>
                                          </p:spTgt>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48">
                                            <p:txEl>
                                              <p:pRg st="2" end="2"/>
                                            </p:txEl>
                                          </p:spTgt>
                                        </p:tgtEl>
                                        <p:attrNameLst>
                                          <p:attrName>style.visibility</p:attrName>
                                        </p:attrNameLst>
                                      </p:cBhvr>
                                      <p:to>
                                        <p:strVal val="visible"/>
                                      </p:to>
                                    </p:set>
                                    <p:animEffect transition="in" filter="fade">
                                      <p:cBhvr>
                                        <p:cTn id="15" dur="1000"/>
                                        <p:tgtEl>
                                          <p:spTgt spid="48">
                                            <p:txEl>
                                              <p:pRg st="2" end="2"/>
                                            </p:txEl>
                                          </p:spTgt>
                                        </p:tgtEl>
                                      </p:cBhvr>
                                    </p:animEffect>
                                  </p:childTnLst>
                                </p:cTn>
                              </p:par>
                            </p:childTnLst>
                          </p:cTn>
                        </p:par>
                        <p:par>
                          <p:cTn id="16" fill="hold">
                            <p:stCondLst>
                              <p:cond delay="3000"/>
                            </p:stCondLst>
                            <p:childTnLst>
                              <p:par>
                                <p:cTn id="17" presetID="10" presetClass="entr" presetSubtype="0" fill="hold" grpId="0" nodeType="afterEffect">
                                  <p:stCondLst>
                                    <p:cond delay="0"/>
                                  </p:stCondLst>
                                  <p:childTnLst>
                                    <p:set>
                                      <p:cBhvr>
                                        <p:cTn id="18" dur="1" fill="hold">
                                          <p:stCondLst>
                                            <p:cond delay="0"/>
                                          </p:stCondLst>
                                        </p:cTn>
                                        <p:tgtEl>
                                          <p:spTgt spid="48">
                                            <p:txEl>
                                              <p:pRg st="3" end="3"/>
                                            </p:txEl>
                                          </p:spTgt>
                                        </p:tgtEl>
                                        <p:attrNameLst>
                                          <p:attrName>style.visibility</p:attrName>
                                        </p:attrNameLst>
                                      </p:cBhvr>
                                      <p:to>
                                        <p:strVal val="visible"/>
                                      </p:to>
                                    </p:set>
                                    <p:animEffect transition="in" filter="fade">
                                      <p:cBhvr>
                                        <p:cTn id="19" dur="1000"/>
                                        <p:tgtEl>
                                          <p:spTgt spid="48">
                                            <p:txEl>
                                              <p:pRg st="3" end="3"/>
                                            </p:txEl>
                                          </p:spTgt>
                                        </p:tgtEl>
                                      </p:cBhvr>
                                    </p:animEffect>
                                  </p:childTnLst>
                                </p:cTn>
                              </p:par>
                            </p:childTnLst>
                          </p:cTn>
                        </p:par>
                        <p:par>
                          <p:cTn id="20" fill="hold">
                            <p:stCondLst>
                              <p:cond delay="4000"/>
                            </p:stCondLst>
                            <p:childTnLst>
                              <p:par>
                                <p:cTn id="21" presetID="10" presetClass="entr" presetSubtype="0" fill="hold" grpId="0" nodeType="afterEffect">
                                  <p:stCondLst>
                                    <p:cond delay="0"/>
                                  </p:stCondLst>
                                  <p:childTnLst>
                                    <p:set>
                                      <p:cBhvr>
                                        <p:cTn id="22" dur="1" fill="hold">
                                          <p:stCondLst>
                                            <p:cond delay="0"/>
                                          </p:stCondLst>
                                        </p:cTn>
                                        <p:tgtEl>
                                          <p:spTgt spid="48">
                                            <p:txEl>
                                              <p:pRg st="4" end="4"/>
                                            </p:txEl>
                                          </p:spTgt>
                                        </p:tgtEl>
                                        <p:attrNameLst>
                                          <p:attrName>style.visibility</p:attrName>
                                        </p:attrNameLst>
                                      </p:cBhvr>
                                      <p:to>
                                        <p:strVal val="visible"/>
                                      </p:to>
                                    </p:set>
                                    <p:animEffect transition="in" filter="fade">
                                      <p:cBhvr>
                                        <p:cTn id="23" dur="1000"/>
                                        <p:tgtEl>
                                          <p:spTgt spid="48">
                                            <p:txEl>
                                              <p:pRg st="4" end="4"/>
                                            </p:txEl>
                                          </p:spTgt>
                                        </p:tgtEl>
                                      </p:cBhvr>
                                    </p:animEffect>
                                  </p:childTnLst>
                                </p:cTn>
                              </p:par>
                            </p:childTnLst>
                          </p:cTn>
                        </p:par>
                        <p:par>
                          <p:cTn id="24" fill="hold">
                            <p:stCondLst>
                              <p:cond delay="5000"/>
                            </p:stCondLst>
                            <p:childTnLst>
                              <p:par>
                                <p:cTn id="25" presetID="10" presetClass="entr" presetSubtype="0" fill="hold" grpId="0" nodeType="afterEffect">
                                  <p:stCondLst>
                                    <p:cond delay="0"/>
                                  </p:stCondLst>
                                  <p:childTnLst>
                                    <p:set>
                                      <p:cBhvr>
                                        <p:cTn id="26" dur="1" fill="hold">
                                          <p:stCondLst>
                                            <p:cond delay="0"/>
                                          </p:stCondLst>
                                        </p:cTn>
                                        <p:tgtEl>
                                          <p:spTgt spid="48">
                                            <p:txEl>
                                              <p:pRg st="5" end="5"/>
                                            </p:txEl>
                                          </p:spTgt>
                                        </p:tgtEl>
                                        <p:attrNameLst>
                                          <p:attrName>style.visibility</p:attrName>
                                        </p:attrNameLst>
                                      </p:cBhvr>
                                      <p:to>
                                        <p:strVal val="visible"/>
                                      </p:to>
                                    </p:set>
                                    <p:animEffect transition="in" filter="fade">
                                      <p:cBhvr>
                                        <p:cTn id="27" dur="1000"/>
                                        <p:tgtEl>
                                          <p:spTgt spid="48">
                                            <p:txEl>
                                              <p:pRg st="5" end="5"/>
                                            </p:txEl>
                                          </p:spTgt>
                                        </p:tgtEl>
                                      </p:cBhvr>
                                    </p:animEffect>
                                  </p:childTnLst>
                                </p:cTn>
                              </p:par>
                            </p:childTnLst>
                          </p:cTn>
                        </p:par>
                        <p:par>
                          <p:cTn id="28" fill="hold">
                            <p:stCondLst>
                              <p:cond delay="6000"/>
                            </p:stCondLst>
                            <p:childTnLst>
                              <p:par>
                                <p:cTn id="29" presetID="10" presetClass="entr" presetSubtype="0" fill="hold" grpId="0" nodeType="afterEffect">
                                  <p:stCondLst>
                                    <p:cond delay="0"/>
                                  </p:stCondLst>
                                  <p:childTnLst>
                                    <p:set>
                                      <p:cBhvr>
                                        <p:cTn id="30" dur="1" fill="hold">
                                          <p:stCondLst>
                                            <p:cond delay="0"/>
                                          </p:stCondLst>
                                        </p:cTn>
                                        <p:tgtEl>
                                          <p:spTgt spid="48">
                                            <p:txEl>
                                              <p:pRg st="6" end="6"/>
                                            </p:txEl>
                                          </p:spTgt>
                                        </p:tgtEl>
                                        <p:attrNameLst>
                                          <p:attrName>style.visibility</p:attrName>
                                        </p:attrNameLst>
                                      </p:cBhvr>
                                      <p:to>
                                        <p:strVal val="visible"/>
                                      </p:to>
                                    </p:set>
                                    <p:animEffect transition="in" filter="fade">
                                      <p:cBhvr>
                                        <p:cTn id="31" dur="1000"/>
                                        <p:tgtEl>
                                          <p:spTgt spid="4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ctrTitle"/>
          </p:nvPr>
        </p:nvSpPr>
        <p:spPr>
          <a:xfrm>
            <a:off x="411164" y="1371600"/>
            <a:ext cx="8382000" cy="4272197"/>
          </a:xfrm>
        </p:spPr>
        <p:txBody>
          <a:bodyPr rtlCol="0"/>
          <a:lstStyle/>
          <a:p>
            <a:pPr eaLnBrk="1" fontAlgn="auto" hangingPunct="1">
              <a:spcAft>
                <a:spcPts val="0"/>
              </a:spcAft>
              <a:defRPr/>
            </a:pPr>
            <a:r>
              <a:rPr lang="es-MX" i="1" dirty="0" smtClean="0">
                <a:solidFill>
                  <a:schemeClr val="tx2"/>
                </a:solidFill>
                <a:latin typeface="Helvetica" pitchFamily="34" charset="0"/>
              </a:rPr>
              <a:t>Porque proporcionamos información para todos…</a:t>
            </a:r>
            <a:br>
              <a:rPr lang="es-MX" i="1" dirty="0" smtClean="0">
                <a:solidFill>
                  <a:schemeClr val="tx2"/>
                </a:solidFill>
                <a:latin typeface="Helvetica" pitchFamily="34" charset="0"/>
              </a:rPr>
            </a:br>
            <a:r>
              <a:rPr lang="es-MX" dirty="0" smtClean="0">
                <a:solidFill>
                  <a:schemeClr val="tx2"/>
                </a:solidFill>
                <a:latin typeface="Helvetica" pitchFamily="34" charset="0"/>
              </a:rPr>
              <a:t/>
            </a:r>
            <a:br>
              <a:rPr lang="es-MX" dirty="0" smtClean="0">
                <a:solidFill>
                  <a:schemeClr val="tx2"/>
                </a:solidFill>
                <a:latin typeface="Helvetica" pitchFamily="34" charset="0"/>
              </a:rPr>
            </a:br>
            <a:r>
              <a:rPr lang="es-MX" dirty="0" smtClean="0">
                <a:solidFill>
                  <a:schemeClr val="accent5">
                    <a:lumMod val="50000"/>
                  </a:schemeClr>
                </a:solidFill>
                <a:latin typeface="Helvetica" pitchFamily="34" charset="0"/>
              </a:rPr>
              <a:t>Consulta los resultados preliminares en:</a:t>
            </a:r>
            <a:r>
              <a:rPr lang="es-MX" dirty="0" smtClean="0">
                <a:solidFill>
                  <a:schemeClr val="tx2"/>
                </a:solidFill>
                <a:latin typeface="Helvetica" pitchFamily="34" charset="0"/>
              </a:rPr>
              <a:t/>
            </a:r>
            <a:br>
              <a:rPr lang="es-MX" dirty="0" smtClean="0">
                <a:solidFill>
                  <a:schemeClr val="tx2"/>
                </a:solidFill>
                <a:latin typeface="Helvetica" pitchFamily="34" charset="0"/>
              </a:rPr>
            </a:br>
            <a:r>
              <a:rPr lang="es-MX" dirty="0" smtClean="0">
                <a:solidFill>
                  <a:schemeClr val="tx2"/>
                </a:solidFill>
                <a:latin typeface="Helvetica" pitchFamily="34" charset="0"/>
              </a:rPr>
              <a:t/>
            </a:r>
            <a:br>
              <a:rPr lang="es-MX" dirty="0" smtClean="0">
                <a:solidFill>
                  <a:schemeClr val="tx2"/>
                </a:solidFill>
                <a:latin typeface="Helvetica" pitchFamily="34" charset="0"/>
              </a:rPr>
            </a:br>
            <a:r>
              <a:rPr lang="es-MX" sz="3600" dirty="0" smtClean="0">
                <a:solidFill>
                  <a:schemeClr val="tx2"/>
                </a:solidFill>
                <a:latin typeface="Helvetica" pitchFamily="34" charset="0"/>
              </a:rPr>
              <a:t>www.inegi.org.mx</a:t>
            </a:r>
            <a:r>
              <a:rPr lang="es-MX" dirty="0" smtClean="0">
                <a:solidFill>
                  <a:schemeClr val="tx2"/>
                </a:solidFill>
                <a:latin typeface="Helvetica" pitchFamily="34" charset="0"/>
              </a:rPr>
              <a:t/>
            </a:r>
            <a:br>
              <a:rPr lang="es-MX" dirty="0" smtClean="0">
                <a:solidFill>
                  <a:schemeClr val="tx2"/>
                </a:solidFill>
                <a:latin typeface="Helvetica" pitchFamily="34" charset="0"/>
              </a:rPr>
            </a:br>
            <a:r>
              <a:rPr lang="es-MX" dirty="0" smtClean="0">
                <a:solidFill>
                  <a:schemeClr val="tx2"/>
                </a:solidFill>
                <a:latin typeface="Helvetica" pitchFamily="34" charset="0"/>
              </a:rPr>
              <a:t> </a:t>
            </a:r>
            <a:br>
              <a:rPr lang="es-MX" dirty="0" smtClean="0">
                <a:solidFill>
                  <a:schemeClr val="tx2"/>
                </a:solidFill>
                <a:latin typeface="Helvetica" pitchFamily="34" charset="0"/>
              </a:rPr>
            </a:br>
            <a:r>
              <a:rPr lang="es-MX" dirty="0" smtClean="0">
                <a:solidFill>
                  <a:schemeClr val="tx2"/>
                </a:solidFill>
                <a:latin typeface="Helvetica" pitchFamily="34" charset="0"/>
              </a:rPr>
              <a:t/>
            </a:r>
            <a:br>
              <a:rPr lang="es-MX" dirty="0" smtClean="0">
                <a:solidFill>
                  <a:schemeClr val="tx2"/>
                </a:solidFill>
                <a:latin typeface="Helvetica" pitchFamily="34" charset="0"/>
              </a:rPr>
            </a:br>
            <a:r>
              <a:rPr lang="es-ES" dirty="0" smtClean="0">
                <a:solidFill>
                  <a:schemeClr val="tx2"/>
                </a:solidFill>
                <a:latin typeface="Arial" pitchFamily="34" charset="0"/>
                <a:cs typeface="Arial" pitchFamily="34" charset="0"/>
              </a:rPr>
              <a:t>¡En México todos contamos!</a:t>
            </a:r>
            <a:r>
              <a:rPr lang="es-MX" dirty="0" smtClean="0">
                <a:solidFill>
                  <a:schemeClr val="tx2"/>
                </a:solidFill>
              </a:rPr>
              <a:t/>
            </a:r>
            <a:br>
              <a:rPr lang="es-MX" dirty="0" smtClean="0">
                <a:solidFill>
                  <a:schemeClr val="tx2"/>
                </a:solidFill>
              </a:rPr>
            </a:br>
            <a:endParaRPr lang="es-MX" dirty="0" smtClean="0">
              <a:solidFill>
                <a:schemeClr val="tx2"/>
              </a:solidFill>
            </a:endParaRPr>
          </a:p>
        </p:txBody>
      </p:sp>
      <p:sp>
        <p:nvSpPr>
          <p:cNvPr id="3" name="2 CuadroTexto"/>
          <p:cNvSpPr txBox="1"/>
          <p:nvPr/>
        </p:nvSpPr>
        <p:spPr>
          <a:xfrm>
            <a:off x="411163" y="5928610"/>
            <a:ext cx="7803447" cy="276999"/>
          </a:xfrm>
          <a:prstGeom prst="rect">
            <a:avLst/>
          </a:prstGeom>
          <a:noFill/>
        </p:spPr>
        <p:txBody>
          <a:bodyPr wrap="square" rtlCol="0">
            <a:spAutoFit/>
          </a:bodyPr>
          <a:lstStyle/>
          <a:p>
            <a:r>
              <a:rPr lang="es-MX" sz="1200" b="1" dirty="0" smtClean="0">
                <a:solidFill>
                  <a:schemeClr val="tx2"/>
                </a:solidFill>
              </a:rPr>
              <a:t>Fotos de 1910 de “México: Un siglo de imágenes 1900-2000”, Archivo General de la Nación, México 2004.</a:t>
            </a: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2 Marcador de contenido"/>
          <p:cNvSpPr>
            <a:spLocks noGrp="1"/>
          </p:cNvSpPr>
          <p:nvPr>
            <p:ph idx="1"/>
          </p:nvPr>
        </p:nvSpPr>
        <p:spPr>
          <a:xfrm>
            <a:off x="287268" y="873082"/>
            <a:ext cx="8569464" cy="3039529"/>
          </a:xfrm>
          <a:noFill/>
          <a:ln w="9525">
            <a:noFill/>
            <a:miter lim="800000"/>
            <a:headEnd/>
            <a:tailEnd/>
          </a:ln>
        </p:spPr>
        <p:txBody>
          <a:bodyPr vert="horz" wrap="square" lIns="91440" tIns="45720" rIns="91440" bIns="45720" numCol="1" anchor="t" anchorCtr="0" compatLnSpc="1">
            <a:prstTxWarp prst="textNoShape">
              <a:avLst/>
            </a:prstTxWarp>
          </a:bodyPr>
          <a:lstStyle/>
          <a:p>
            <a:pPr algn="ctr">
              <a:buNone/>
            </a:pPr>
            <a:endParaRPr lang="es-ES" sz="2400" b="1" dirty="0" smtClean="0">
              <a:solidFill>
                <a:schemeClr val="tx2"/>
              </a:solidFill>
              <a:latin typeface="Arial" pitchFamily="34" charset="0"/>
              <a:cs typeface="Arial" pitchFamily="34" charset="0"/>
            </a:endParaRPr>
          </a:p>
          <a:p>
            <a:pPr algn="ctr">
              <a:buNone/>
            </a:pPr>
            <a:r>
              <a:rPr lang="es-ES" sz="3600" b="1" dirty="0" smtClean="0">
                <a:solidFill>
                  <a:schemeClr val="tx2"/>
                </a:solidFill>
                <a:latin typeface="Arial" pitchFamily="34" charset="0"/>
                <a:cs typeface="Arial" pitchFamily="34" charset="0"/>
              </a:rPr>
              <a:t>¡En México todos contamos!</a:t>
            </a:r>
          </a:p>
          <a:p>
            <a:pPr algn="ctr">
              <a:buNone/>
            </a:pPr>
            <a:endParaRPr lang="es-ES" sz="3600" b="1" dirty="0" smtClean="0">
              <a:solidFill>
                <a:schemeClr val="tx2"/>
              </a:solidFill>
              <a:latin typeface="Arial" pitchFamily="34" charset="0"/>
              <a:cs typeface="Arial" pitchFamily="34" charset="0"/>
            </a:endParaRPr>
          </a:p>
          <a:p>
            <a:pPr algn="ctr">
              <a:buNone/>
            </a:pPr>
            <a:r>
              <a:rPr lang="es-ES" sz="3600" b="1" dirty="0" smtClean="0">
                <a:solidFill>
                  <a:schemeClr val="tx2"/>
                </a:solidFill>
                <a:latin typeface="Arial" pitchFamily="34" charset="0"/>
                <a:cs typeface="Arial" pitchFamily="34" charset="0"/>
              </a:rPr>
              <a:t>Gracias por tu participación!!!</a:t>
            </a:r>
            <a:endParaRPr lang="es-MX" sz="3600" b="1" dirty="0" smtClean="0">
              <a:solidFill>
                <a:schemeClr val="tx2"/>
              </a:solidFill>
              <a:latin typeface="Arial" pitchFamily="34" charset="0"/>
              <a:cs typeface="Arial" pitchFamily="34" charset="0"/>
            </a:endParaRPr>
          </a:p>
        </p:txBody>
      </p:sp>
      <p:pic>
        <p:nvPicPr>
          <p:cNvPr id="38" name="37 Imagen" descr="familia.png"/>
          <p:cNvPicPr>
            <a:picLocks noChangeAspect="1"/>
          </p:cNvPicPr>
          <p:nvPr/>
        </p:nvPicPr>
        <p:blipFill>
          <a:blip r:embed="rId2" cstate="print"/>
          <a:stretch>
            <a:fillRect/>
          </a:stretch>
        </p:blipFill>
        <p:spPr>
          <a:xfrm>
            <a:off x="3948906" y="3940175"/>
            <a:ext cx="1243013" cy="928688"/>
          </a:xfrm>
          <a:prstGeom prst="rect">
            <a:avLst/>
          </a:prstGeom>
          <a:ln>
            <a:noFill/>
          </a:ln>
          <a:effectLst>
            <a:outerShdw blurRad="292100" dist="139700" dir="2700000" algn="tl" rotWithShape="0">
              <a:srgbClr val="333333">
                <a:alpha val="65000"/>
              </a:srgbClr>
            </a:outerShdw>
          </a:effectLst>
        </p:spPr>
      </p:pic>
      <p:pic>
        <p:nvPicPr>
          <p:cNvPr id="45" name="44 Imagen" descr="pob1.png"/>
          <p:cNvPicPr>
            <a:picLocks noChangeAspect="1"/>
          </p:cNvPicPr>
          <p:nvPr/>
        </p:nvPicPr>
        <p:blipFill>
          <a:blip r:embed="rId3" cstate="print"/>
          <a:stretch>
            <a:fillRect/>
          </a:stretch>
        </p:blipFill>
        <p:spPr>
          <a:xfrm>
            <a:off x="411163" y="3722817"/>
            <a:ext cx="928688" cy="1243013"/>
          </a:xfrm>
          <a:prstGeom prst="rect">
            <a:avLst/>
          </a:prstGeom>
          <a:ln>
            <a:noFill/>
          </a:ln>
          <a:effectLst>
            <a:outerShdw blurRad="292100" dist="139700" dir="2700000" algn="tl" rotWithShape="0">
              <a:srgbClr val="333333">
                <a:alpha val="65000"/>
              </a:srgbClr>
            </a:outerShdw>
          </a:effectLst>
        </p:spPr>
      </p:pic>
      <p:pic>
        <p:nvPicPr>
          <p:cNvPr id="47" name="46 Imagen" descr="pob3.png"/>
          <p:cNvPicPr>
            <a:picLocks noChangeAspect="1"/>
          </p:cNvPicPr>
          <p:nvPr/>
        </p:nvPicPr>
        <p:blipFill>
          <a:blip r:embed="rId4" cstate="print"/>
          <a:stretch>
            <a:fillRect/>
          </a:stretch>
        </p:blipFill>
        <p:spPr>
          <a:xfrm>
            <a:off x="7864475" y="3722818"/>
            <a:ext cx="928688" cy="1243013"/>
          </a:xfrm>
          <a:prstGeom prst="rect">
            <a:avLst/>
          </a:prstGeom>
          <a:ln>
            <a:noFill/>
          </a:ln>
          <a:effectLst>
            <a:outerShdw blurRad="292100" dist="139700" dir="2700000" algn="tl" rotWithShape="0">
              <a:srgbClr val="333333">
                <a:alpha val="65000"/>
              </a:srgbClr>
            </a:outerShdw>
          </a:effectLst>
        </p:spPr>
      </p:pic>
      <p:pic>
        <p:nvPicPr>
          <p:cNvPr id="49" name="48 Imagen" descr="pob2.png"/>
          <p:cNvPicPr>
            <a:picLocks noChangeAspect="1"/>
          </p:cNvPicPr>
          <p:nvPr/>
        </p:nvPicPr>
        <p:blipFill>
          <a:blip r:embed="rId5" cstate="print"/>
          <a:stretch>
            <a:fillRect/>
          </a:stretch>
        </p:blipFill>
        <p:spPr>
          <a:xfrm>
            <a:off x="1784531" y="3557926"/>
            <a:ext cx="928688" cy="1243013"/>
          </a:xfrm>
          <a:prstGeom prst="rect">
            <a:avLst/>
          </a:prstGeom>
          <a:ln>
            <a:noFill/>
          </a:ln>
          <a:effectLst>
            <a:outerShdw blurRad="292100" dist="139700" dir="2700000" algn="tl" rotWithShape="0">
              <a:srgbClr val="333333">
                <a:alpha val="65000"/>
              </a:srgbClr>
            </a:outerShdw>
          </a:effectLst>
        </p:spPr>
      </p:pic>
      <p:pic>
        <p:nvPicPr>
          <p:cNvPr id="50" name="49 Imagen" descr="pob4.png"/>
          <p:cNvPicPr>
            <a:picLocks noChangeAspect="1"/>
          </p:cNvPicPr>
          <p:nvPr/>
        </p:nvPicPr>
        <p:blipFill>
          <a:blip r:embed="rId6" cstate="print"/>
          <a:stretch>
            <a:fillRect/>
          </a:stretch>
        </p:blipFill>
        <p:spPr>
          <a:xfrm>
            <a:off x="3948906" y="5206843"/>
            <a:ext cx="1243013" cy="928688"/>
          </a:xfrm>
          <a:prstGeom prst="rect">
            <a:avLst/>
          </a:prstGeom>
          <a:ln>
            <a:noFill/>
          </a:ln>
          <a:effectLst>
            <a:outerShdw blurRad="292100" dist="139700" dir="2700000" algn="tl" rotWithShape="0">
              <a:srgbClr val="333333">
                <a:alpha val="65000"/>
              </a:srgbClr>
            </a:outerShdw>
          </a:effectLst>
        </p:spPr>
      </p:pic>
      <p:pic>
        <p:nvPicPr>
          <p:cNvPr id="51" name="50 Imagen" descr="pob5.png"/>
          <p:cNvPicPr>
            <a:picLocks noChangeAspect="1"/>
          </p:cNvPicPr>
          <p:nvPr/>
        </p:nvPicPr>
        <p:blipFill>
          <a:blip r:embed="rId7" cstate="print"/>
          <a:stretch>
            <a:fillRect/>
          </a:stretch>
        </p:blipFill>
        <p:spPr>
          <a:xfrm>
            <a:off x="411163" y="5176056"/>
            <a:ext cx="1243013" cy="928688"/>
          </a:xfrm>
          <a:prstGeom prst="rect">
            <a:avLst/>
          </a:prstGeom>
          <a:ln>
            <a:noFill/>
          </a:ln>
          <a:effectLst>
            <a:outerShdw blurRad="292100" dist="139700" dir="2700000" algn="tl" rotWithShape="0">
              <a:srgbClr val="333333">
                <a:alpha val="65000"/>
              </a:srgbClr>
            </a:outerShdw>
          </a:effectLst>
        </p:spPr>
      </p:pic>
      <p:pic>
        <p:nvPicPr>
          <p:cNvPr id="52" name="51 Imagen" descr="pob6.png"/>
          <p:cNvPicPr>
            <a:picLocks noChangeAspect="1"/>
          </p:cNvPicPr>
          <p:nvPr/>
        </p:nvPicPr>
        <p:blipFill>
          <a:blip r:embed="rId8" cstate="print"/>
          <a:stretch>
            <a:fillRect/>
          </a:stretch>
        </p:blipFill>
        <p:spPr>
          <a:xfrm>
            <a:off x="7550150" y="5086115"/>
            <a:ext cx="1243013" cy="928688"/>
          </a:xfrm>
          <a:prstGeom prst="rect">
            <a:avLst/>
          </a:prstGeom>
          <a:ln>
            <a:noFill/>
          </a:ln>
          <a:effectLst>
            <a:outerShdw blurRad="292100" dist="139700" dir="2700000" algn="tl" rotWithShape="0">
              <a:srgbClr val="333333">
                <a:alpha val="65000"/>
              </a:srgbClr>
            </a:outerShdw>
          </a:effectLst>
        </p:spPr>
      </p:pic>
      <p:pic>
        <p:nvPicPr>
          <p:cNvPr id="53" name="52 Imagen" descr="pob7.png"/>
          <p:cNvPicPr>
            <a:picLocks noChangeAspect="1"/>
          </p:cNvPicPr>
          <p:nvPr/>
        </p:nvPicPr>
        <p:blipFill>
          <a:blip r:embed="rId9" cstate="print"/>
          <a:stretch>
            <a:fillRect/>
          </a:stretch>
        </p:blipFill>
        <p:spPr>
          <a:xfrm>
            <a:off x="6199134" y="3505460"/>
            <a:ext cx="928688" cy="1243013"/>
          </a:xfrm>
          <a:prstGeom prst="rect">
            <a:avLst/>
          </a:prstGeom>
          <a:ln>
            <a:noFill/>
          </a:ln>
          <a:effectLst>
            <a:outerShdw blurRad="292100" dist="139700" dir="2700000" algn="tl" rotWithShape="0">
              <a:srgbClr val="333333">
                <a:alpha val="65000"/>
              </a:srgbClr>
            </a:outerShdw>
          </a:effectLst>
        </p:spPr>
      </p:pic>
      <p:pic>
        <p:nvPicPr>
          <p:cNvPr id="54" name="53 Imagen" descr="pob8.png"/>
          <p:cNvPicPr>
            <a:picLocks noChangeAspect="1"/>
          </p:cNvPicPr>
          <p:nvPr/>
        </p:nvPicPr>
        <p:blipFill>
          <a:blip r:embed="rId10" cstate="print"/>
          <a:stretch>
            <a:fillRect/>
          </a:stretch>
        </p:blipFill>
        <p:spPr>
          <a:xfrm>
            <a:off x="6064223" y="5004138"/>
            <a:ext cx="928688" cy="1243013"/>
          </a:xfrm>
          <a:prstGeom prst="rect">
            <a:avLst/>
          </a:prstGeom>
          <a:ln>
            <a:noFill/>
          </a:ln>
          <a:effectLst>
            <a:outerShdw blurRad="292100" dist="139700" dir="2700000" algn="tl" rotWithShape="0">
              <a:srgbClr val="333333">
                <a:alpha val="65000"/>
              </a:srgbClr>
            </a:outerShdw>
          </a:effectLst>
        </p:spPr>
      </p:pic>
      <p:pic>
        <p:nvPicPr>
          <p:cNvPr id="55" name="54 Imagen" descr="pob9.png"/>
          <p:cNvPicPr>
            <a:picLocks noChangeAspect="1"/>
          </p:cNvPicPr>
          <p:nvPr/>
        </p:nvPicPr>
        <p:blipFill>
          <a:blip r:embed="rId11" cstate="print"/>
          <a:stretch>
            <a:fillRect/>
          </a:stretch>
        </p:blipFill>
        <p:spPr>
          <a:xfrm>
            <a:off x="1994394" y="5056603"/>
            <a:ext cx="928688" cy="1243013"/>
          </a:xfrm>
          <a:prstGeom prst="rect">
            <a:avLst/>
          </a:prstGeom>
          <a:ln>
            <a:noFill/>
          </a:ln>
          <a:effectLst>
            <a:outerShdw blurRad="292100" dist="139700" dir="2700000" algn="tl" rotWithShape="0">
              <a:srgbClr val="333333">
                <a:alpha val="65000"/>
              </a:srgb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8">
                                            <p:txEl>
                                              <p:pRg st="1" end="1"/>
                                            </p:txEl>
                                          </p:spTgt>
                                        </p:tgtEl>
                                        <p:attrNameLst>
                                          <p:attrName>style.visibility</p:attrName>
                                        </p:attrNameLst>
                                      </p:cBhvr>
                                      <p:to>
                                        <p:strVal val="visible"/>
                                      </p:to>
                                    </p:set>
                                    <p:animEffect transition="in" filter="fade">
                                      <p:cBhvr>
                                        <p:cTn id="7" dur="1000"/>
                                        <p:tgtEl>
                                          <p:spTgt spid="48">
                                            <p:txEl>
                                              <p:pRg st="1" end="1"/>
                                            </p:txEl>
                                          </p:spTgt>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48">
                                            <p:txEl>
                                              <p:pRg st="3" end="3"/>
                                            </p:txEl>
                                          </p:spTgt>
                                        </p:tgtEl>
                                        <p:attrNameLst>
                                          <p:attrName>style.visibility</p:attrName>
                                        </p:attrNameLst>
                                      </p:cBhvr>
                                      <p:to>
                                        <p:strVal val="visible"/>
                                      </p:to>
                                    </p:set>
                                    <p:animEffect transition="in" filter="fade">
                                      <p:cBhvr>
                                        <p:cTn id="11" dur="1000"/>
                                        <p:tgtEl>
                                          <p:spTgt spid="48">
                                            <p:txEl>
                                              <p:pRg st="3" end="3"/>
                                            </p:txEl>
                                          </p:spTgt>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2000"/>
                                        <p:tgtEl>
                                          <p:spTgt spid="38"/>
                                        </p:tgtEl>
                                      </p:cBhvr>
                                    </p:animEffect>
                                  </p:childTnLst>
                                </p:cTn>
                              </p:par>
                              <p:par>
                                <p:cTn id="16" presetID="10" presetClass="entr" presetSubtype="0"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2000"/>
                                        <p:tgtEl>
                                          <p:spTgt spid="45"/>
                                        </p:tgtEl>
                                      </p:cBhvr>
                                    </p:animEffect>
                                  </p:childTnLst>
                                </p:cTn>
                              </p:par>
                              <p:par>
                                <p:cTn id="19" presetID="10" presetClass="entr" presetSubtype="0" fill="hold" nodeType="withEffect">
                                  <p:stCondLst>
                                    <p:cond delay="0"/>
                                  </p:stCondLst>
                                  <p:childTnLst>
                                    <p:set>
                                      <p:cBhvr>
                                        <p:cTn id="20" dur="1" fill="hold">
                                          <p:stCondLst>
                                            <p:cond delay="0"/>
                                          </p:stCondLst>
                                        </p:cTn>
                                        <p:tgtEl>
                                          <p:spTgt spid="47"/>
                                        </p:tgtEl>
                                        <p:attrNameLst>
                                          <p:attrName>style.visibility</p:attrName>
                                        </p:attrNameLst>
                                      </p:cBhvr>
                                      <p:to>
                                        <p:strVal val="visible"/>
                                      </p:to>
                                    </p:set>
                                    <p:animEffect transition="in" filter="fade">
                                      <p:cBhvr>
                                        <p:cTn id="21" dur="2000"/>
                                        <p:tgtEl>
                                          <p:spTgt spid="47"/>
                                        </p:tgtEl>
                                      </p:cBhvr>
                                    </p:animEffect>
                                  </p:childTnLst>
                                </p:cTn>
                              </p:par>
                              <p:par>
                                <p:cTn id="22" presetID="10" presetClass="entr" presetSubtype="0" fill="hold" nodeType="with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2000"/>
                                        <p:tgtEl>
                                          <p:spTgt spid="49"/>
                                        </p:tgtEl>
                                      </p:cBhvr>
                                    </p:animEffect>
                                  </p:childTnLst>
                                </p:cTn>
                              </p:par>
                              <p:par>
                                <p:cTn id="25" presetID="10" presetClass="entr" presetSubtype="0" fill="hold"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2000"/>
                                        <p:tgtEl>
                                          <p:spTgt spid="50"/>
                                        </p:tgtEl>
                                      </p:cBhvr>
                                    </p:animEffect>
                                  </p:childTnLst>
                                </p:cTn>
                              </p:par>
                              <p:par>
                                <p:cTn id="28" presetID="10" presetClass="entr" presetSubtype="0" fill="hold" nodeType="with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2000"/>
                                        <p:tgtEl>
                                          <p:spTgt spid="51"/>
                                        </p:tgtEl>
                                      </p:cBhvr>
                                    </p:animEffect>
                                  </p:childTnLst>
                                </p:cTn>
                              </p:par>
                              <p:par>
                                <p:cTn id="31" presetID="10" presetClass="entr" presetSubtype="0" fill="hold"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2000"/>
                                        <p:tgtEl>
                                          <p:spTgt spid="52"/>
                                        </p:tgtEl>
                                      </p:cBhvr>
                                    </p:animEffect>
                                  </p:childTnLst>
                                </p:cTn>
                              </p:par>
                              <p:par>
                                <p:cTn id="34" presetID="10" presetClass="entr" presetSubtype="0"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fade">
                                      <p:cBhvr>
                                        <p:cTn id="36" dur="2000"/>
                                        <p:tgtEl>
                                          <p:spTgt spid="53"/>
                                        </p:tgtEl>
                                      </p:cBhvr>
                                    </p:animEffect>
                                  </p:childTnLst>
                                </p:cTn>
                              </p:par>
                              <p:par>
                                <p:cTn id="37" presetID="10" presetClass="entr" presetSubtype="0" fill="hold" nodeType="withEffect">
                                  <p:stCondLst>
                                    <p:cond delay="0"/>
                                  </p:stCondLst>
                                  <p:childTnLst>
                                    <p:set>
                                      <p:cBhvr>
                                        <p:cTn id="38" dur="1" fill="hold">
                                          <p:stCondLst>
                                            <p:cond delay="0"/>
                                          </p:stCondLst>
                                        </p:cTn>
                                        <p:tgtEl>
                                          <p:spTgt spid="54"/>
                                        </p:tgtEl>
                                        <p:attrNameLst>
                                          <p:attrName>style.visibility</p:attrName>
                                        </p:attrNameLst>
                                      </p:cBhvr>
                                      <p:to>
                                        <p:strVal val="visible"/>
                                      </p:to>
                                    </p:set>
                                    <p:animEffect transition="in" filter="fade">
                                      <p:cBhvr>
                                        <p:cTn id="39" dur="2000"/>
                                        <p:tgtEl>
                                          <p:spTgt spid="54"/>
                                        </p:tgtEl>
                                      </p:cBhvr>
                                    </p:animEffect>
                                  </p:childTnLst>
                                </p:cTn>
                              </p:par>
                              <p:par>
                                <p:cTn id="40" presetID="10" presetClass="entr" presetSubtype="0" fill="hold" nodeType="withEffect">
                                  <p:stCondLst>
                                    <p:cond delay="0"/>
                                  </p:stCondLst>
                                  <p:childTnLst>
                                    <p:set>
                                      <p:cBhvr>
                                        <p:cTn id="41" dur="1" fill="hold">
                                          <p:stCondLst>
                                            <p:cond delay="0"/>
                                          </p:stCondLst>
                                        </p:cTn>
                                        <p:tgtEl>
                                          <p:spTgt spid="55"/>
                                        </p:tgtEl>
                                        <p:attrNameLst>
                                          <p:attrName>style.visibility</p:attrName>
                                        </p:attrNameLst>
                                      </p:cBhvr>
                                      <p:to>
                                        <p:strVal val="visible"/>
                                      </p:to>
                                    </p:set>
                                    <p:animEffect transition="in" filter="fade">
                                      <p:cBhvr>
                                        <p:cTn id="42" dur="20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7 Imagen" descr="captur.png"/>
          <p:cNvPicPr>
            <a:picLocks noChangeAspect="1"/>
          </p:cNvPicPr>
          <p:nvPr/>
        </p:nvPicPr>
        <p:blipFill>
          <a:blip r:embed="rId2" cstate="print"/>
          <a:stretch>
            <a:fillRect/>
          </a:stretch>
        </p:blipFill>
        <p:spPr>
          <a:xfrm>
            <a:off x="1747109" y="1098731"/>
            <a:ext cx="2341503" cy="1749399"/>
          </a:xfrm>
          <a:prstGeom prst="rect">
            <a:avLst/>
          </a:prstGeom>
        </p:spPr>
      </p:pic>
      <p:pic>
        <p:nvPicPr>
          <p:cNvPr id="14" name="13 Imagen" descr="imag6.png"/>
          <p:cNvPicPr>
            <a:picLocks noChangeAspect="1"/>
          </p:cNvPicPr>
          <p:nvPr/>
        </p:nvPicPr>
        <p:blipFill>
          <a:blip r:embed="rId3" cstate="print"/>
          <a:stretch>
            <a:fillRect/>
          </a:stretch>
        </p:blipFill>
        <p:spPr>
          <a:xfrm>
            <a:off x="5359694" y="3497626"/>
            <a:ext cx="1857375" cy="2486025"/>
          </a:xfrm>
          <a:prstGeom prst="rect">
            <a:avLst/>
          </a:prstGeom>
        </p:spPr>
      </p:pic>
      <p:pic>
        <p:nvPicPr>
          <p:cNvPr id="11" name="10 Imagen" descr="imag7.png"/>
          <p:cNvPicPr>
            <a:picLocks noChangeAspect="1"/>
          </p:cNvPicPr>
          <p:nvPr/>
        </p:nvPicPr>
        <p:blipFill>
          <a:blip r:embed="rId4" cstate="print"/>
          <a:stretch>
            <a:fillRect/>
          </a:stretch>
        </p:blipFill>
        <p:spPr>
          <a:xfrm>
            <a:off x="418658" y="4735720"/>
            <a:ext cx="2600325" cy="1628775"/>
          </a:xfrm>
          <a:prstGeom prst="rect">
            <a:avLst/>
          </a:prstGeom>
        </p:spPr>
      </p:pic>
      <p:pic>
        <p:nvPicPr>
          <p:cNvPr id="5" name="4 Imagen" descr="imag5.png"/>
          <p:cNvPicPr>
            <a:picLocks noChangeAspect="1"/>
          </p:cNvPicPr>
          <p:nvPr/>
        </p:nvPicPr>
        <p:blipFill>
          <a:blip r:embed="rId5" cstate="print"/>
          <a:stretch>
            <a:fillRect/>
          </a:stretch>
        </p:blipFill>
        <p:spPr>
          <a:xfrm>
            <a:off x="6419772" y="998537"/>
            <a:ext cx="2600325" cy="1628775"/>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Recursos materiales</a:t>
            </a:r>
            <a:endParaRPr lang="es-ES" dirty="0" smtClean="0"/>
          </a:p>
        </p:txBody>
      </p:sp>
      <p:sp>
        <p:nvSpPr>
          <p:cNvPr id="15363" name="2 Marcador de contenido"/>
          <p:cNvSpPr>
            <a:spLocks noGrp="1"/>
          </p:cNvSpPr>
          <p:nvPr>
            <p:ph idx="1"/>
          </p:nvPr>
        </p:nvSpPr>
        <p:spPr>
          <a:xfrm>
            <a:off x="411162" y="2167467"/>
            <a:ext cx="8382001" cy="3587890"/>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1800"/>
              </a:spcBef>
            </a:pPr>
            <a:r>
              <a:rPr lang="es-MX" sz="2400" b="1" dirty="0" smtClean="0">
                <a:solidFill>
                  <a:schemeClr val="tx2"/>
                </a:solidFill>
                <a:latin typeface="Arial" pitchFamily="34" charset="0"/>
                <a:cs typeface="Arial" pitchFamily="34" charset="0"/>
              </a:rPr>
              <a:t>32 manuales elaborados</a:t>
            </a:r>
          </a:p>
          <a:p>
            <a:pPr>
              <a:spcBef>
                <a:spcPts val="1800"/>
              </a:spcBef>
            </a:pPr>
            <a:r>
              <a:rPr lang="es-MX" sz="2400" b="1" dirty="0" smtClean="0">
                <a:solidFill>
                  <a:schemeClr val="tx2"/>
                </a:solidFill>
                <a:latin typeface="Arial" pitchFamily="34" charset="0"/>
                <a:cs typeface="Arial" pitchFamily="34" charset="0"/>
              </a:rPr>
              <a:t>9 millones de materiales de oficina distribuidos</a:t>
            </a:r>
          </a:p>
          <a:p>
            <a:pPr>
              <a:spcBef>
                <a:spcPts val="1800"/>
              </a:spcBef>
            </a:pPr>
            <a:r>
              <a:rPr lang="es-MX" sz="2400" b="1" smtClean="0">
                <a:solidFill>
                  <a:schemeClr val="tx2"/>
                </a:solidFill>
                <a:latin typeface="Arial" pitchFamily="34" charset="0"/>
                <a:cs typeface="Arial" pitchFamily="34" charset="0"/>
              </a:rPr>
              <a:t>47.3 </a:t>
            </a:r>
            <a:r>
              <a:rPr lang="es-MX" sz="2400" b="1" dirty="0" smtClean="0">
                <a:solidFill>
                  <a:schemeClr val="tx2"/>
                </a:solidFill>
                <a:latin typeface="Arial" pitchFamily="34" charset="0"/>
                <a:cs typeface="Arial" pitchFamily="34" charset="0"/>
              </a:rPr>
              <a:t>millones de documentos impresos</a:t>
            </a:r>
          </a:p>
          <a:p>
            <a:pPr>
              <a:spcBef>
                <a:spcPts val="1800"/>
              </a:spcBef>
            </a:pPr>
            <a:r>
              <a:rPr lang="es-MX" sz="2400" b="1" dirty="0" smtClean="0">
                <a:solidFill>
                  <a:schemeClr val="tx2"/>
                </a:solidFill>
                <a:latin typeface="Arial" pitchFamily="34" charset="0"/>
                <a:cs typeface="Arial" pitchFamily="34" charset="0"/>
              </a:rPr>
              <a:t>33.9 millones de cuestionarios impresos</a:t>
            </a:r>
          </a:p>
          <a:p>
            <a:pPr>
              <a:spcBef>
                <a:spcPts val="1800"/>
              </a:spcBef>
            </a:pPr>
            <a:r>
              <a:rPr lang="es-MX" sz="2400" b="1" dirty="0" smtClean="0">
                <a:solidFill>
                  <a:schemeClr val="tx2"/>
                </a:solidFill>
                <a:latin typeface="Arial" pitchFamily="34" charset="0"/>
                <a:cs typeface="Arial" pitchFamily="34" charset="0"/>
              </a:rPr>
              <a:t>8 200 aulas concertadas para capacitación</a:t>
            </a:r>
          </a:p>
          <a:p>
            <a:pPr>
              <a:spcBef>
                <a:spcPts val="1800"/>
              </a:spcBef>
            </a:pPr>
            <a:r>
              <a:rPr lang="es-MX" sz="2400" b="1" dirty="0" smtClean="0">
                <a:solidFill>
                  <a:schemeClr val="tx2"/>
                </a:solidFill>
                <a:latin typeface="Arial" pitchFamily="34" charset="0"/>
                <a:cs typeface="Arial" pitchFamily="34" charset="0"/>
              </a:rPr>
              <a:t>8 500 oficinas concertadas</a:t>
            </a:r>
          </a:p>
          <a:p>
            <a:pPr>
              <a:spcBef>
                <a:spcPts val="1800"/>
              </a:spcBef>
            </a:pPr>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1000"/>
                                        <p:tgtEl>
                                          <p:spTgt spid="15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5363">
                                            <p:txEl>
                                              <p:pRg st="1" end="1"/>
                                            </p:txEl>
                                          </p:spTgt>
                                        </p:tgtEl>
                                        <p:attrNameLst>
                                          <p:attrName>style.visibility</p:attrName>
                                        </p:attrNameLst>
                                      </p:cBhvr>
                                      <p:to>
                                        <p:strVal val="visible"/>
                                      </p:to>
                                    </p:set>
                                    <p:animEffect transition="in" filter="wipe(up)">
                                      <p:cBhvr>
                                        <p:cTn id="12" dur="1000"/>
                                        <p:tgtEl>
                                          <p:spTgt spid="153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5363">
                                            <p:txEl>
                                              <p:pRg st="2" end="2"/>
                                            </p:txEl>
                                          </p:spTgt>
                                        </p:tgtEl>
                                        <p:attrNameLst>
                                          <p:attrName>style.visibility</p:attrName>
                                        </p:attrNameLst>
                                      </p:cBhvr>
                                      <p:to>
                                        <p:strVal val="visible"/>
                                      </p:to>
                                    </p:set>
                                    <p:animEffect transition="in" filter="wipe(up)">
                                      <p:cBhvr>
                                        <p:cTn id="17" dur="1000"/>
                                        <p:tgtEl>
                                          <p:spTgt spid="153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5363">
                                            <p:txEl>
                                              <p:pRg st="3" end="3"/>
                                            </p:txEl>
                                          </p:spTgt>
                                        </p:tgtEl>
                                        <p:attrNameLst>
                                          <p:attrName>style.visibility</p:attrName>
                                        </p:attrNameLst>
                                      </p:cBhvr>
                                      <p:to>
                                        <p:strVal val="visible"/>
                                      </p:to>
                                    </p:set>
                                    <p:animEffect transition="in" filter="wipe(up)">
                                      <p:cBhvr>
                                        <p:cTn id="22" dur="1000"/>
                                        <p:tgtEl>
                                          <p:spTgt spid="1536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363">
                                            <p:txEl>
                                              <p:pRg st="4" end="4"/>
                                            </p:txEl>
                                          </p:spTgt>
                                        </p:tgtEl>
                                        <p:attrNameLst>
                                          <p:attrName>style.visibility</p:attrName>
                                        </p:attrNameLst>
                                      </p:cBhvr>
                                      <p:to>
                                        <p:strVal val="visible"/>
                                      </p:to>
                                    </p:set>
                                    <p:animEffect transition="in" filter="wipe(up)">
                                      <p:cBhvr>
                                        <p:cTn id="27" dur="1000"/>
                                        <p:tgtEl>
                                          <p:spTgt spid="1536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15363">
                                            <p:txEl>
                                              <p:pRg st="5" end="5"/>
                                            </p:txEl>
                                          </p:spTgt>
                                        </p:tgtEl>
                                        <p:attrNameLst>
                                          <p:attrName>style.visibility</p:attrName>
                                        </p:attrNameLst>
                                      </p:cBhvr>
                                      <p:to>
                                        <p:strVal val="visible"/>
                                      </p:to>
                                    </p:set>
                                    <p:animEffect transition="in" filter="wipe(up)">
                                      <p:cBhvr>
                                        <p:cTn id="32" dur="1000"/>
                                        <p:tgtEl>
                                          <p:spTgt spid="1536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bldLvl="2"/>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7 Imagen" descr="pers_ofc.png"/>
          <p:cNvPicPr>
            <a:picLocks noChangeAspect="1"/>
          </p:cNvPicPr>
          <p:nvPr/>
        </p:nvPicPr>
        <p:blipFill>
          <a:blip r:embed="rId2" cstate="print"/>
          <a:stretch>
            <a:fillRect/>
          </a:stretch>
        </p:blipFill>
        <p:spPr>
          <a:xfrm>
            <a:off x="6192838" y="4735210"/>
            <a:ext cx="2600325" cy="1628775"/>
          </a:xfrm>
          <a:prstGeom prst="rect">
            <a:avLst/>
          </a:prstGeom>
        </p:spPr>
      </p:pic>
      <p:pic>
        <p:nvPicPr>
          <p:cNvPr id="9" name="8 Imagen" descr="pers_ofc2.png"/>
          <p:cNvPicPr>
            <a:picLocks noChangeAspect="1"/>
          </p:cNvPicPr>
          <p:nvPr/>
        </p:nvPicPr>
        <p:blipFill>
          <a:blip r:embed="rId3" cstate="print"/>
          <a:stretch>
            <a:fillRect/>
          </a:stretch>
        </p:blipFill>
        <p:spPr>
          <a:xfrm>
            <a:off x="6192838" y="3221714"/>
            <a:ext cx="2600325" cy="1628775"/>
          </a:xfrm>
          <a:prstGeom prst="rect">
            <a:avLst/>
          </a:prstGeom>
        </p:spPr>
      </p:pic>
      <p:pic>
        <p:nvPicPr>
          <p:cNvPr id="6" name="5 Imagen" descr="centro_cap.png"/>
          <p:cNvPicPr>
            <a:picLocks noChangeAspect="1"/>
          </p:cNvPicPr>
          <p:nvPr/>
        </p:nvPicPr>
        <p:blipFill>
          <a:blip r:embed="rId4" cstate="print"/>
          <a:stretch>
            <a:fillRect/>
          </a:stretch>
        </p:blipFill>
        <p:spPr>
          <a:xfrm>
            <a:off x="3103880" y="4778942"/>
            <a:ext cx="2600325" cy="1628775"/>
          </a:xfrm>
          <a:prstGeom prst="rect">
            <a:avLst/>
          </a:prstGeom>
        </p:spPr>
      </p:pic>
      <p:pic>
        <p:nvPicPr>
          <p:cNvPr id="5" name="4 Imagen" descr="of_censal.png"/>
          <p:cNvPicPr>
            <a:picLocks noChangeAspect="1"/>
          </p:cNvPicPr>
          <p:nvPr/>
        </p:nvPicPr>
        <p:blipFill>
          <a:blip r:embed="rId5" cstate="print"/>
          <a:stretch>
            <a:fillRect/>
          </a:stretch>
        </p:blipFill>
        <p:spPr>
          <a:xfrm>
            <a:off x="6543675" y="1463675"/>
            <a:ext cx="2600325" cy="1628775"/>
          </a:xfrm>
          <a:prstGeom prst="rect">
            <a:avLst/>
          </a:prstGeom>
        </p:spPr>
      </p:pic>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Infraestructura esencial</a:t>
            </a:r>
            <a:endParaRPr lang="es-ES" dirty="0" smtClean="0"/>
          </a:p>
        </p:txBody>
      </p:sp>
      <p:pic>
        <p:nvPicPr>
          <p:cNvPr id="10" name="9 Imagen" descr="capt.png"/>
          <p:cNvPicPr>
            <a:picLocks noChangeAspect="1"/>
          </p:cNvPicPr>
          <p:nvPr/>
        </p:nvPicPr>
        <p:blipFill>
          <a:blip r:embed="rId6" cstate="print"/>
          <a:stretch>
            <a:fillRect/>
          </a:stretch>
        </p:blipFill>
        <p:spPr>
          <a:xfrm>
            <a:off x="611988" y="4863136"/>
            <a:ext cx="1743075" cy="1628775"/>
          </a:xfrm>
          <a:prstGeom prst="rect">
            <a:avLst/>
          </a:prstGeom>
        </p:spPr>
      </p:pic>
      <p:sp>
        <p:nvSpPr>
          <p:cNvPr id="15363" name="2 Marcador de contenido"/>
          <p:cNvSpPr>
            <a:spLocks noGrp="1"/>
          </p:cNvSpPr>
          <p:nvPr>
            <p:ph idx="1"/>
          </p:nvPr>
        </p:nvSpPr>
        <p:spPr>
          <a:xfrm>
            <a:off x="411162" y="1682044"/>
            <a:ext cx="8382001" cy="4073313"/>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1800"/>
              </a:spcBef>
            </a:pPr>
            <a:r>
              <a:rPr lang="es-MX" sz="2400" b="1" dirty="0" smtClean="0">
                <a:solidFill>
                  <a:schemeClr val="tx2"/>
                </a:solidFill>
                <a:latin typeface="Arial" pitchFamily="34" charset="0"/>
                <a:cs typeface="Arial" pitchFamily="34" charset="0"/>
              </a:rPr>
              <a:t>1 306 oficinas de coordinación municipal</a:t>
            </a:r>
          </a:p>
          <a:p>
            <a:pPr>
              <a:spcBef>
                <a:spcPts val="1800"/>
              </a:spcBef>
            </a:pPr>
            <a:r>
              <a:rPr lang="es-MX" sz="2400" b="1" dirty="0" smtClean="0">
                <a:solidFill>
                  <a:schemeClr val="tx2"/>
                </a:solidFill>
                <a:latin typeface="Arial" pitchFamily="34" charset="0"/>
                <a:cs typeface="Arial" pitchFamily="34" charset="0"/>
              </a:rPr>
              <a:t>909 centros de captura</a:t>
            </a:r>
          </a:p>
          <a:p>
            <a:pPr>
              <a:spcBef>
                <a:spcPts val="1800"/>
              </a:spcBef>
            </a:pPr>
            <a:r>
              <a:rPr lang="es-MX" sz="2400" b="1" dirty="0" smtClean="0">
                <a:solidFill>
                  <a:schemeClr val="tx2"/>
                </a:solidFill>
                <a:latin typeface="Arial" pitchFamily="34" charset="0"/>
                <a:cs typeface="Arial" pitchFamily="34" charset="0"/>
              </a:rPr>
              <a:t>16 700 equipos de cómputo instalados</a:t>
            </a:r>
          </a:p>
          <a:p>
            <a:pPr>
              <a:spcBef>
                <a:spcPts val="1800"/>
              </a:spcBef>
            </a:pPr>
            <a:r>
              <a:rPr lang="es-MX" sz="2400" b="1" dirty="0" smtClean="0">
                <a:solidFill>
                  <a:schemeClr val="tx2"/>
                </a:solidFill>
                <a:latin typeface="Arial" pitchFamily="34" charset="0"/>
                <a:cs typeface="Arial" pitchFamily="34" charset="0"/>
              </a:rPr>
              <a:t>2 600 servicios de voz y datos (teléfono e internet)</a:t>
            </a:r>
          </a:p>
          <a:p>
            <a:pPr>
              <a:spcBef>
                <a:spcPts val="1800"/>
              </a:spcBef>
            </a:pPr>
            <a:r>
              <a:rPr lang="es-MX" sz="2400" b="1" dirty="0" smtClean="0">
                <a:solidFill>
                  <a:schemeClr val="tx2"/>
                </a:solidFill>
                <a:latin typeface="Arial" pitchFamily="34" charset="0"/>
                <a:cs typeface="Arial" pitchFamily="34" charset="0"/>
              </a:rPr>
              <a:t>7 Sistemas de control de campo</a:t>
            </a:r>
          </a:p>
          <a:p>
            <a:pPr>
              <a:spcBef>
                <a:spcPts val="1800"/>
              </a:spcBef>
            </a:pPr>
            <a:r>
              <a:rPr lang="es-MX" sz="2400" b="1" dirty="0" smtClean="0">
                <a:solidFill>
                  <a:schemeClr val="tx2"/>
                </a:solidFill>
                <a:latin typeface="Arial" pitchFamily="34" charset="0"/>
                <a:cs typeface="Arial" pitchFamily="34" charset="0"/>
              </a:rPr>
              <a:t>3 Sistemas de captura</a:t>
            </a:r>
          </a:p>
          <a:p>
            <a:pPr>
              <a:spcBef>
                <a:spcPts val="1800"/>
              </a:spcBef>
            </a:pPr>
            <a:endParaRPr lang="es-MX" sz="2400" b="1" dirty="0" smtClean="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1000"/>
                                        <p:tgtEl>
                                          <p:spTgt spid="6"/>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childTnLst>
                                </p:cTn>
                              </p:par>
                              <p:par>
                                <p:cTn id="14" presetID="10"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1000"/>
                                        <p:tgtEl>
                                          <p:spTgt spid="8"/>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childTnLst>
                                </p:cTn>
                              </p:par>
                            </p:childTnLst>
                          </p:cTn>
                        </p:par>
                        <p:par>
                          <p:cTn id="20" fill="hold">
                            <p:stCondLst>
                              <p:cond delay="1000"/>
                            </p:stCondLst>
                            <p:childTnLst>
                              <p:par>
                                <p:cTn id="21" presetID="22" presetClass="entr" presetSubtype="1" fill="hold" grpId="0" nodeType="afterEffect">
                                  <p:stCondLst>
                                    <p:cond delay="0"/>
                                  </p:stCondLst>
                                  <p:childTnLst>
                                    <p:set>
                                      <p:cBhvr>
                                        <p:cTn id="22" dur="1" fill="hold">
                                          <p:stCondLst>
                                            <p:cond delay="0"/>
                                          </p:stCondLst>
                                        </p:cTn>
                                        <p:tgtEl>
                                          <p:spTgt spid="15363">
                                            <p:txEl>
                                              <p:pRg st="0" end="0"/>
                                            </p:txEl>
                                          </p:spTgt>
                                        </p:tgtEl>
                                        <p:attrNameLst>
                                          <p:attrName>style.visibility</p:attrName>
                                        </p:attrNameLst>
                                      </p:cBhvr>
                                      <p:to>
                                        <p:strVal val="visible"/>
                                      </p:to>
                                    </p:set>
                                    <p:animEffect transition="in" filter="wipe(up)">
                                      <p:cBhvr>
                                        <p:cTn id="23" dur="1000"/>
                                        <p:tgtEl>
                                          <p:spTgt spid="15363">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15363">
                                            <p:txEl>
                                              <p:pRg st="1" end="1"/>
                                            </p:txEl>
                                          </p:spTgt>
                                        </p:tgtEl>
                                        <p:attrNameLst>
                                          <p:attrName>style.visibility</p:attrName>
                                        </p:attrNameLst>
                                      </p:cBhvr>
                                      <p:to>
                                        <p:strVal val="visible"/>
                                      </p:to>
                                    </p:set>
                                    <p:animEffect transition="in" filter="wipe(up)">
                                      <p:cBhvr>
                                        <p:cTn id="28" dur="1000"/>
                                        <p:tgtEl>
                                          <p:spTgt spid="15363">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grpId="0" nodeType="clickEffect">
                                  <p:stCondLst>
                                    <p:cond delay="0"/>
                                  </p:stCondLst>
                                  <p:childTnLst>
                                    <p:set>
                                      <p:cBhvr>
                                        <p:cTn id="32" dur="1" fill="hold">
                                          <p:stCondLst>
                                            <p:cond delay="0"/>
                                          </p:stCondLst>
                                        </p:cTn>
                                        <p:tgtEl>
                                          <p:spTgt spid="15363">
                                            <p:txEl>
                                              <p:pRg st="2" end="2"/>
                                            </p:txEl>
                                          </p:spTgt>
                                        </p:tgtEl>
                                        <p:attrNameLst>
                                          <p:attrName>style.visibility</p:attrName>
                                        </p:attrNameLst>
                                      </p:cBhvr>
                                      <p:to>
                                        <p:strVal val="visible"/>
                                      </p:to>
                                    </p:set>
                                    <p:animEffect transition="in" filter="wipe(up)">
                                      <p:cBhvr>
                                        <p:cTn id="33" dur="1000"/>
                                        <p:tgtEl>
                                          <p:spTgt spid="15363">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15363">
                                            <p:txEl>
                                              <p:pRg st="3" end="3"/>
                                            </p:txEl>
                                          </p:spTgt>
                                        </p:tgtEl>
                                        <p:attrNameLst>
                                          <p:attrName>style.visibility</p:attrName>
                                        </p:attrNameLst>
                                      </p:cBhvr>
                                      <p:to>
                                        <p:strVal val="visible"/>
                                      </p:to>
                                    </p:set>
                                    <p:animEffect transition="in" filter="wipe(up)">
                                      <p:cBhvr>
                                        <p:cTn id="38" dur="1000"/>
                                        <p:tgtEl>
                                          <p:spTgt spid="15363">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childTnLst>
                                    <p:set>
                                      <p:cBhvr>
                                        <p:cTn id="42" dur="1" fill="hold">
                                          <p:stCondLst>
                                            <p:cond delay="0"/>
                                          </p:stCondLst>
                                        </p:cTn>
                                        <p:tgtEl>
                                          <p:spTgt spid="15363">
                                            <p:txEl>
                                              <p:pRg st="4" end="4"/>
                                            </p:txEl>
                                          </p:spTgt>
                                        </p:tgtEl>
                                        <p:attrNameLst>
                                          <p:attrName>style.visibility</p:attrName>
                                        </p:attrNameLst>
                                      </p:cBhvr>
                                      <p:to>
                                        <p:strVal val="visible"/>
                                      </p:to>
                                    </p:set>
                                    <p:animEffect transition="in" filter="wipe(up)">
                                      <p:cBhvr>
                                        <p:cTn id="43" dur="1000"/>
                                        <p:tgtEl>
                                          <p:spTgt spid="15363">
                                            <p:txEl>
                                              <p:pRg st="4" end="4"/>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5363">
                                            <p:txEl>
                                              <p:pRg st="5" end="5"/>
                                            </p:txEl>
                                          </p:spTgt>
                                        </p:tgtEl>
                                        <p:attrNameLst>
                                          <p:attrName>style.visibility</p:attrName>
                                        </p:attrNameLst>
                                      </p:cBhvr>
                                      <p:to>
                                        <p:strVal val="visible"/>
                                      </p:to>
                                    </p:set>
                                    <p:animEffect transition="in" filter="wipe(up)">
                                      <p:cBhvr>
                                        <p:cTn id="48" dur="1000"/>
                                        <p:tgtEl>
                                          <p:spTgt spid="1536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uiExpand="1" build="p" bldLvl="2"/>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t>Apoyos</a:t>
            </a:r>
            <a:endParaRPr lang="es-ES" dirty="0" smtClean="0"/>
          </a:p>
        </p:txBody>
      </p:sp>
      <p:sp>
        <p:nvSpPr>
          <p:cNvPr id="15363" name="2 Marcador de contenido"/>
          <p:cNvSpPr>
            <a:spLocks noGrp="1"/>
          </p:cNvSpPr>
          <p:nvPr>
            <p:ph idx="1"/>
          </p:nvPr>
        </p:nvSpPr>
        <p:spPr>
          <a:xfrm>
            <a:off x="411163" y="1528997"/>
            <a:ext cx="8382000" cy="4226361"/>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1800"/>
              </a:spcBef>
            </a:pPr>
            <a:r>
              <a:rPr lang="es-MX" sz="2400" b="1" dirty="0" smtClean="0">
                <a:solidFill>
                  <a:schemeClr val="tx2"/>
                </a:solidFill>
                <a:latin typeface="Arial" pitchFamily="34" charset="0"/>
                <a:cs typeface="Arial" pitchFamily="34" charset="0"/>
              </a:rPr>
              <a:t>Adicionalmente, se concertaron innumerables apoyos con los diferentes sectores de la sociedad.</a:t>
            </a:r>
          </a:p>
          <a:p>
            <a:pPr>
              <a:spcBef>
                <a:spcPts val="1800"/>
              </a:spcBef>
            </a:pPr>
            <a:endParaRPr lang="es-MX" sz="2400" b="1" dirty="0" smtClean="0">
              <a:solidFill>
                <a:schemeClr val="tx2"/>
              </a:solidFill>
              <a:latin typeface="Arial" pitchFamily="34" charset="0"/>
              <a:cs typeface="Arial" pitchFamily="34" charset="0"/>
            </a:endParaRPr>
          </a:p>
        </p:txBody>
      </p:sp>
      <p:pic>
        <p:nvPicPr>
          <p:cNvPr id="48" name="47 Imagen" descr="alpura.png"/>
          <p:cNvPicPr>
            <a:picLocks noChangeAspect="1"/>
          </p:cNvPicPr>
          <p:nvPr/>
        </p:nvPicPr>
        <p:blipFill>
          <a:blip r:embed="rId2" cstate="print"/>
          <a:srcRect l="26724" r="21640"/>
          <a:stretch>
            <a:fillRect/>
          </a:stretch>
        </p:blipFill>
        <p:spPr>
          <a:xfrm>
            <a:off x="180975" y="3466944"/>
            <a:ext cx="1371600" cy="1995488"/>
          </a:xfrm>
          <a:prstGeom prst="rect">
            <a:avLst/>
          </a:prstGeom>
          <a:ln>
            <a:noFill/>
          </a:ln>
          <a:effectLst>
            <a:outerShdw blurRad="50800" dist="38100" dir="2700000" algn="tl" rotWithShape="0">
              <a:prstClr val="black">
                <a:alpha val="40000"/>
              </a:prstClr>
            </a:outerShdw>
          </a:effectLst>
        </p:spPr>
      </p:pic>
      <p:pic>
        <p:nvPicPr>
          <p:cNvPr id="49" name="Picture 2" descr="J:\Censo2010\memoria grafica\Productos concertados\arroz soriana.png"/>
          <p:cNvPicPr>
            <a:picLocks noChangeAspect="1" noChangeArrowheads="1"/>
          </p:cNvPicPr>
          <p:nvPr/>
        </p:nvPicPr>
        <p:blipFill>
          <a:blip r:embed="rId3" cstate="print"/>
          <a:srcRect/>
          <a:stretch>
            <a:fillRect/>
          </a:stretch>
        </p:blipFill>
        <p:spPr bwMode="auto">
          <a:xfrm>
            <a:off x="1914525" y="3506632"/>
            <a:ext cx="2165350" cy="1203325"/>
          </a:xfrm>
          <a:prstGeom prst="rect">
            <a:avLst/>
          </a:prstGeom>
          <a:ln>
            <a:noFill/>
          </a:ln>
          <a:effectLst>
            <a:outerShdw blurRad="50800" dist="38100" dir="2700000" algn="tl" rotWithShape="0">
              <a:prstClr val="black">
                <a:alpha val="40000"/>
              </a:prstClr>
            </a:outerShdw>
          </a:effectLst>
        </p:spPr>
      </p:pic>
      <p:pic>
        <p:nvPicPr>
          <p:cNvPr id="50" name="49 Imagen" descr="dominos pizza.png"/>
          <p:cNvPicPr>
            <a:picLocks noChangeAspect="1"/>
          </p:cNvPicPr>
          <p:nvPr/>
        </p:nvPicPr>
        <p:blipFill>
          <a:blip r:embed="rId4" cstate="print"/>
          <a:stretch>
            <a:fillRect/>
          </a:stretch>
        </p:blipFill>
        <p:spPr>
          <a:xfrm>
            <a:off x="1962150" y="4897282"/>
            <a:ext cx="3638550" cy="912812"/>
          </a:xfrm>
          <a:prstGeom prst="rect">
            <a:avLst/>
          </a:prstGeom>
          <a:ln>
            <a:noFill/>
          </a:ln>
          <a:effectLst>
            <a:outerShdw blurRad="50800" dist="38100" dir="2700000" algn="tl" rotWithShape="0">
              <a:prstClr val="black">
                <a:alpha val="40000"/>
              </a:prstClr>
            </a:outerShdw>
          </a:effectLst>
        </p:spPr>
      </p:pic>
      <p:pic>
        <p:nvPicPr>
          <p:cNvPr id="51" name="50 Imagen" descr="gamesa.png"/>
          <p:cNvPicPr>
            <a:picLocks noChangeAspect="1"/>
          </p:cNvPicPr>
          <p:nvPr/>
        </p:nvPicPr>
        <p:blipFill>
          <a:blip r:embed="rId5" cstate="print"/>
          <a:stretch>
            <a:fillRect/>
          </a:stretch>
        </p:blipFill>
        <p:spPr>
          <a:xfrm>
            <a:off x="7143438" y="3624028"/>
            <a:ext cx="1790700" cy="2101850"/>
          </a:xfrm>
          <a:prstGeom prst="rect">
            <a:avLst/>
          </a:prstGeom>
          <a:ln>
            <a:noFill/>
          </a:ln>
          <a:effectLst>
            <a:outerShdw blurRad="50800" dist="38100" dir="2700000" algn="tl" rotWithShape="0">
              <a:prstClr val="black">
                <a:alpha val="40000"/>
              </a:prstClr>
            </a:outerShdw>
          </a:effectLst>
        </p:spPr>
      </p:pic>
      <p:pic>
        <p:nvPicPr>
          <p:cNvPr id="52" name="51 Imagen" descr="la costeña.png"/>
          <p:cNvPicPr>
            <a:picLocks noChangeAspect="1"/>
          </p:cNvPicPr>
          <p:nvPr/>
        </p:nvPicPr>
        <p:blipFill>
          <a:blip r:embed="rId6" cstate="print"/>
          <a:srcRect b="10221"/>
          <a:stretch>
            <a:fillRect/>
          </a:stretch>
        </p:blipFill>
        <p:spPr>
          <a:xfrm>
            <a:off x="5676900" y="4416269"/>
            <a:ext cx="1276350" cy="850900"/>
          </a:xfrm>
          <a:prstGeom prst="rect">
            <a:avLst/>
          </a:prstGeom>
          <a:ln>
            <a:noFill/>
          </a:ln>
          <a:effectLst>
            <a:outerShdw blurRad="50800" dist="38100" dir="2700000" algn="tl" rotWithShape="0">
              <a:prstClr val="black">
                <a:alpha val="40000"/>
              </a:prstClr>
            </a:outerShdw>
          </a:effectLst>
        </p:spPr>
      </p:pic>
      <p:pic>
        <p:nvPicPr>
          <p:cNvPr id="53" name="52 Imagen" descr="bachoco.png"/>
          <p:cNvPicPr>
            <a:picLocks noChangeAspect="1"/>
          </p:cNvPicPr>
          <p:nvPr/>
        </p:nvPicPr>
        <p:blipFill>
          <a:blip r:embed="rId7" cstate="print"/>
          <a:stretch>
            <a:fillRect/>
          </a:stretch>
        </p:blipFill>
        <p:spPr>
          <a:xfrm>
            <a:off x="4391025" y="3552669"/>
            <a:ext cx="2471738" cy="809625"/>
          </a:xfrm>
          <a:prstGeom prst="rect">
            <a:avLst/>
          </a:prstGeom>
          <a:ln>
            <a:noFill/>
          </a:ln>
          <a:effectLst>
            <a:outerShdw blurRad="50800" dist="38100" dir="2700000" algn="tl" rotWithShape="0">
              <a:prstClr val="black">
                <a:alpha val="40000"/>
              </a:prstClr>
            </a:outerShdw>
          </a:effectLst>
        </p:spPr>
      </p:pic>
      <p:pic>
        <p:nvPicPr>
          <p:cNvPr id="54" name="53 Imagen" descr="la costeña 2.png"/>
          <p:cNvPicPr>
            <a:picLocks noChangeAspect="1"/>
          </p:cNvPicPr>
          <p:nvPr/>
        </p:nvPicPr>
        <p:blipFill>
          <a:blip r:embed="rId8" cstate="print"/>
          <a:srcRect l="8474" r="11894" b="14581"/>
          <a:stretch>
            <a:fillRect/>
          </a:stretch>
        </p:blipFill>
        <p:spPr>
          <a:xfrm>
            <a:off x="6111875" y="4933794"/>
            <a:ext cx="1146175" cy="923925"/>
          </a:xfrm>
          <a:prstGeom prst="rect">
            <a:avLst/>
          </a:prstGeom>
          <a:ln>
            <a:noFill/>
          </a:ln>
          <a:effectLst>
            <a:outerShdw blurRad="50800" dist="38100" dir="2700000" algn="tl" rotWithShape="0">
              <a:prstClr val="black">
                <a:alpha val="40000"/>
              </a:prstClr>
            </a:outerShdw>
          </a:effectLst>
        </p:spPr>
      </p:pic>
      <p:pic>
        <p:nvPicPr>
          <p:cNvPr id="55" name="54 Imagen" descr="Yoplait.png"/>
          <p:cNvPicPr>
            <a:picLocks noChangeAspect="1"/>
          </p:cNvPicPr>
          <p:nvPr/>
        </p:nvPicPr>
        <p:blipFill>
          <a:blip r:embed="rId9" cstate="print"/>
          <a:stretch>
            <a:fillRect/>
          </a:stretch>
        </p:blipFill>
        <p:spPr>
          <a:xfrm>
            <a:off x="2738699" y="2426664"/>
            <a:ext cx="1608137" cy="2085975"/>
          </a:xfrm>
          <a:prstGeom prst="rect">
            <a:avLst/>
          </a:prstGeom>
          <a:ln>
            <a:noFill/>
          </a:ln>
          <a:effectLst>
            <a:outerShdw blurRad="292100" dist="139700" dir="2700000" algn="tl" rotWithShape="0">
              <a:srgbClr val="333333">
                <a:alpha val="65000"/>
              </a:srgbClr>
            </a:outerShdw>
          </a:effectLst>
        </p:spPr>
      </p:pic>
      <p:pic>
        <p:nvPicPr>
          <p:cNvPr id="56" name="55 Imagen" descr="Yopli.png"/>
          <p:cNvPicPr>
            <a:picLocks noChangeAspect="1"/>
          </p:cNvPicPr>
          <p:nvPr/>
        </p:nvPicPr>
        <p:blipFill>
          <a:blip r:embed="rId10" cstate="print"/>
          <a:stretch>
            <a:fillRect/>
          </a:stretch>
        </p:blipFill>
        <p:spPr>
          <a:xfrm>
            <a:off x="4427799" y="2425076"/>
            <a:ext cx="1598612" cy="2089150"/>
          </a:xfrm>
          <a:prstGeom prst="rect">
            <a:avLst/>
          </a:prstGeom>
          <a:ln>
            <a:noFill/>
          </a:ln>
          <a:effectLst>
            <a:outerShdw blurRad="292100" dist="139700" dir="2700000" algn="tl" rotWithShape="0">
              <a:srgbClr val="333333">
                <a:alpha val="65000"/>
              </a:srgbClr>
            </a:outerShdw>
          </a:effectLst>
        </p:spPr>
      </p:pic>
      <p:pic>
        <p:nvPicPr>
          <p:cNvPr id="57" name="56 Imagen" descr="zwan.png"/>
          <p:cNvPicPr>
            <a:picLocks noChangeAspect="1"/>
          </p:cNvPicPr>
          <p:nvPr/>
        </p:nvPicPr>
        <p:blipFill>
          <a:blip r:embed="rId11" cstate="print"/>
          <a:stretch>
            <a:fillRect/>
          </a:stretch>
        </p:blipFill>
        <p:spPr>
          <a:xfrm>
            <a:off x="6108961" y="2812426"/>
            <a:ext cx="2852738" cy="1314450"/>
          </a:xfrm>
          <a:prstGeom prst="rect">
            <a:avLst/>
          </a:prstGeom>
          <a:ln>
            <a:noFill/>
          </a:ln>
          <a:effectLst/>
        </p:spPr>
      </p:pic>
      <p:pic>
        <p:nvPicPr>
          <p:cNvPr id="58" name="57 Imagen" descr="sabritas.png"/>
          <p:cNvPicPr>
            <a:picLocks noChangeAspect="1"/>
          </p:cNvPicPr>
          <p:nvPr/>
        </p:nvPicPr>
        <p:blipFill>
          <a:blip r:embed="rId12" cstate="print"/>
          <a:stretch>
            <a:fillRect/>
          </a:stretch>
        </p:blipFill>
        <p:spPr>
          <a:xfrm>
            <a:off x="255849" y="2588589"/>
            <a:ext cx="2352675" cy="1762125"/>
          </a:xfrm>
          <a:prstGeom prst="rect">
            <a:avLst/>
          </a:prstGeom>
          <a:ln>
            <a:noFill/>
          </a:ln>
          <a:effectLst>
            <a:outerShdw blurRad="292100" dist="139700" dir="2700000" algn="tl" rotWithShape="0">
              <a:srgbClr val="333333">
                <a:alpha val="65000"/>
              </a:srgbClr>
            </a:outerShdw>
          </a:effectLst>
        </p:spPr>
      </p:pic>
      <p:pic>
        <p:nvPicPr>
          <p:cNvPr id="59" name="58 Imagen" descr="Coca Cola.png"/>
          <p:cNvPicPr>
            <a:picLocks noChangeAspect="1"/>
          </p:cNvPicPr>
          <p:nvPr/>
        </p:nvPicPr>
        <p:blipFill>
          <a:blip r:embed="rId13" cstate="print"/>
          <a:stretch>
            <a:fillRect/>
          </a:stretch>
        </p:blipFill>
        <p:spPr>
          <a:xfrm>
            <a:off x="109538" y="3752720"/>
            <a:ext cx="1725612" cy="2276475"/>
          </a:xfrm>
          <a:prstGeom prst="rect">
            <a:avLst/>
          </a:prstGeom>
          <a:ln>
            <a:noFill/>
          </a:ln>
          <a:effectLst/>
        </p:spPr>
      </p:pic>
      <p:pic>
        <p:nvPicPr>
          <p:cNvPr id="60" name="59 Imagen" descr="7-eleven_2.png"/>
          <p:cNvPicPr>
            <a:picLocks noChangeAspect="1"/>
          </p:cNvPicPr>
          <p:nvPr/>
        </p:nvPicPr>
        <p:blipFill>
          <a:blip r:embed="rId14" cstate="print"/>
          <a:stretch>
            <a:fillRect/>
          </a:stretch>
        </p:blipFill>
        <p:spPr>
          <a:xfrm>
            <a:off x="4772025" y="3808282"/>
            <a:ext cx="1682750" cy="1295400"/>
          </a:xfrm>
          <a:prstGeom prst="rect">
            <a:avLst/>
          </a:prstGeom>
          <a:ln>
            <a:noFill/>
          </a:ln>
          <a:effectLst>
            <a:outerShdw blurRad="292100" dist="139700" dir="2700000" algn="tl" rotWithShape="0">
              <a:srgbClr val="333333">
                <a:alpha val="65000"/>
              </a:srgbClr>
            </a:outerShdw>
          </a:effectLst>
        </p:spPr>
      </p:pic>
      <p:pic>
        <p:nvPicPr>
          <p:cNvPr id="61" name="60 Imagen" descr="Farmacias del Ahorro.png"/>
          <p:cNvPicPr>
            <a:picLocks noChangeAspect="1"/>
          </p:cNvPicPr>
          <p:nvPr/>
        </p:nvPicPr>
        <p:blipFill>
          <a:blip r:embed="rId15" cstate="print"/>
          <a:stretch>
            <a:fillRect/>
          </a:stretch>
        </p:blipFill>
        <p:spPr>
          <a:xfrm>
            <a:off x="6573838" y="4094032"/>
            <a:ext cx="2219325" cy="1524000"/>
          </a:xfrm>
          <a:prstGeom prst="rect">
            <a:avLst/>
          </a:prstGeom>
          <a:ln>
            <a:noFill/>
          </a:ln>
          <a:effectLst>
            <a:outerShdw blurRad="292100" dist="139700" dir="2700000" algn="tl" rotWithShape="0">
              <a:srgbClr val="333333">
                <a:alpha val="65000"/>
              </a:srgbClr>
            </a:outerShdw>
          </a:effectLst>
        </p:spPr>
      </p:pic>
      <p:pic>
        <p:nvPicPr>
          <p:cNvPr id="62" name="61 Imagen" descr="OXXO.png"/>
          <p:cNvPicPr>
            <a:picLocks noChangeAspect="1"/>
          </p:cNvPicPr>
          <p:nvPr/>
        </p:nvPicPr>
        <p:blipFill>
          <a:blip r:embed="rId16" cstate="print"/>
          <a:srcRect r="54203"/>
          <a:stretch>
            <a:fillRect/>
          </a:stretch>
        </p:blipFill>
        <p:spPr>
          <a:xfrm>
            <a:off x="1878013" y="3789232"/>
            <a:ext cx="1452562" cy="1800225"/>
          </a:xfrm>
          <a:prstGeom prst="rect">
            <a:avLst/>
          </a:prstGeom>
          <a:ln>
            <a:noFill/>
          </a:ln>
          <a:effectLst>
            <a:outerShdw blurRad="292100" dist="139700" dir="2700000" algn="tl" rotWithShape="0">
              <a:srgbClr val="333333">
                <a:alpha val="65000"/>
              </a:srgbClr>
            </a:outerShdw>
          </a:effectLst>
        </p:spPr>
      </p:pic>
      <p:pic>
        <p:nvPicPr>
          <p:cNvPr id="63" name="62 Imagen" descr="7-eleven_3.png"/>
          <p:cNvPicPr>
            <a:picLocks noChangeAspect="1"/>
          </p:cNvPicPr>
          <p:nvPr/>
        </p:nvPicPr>
        <p:blipFill>
          <a:blip r:embed="rId17" cstate="print"/>
          <a:stretch>
            <a:fillRect/>
          </a:stretch>
        </p:blipFill>
        <p:spPr>
          <a:xfrm>
            <a:off x="4443413" y="4956045"/>
            <a:ext cx="1563687" cy="1185862"/>
          </a:xfrm>
          <a:prstGeom prst="rect">
            <a:avLst/>
          </a:prstGeom>
          <a:ln>
            <a:noFill/>
          </a:ln>
          <a:effectLst>
            <a:outerShdw blurRad="292100" dist="139700" dir="2700000" algn="tl" rotWithShape="0">
              <a:srgbClr val="333333">
                <a:alpha val="65000"/>
              </a:srgbClr>
            </a:outerShdw>
          </a:effectLst>
        </p:spPr>
      </p:pic>
      <p:pic>
        <p:nvPicPr>
          <p:cNvPr id="64" name="63 Imagen" descr="OXXO.png"/>
          <p:cNvPicPr>
            <a:picLocks noChangeAspect="1"/>
          </p:cNvPicPr>
          <p:nvPr/>
        </p:nvPicPr>
        <p:blipFill>
          <a:blip r:embed="rId16" cstate="print"/>
          <a:srcRect l="53304"/>
          <a:stretch>
            <a:fillRect/>
          </a:stretch>
        </p:blipFill>
        <p:spPr>
          <a:xfrm>
            <a:off x="2835275" y="4379782"/>
            <a:ext cx="1481138" cy="1800225"/>
          </a:xfrm>
          <a:prstGeom prst="rect">
            <a:avLst/>
          </a:prstGeom>
          <a:ln>
            <a:noFill/>
          </a:ln>
          <a:effectLst>
            <a:outerShdw blurRad="292100" dist="139700" dir="2700000" algn="tl" rotWithShape="0">
              <a:srgbClr val="333333">
                <a:alpha val="65000"/>
              </a:srgbClr>
            </a:outerShdw>
          </a:effectLst>
        </p:spPr>
      </p:pic>
      <p:pic>
        <p:nvPicPr>
          <p:cNvPr id="65" name="64 Imagen" descr="HSBC.png"/>
          <p:cNvPicPr>
            <a:picLocks noChangeAspect="1"/>
          </p:cNvPicPr>
          <p:nvPr/>
        </p:nvPicPr>
        <p:blipFill>
          <a:blip r:embed="rId18" cstate="print"/>
          <a:srcRect t="12339" b="21755"/>
          <a:stretch>
            <a:fillRect/>
          </a:stretch>
        </p:blipFill>
        <p:spPr>
          <a:xfrm>
            <a:off x="374650" y="3752277"/>
            <a:ext cx="5905500" cy="614363"/>
          </a:xfrm>
          <a:prstGeom prst="rect">
            <a:avLst/>
          </a:prstGeom>
          <a:ln>
            <a:noFill/>
          </a:ln>
          <a:effectLst>
            <a:outerShdw blurRad="292100" dist="139700" dir="2700000" algn="tl" rotWithShape="0">
              <a:srgbClr val="333333">
                <a:alpha val="65000"/>
              </a:srgbClr>
            </a:outerShdw>
          </a:effectLst>
        </p:spPr>
      </p:pic>
      <p:pic>
        <p:nvPicPr>
          <p:cNvPr id="66" name="65 Imagen" descr="BANAMEX.png"/>
          <p:cNvPicPr>
            <a:picLocks noChangeAspect="1"/>
          </p:cNvPicPr>
          <p:nvPr/>
        </p:nvPicPr>
        <p:blipFill>
          <a:blip r:embed="rId19" cstate="print"/>
          <a:stretch>
            <a:fillRect/>
          </a:stretch>
        </p:blipFill>
        <p:spPr>
          <a:xfrm>
            <a:off x="247650" y="2393377"/>
            <a:ext cx="1184275" cy="1254125"/>
          </a:xfrm>
          <a:prstGeom prst="rect">
            <a:avLst/>
          </a:prstGeom>
          <a:ln>
            <a:noFill/>
          </a:ln>
          <a:effectLst>
            <a:outerShdw blurRad="292100" dist="139700" dir="2700000" algn="tl" rotWithShape="0">
              <a:srgbClr val="333333">
                <a:alpha val="65000"/>
              </a:srgbClr>
            </a:outerShdw>
          </a:effectLst>
        </p:spPr>
      </p:pic>
      <p:pic>
        <p:nvPicPr>
          <p:cNvPr id="67" name="66 Imagen" descr="banorte1.png"/>
          <p:cNvPicPr>
            <a:picLocks noChangeAspect="1"/>
          </p:cNvPicPr>
          <p:nvPr/>
        </p:nvPicPr>
        <p:blipFill>
          <a:blip r:embed="rId20" cstate="print"/>
          <a:stretch>
            <a:fillRect/>
          </a:stretch>
        </p:blipFill>
        <p:spPr>
          <a:xfrm>
            <a:off x="7529513" y="2307652"/>
            <a:ext cx="912812" cy="2097088"/>
          </a:xfrm>
          <a:prstGeom prst="rect">
            <a:avLst/>
          </a:prstGeom>
          <a:ln>
            <a:noFill/>
          </a:ln>
          <a:effectLst/>
        </p:spPr>
      </p:pic>
      <p:pic>
        <p:nvPicPr>
          <p:cNvPr id="68" name="67 Imagen" descr="banorte.png"/>
          <p:cNvPicPr>
            <a:picLocks noChangeAspect="1"/>
          </p:cNvPicPr>
          <p:nvPr/>
        </p:nvPicPr>
        <p:blipFill>
          <a:blip r:embed="rId21" cstate="print"/>
          <a:stretch>
            <a:fillRect/>
          </a:stretch>
        </p:blipFill>
        <p:spPr>
          <a:xfrm>
            <a:off x="6421438" y="2314002"/>
            <a:ext cx="914400" cy="2097088"/>
          </a:xfrm>
          <a:prstGeom prst="rect">
            <a:avLst/>
          </a:prstGeom>
          <a:ln>
            <a:noFill/>
          </a:ln>
          <a:effectLst>
            <a:outerShdw blurRad="292100" dist="139700" dir="2700000" algn="tl" rotWithShape="0">
              <a:srgbClr val="333333">
                <a:alpha val="65000"/>
              </a:srgbClr>
            </a:outerShdw>
          </a:effectLst>
        </p:spPr>
      </p:pic>
      <p:pic>
        <p:nvPicPr>
          <p:cNvPr id="69" name="68 Imagen" descr="bbva-bancomer_2.png"/>
          <p:cNvPicPr>
            <a:picLocks noChangeAspect="1"/>
          </p:cNvPicPr>
          <p:nvPr/>
        </p:nvPicPr>
        <p:blipFill>
          <a:blip r:embed="rId22" cstate="print"/>
          <a:srcRect l="11987" r="10911" b="31693"/>
          <a:stretch>
            <a:fillRect/>
          </a:stretch>
        </p:blipFill>
        <p:spPr>
          <a:xfrm>
            <a:off x="2089150" y="2629915"/>
            <a:ext cx="1450975" cy="976312"/>
          </a:xfrm>
          <a:prstGeom prst="rect">
            <a:avLst/>
          </a:prstGeom>
          <a:ln>
            <a:noFill/>
          </a:ln>
          <a:effectLst>
            <a:outerShdw blurRad="292100" dist="139700" dir="2700000" algn="tl" rotWithShape="0">
              <a:srgbClr val="333333">
                <a:alpha val="65000"/>
              </a:srgbClr>
            </a:outerShdw>
          </a:effectLst>
        </p:spPr>
      </p:pic>
      <p:pic>
        <p:nvPicPr>
          <p:cNvPr id="70" name="69 Imagen" descr="bbva-bancomer.png"/>
          <p:cNvPicPr>
            <a:picLocks noChangeAspect="1"/>
          </p:cNvPicPr>
          <p:nvPr/>
        </p:nvPicPr>
        <p:blipFill>
          <a:blip r:embed="rId23" cstate="print"/>
          <a:srcRect l="14538" t="13168" r="10479" b="26059"/>
          <a:stretch>
            <a:fillRect/>
          </a:stretch>
        </p:blipFill>
        <p:spPr>
          <a:xfrm>
            <a:off x="3765550" y="2629915"/>
            <a:ext cx="1609725" cy="985837"/>
          </a:xfrm>
          <a:prstGeom prst="rect">
            <a:avLst/>
          </a:prstGeom>
          <a:ln>
            <a:noFill/>
          </a:ln>
          <a:effectLst>
            <a:outerShdw blurRad="292100" dist="139700" dir="2700000" algn="tl" rotWithShape="0">
              <a:srgbClr val="333333">
                <a:alpha val="65000"/>
              </a:srgbClr>
            </a:outerShdw>
          </a:effectLst>
        </p:spPr>
      </p:pic>
      <p:pic>
        <p:nvPicPr>
          <p:cNvPr id="71" name="70 Imagen" descr="volaris.png"/>
          <p:cNvPicPr>
            <a:picLocks noChangeAspect="1"/>
          </p:cNvPicPr>
          <p:nvPr/>
        </p:nvPicPr>
        <p:blipFill>
          <a:blip r:embed="rId24" cstate="print"/>
          <a:stretch>
            <a:fillRect/>
          </a:stretch>
        </p:blipFill>
        <p:spPr>
          <a:xfrm>
            <a:off x="5500688" y="4721902"/>
            <a:ext cx="3417887" cy="1209675"/>
          </a:xfrm>
          <a:prstGeom prst="rect">
            <a:avLst/>
          </a:prstGeom>
          <a:ln>
            <a:noFill/>
          </a:ln>
          <a:effectLst/>
        </p:spPr>
      </p:pic>
      <p:pic>
        <p:nvPicPr>
          <p:cNvPr id="72" name="71 Imagen" descr="Aeromexico (1).jpg"/>
          <p:cNvPicPr>
            <a:picLocks noChangeAspect="1"/>
          </p:cNvPicPr>
          <p:nvPr/>
        </p:nvPicPr>
        <p:blipFill>
          <a:blip r:embed="rId25" cstate="print"/>
          <a:stretch>
            <a:fillRect/>
          </a:stretch>
        </p:blipFill>
        <p:spPr>
          <a:xfrm>
            <a:off x="3221038" y="4507590"/>
            <a:ext cx="2122487" cy="1592262"/>
          </a:xfrm>
          <a:prstGeom prst="rect">
            <a:avLst/>
          </a:prstGeom>
          <a:ln>
            <a:noFill/>
          </a:ln>
          <a:effectLst/>
        </p:spPr>
      </p:pic>
      <p:pic>
        <p:nvPicPr>
          <p:cNvPr id="73" name="72 Imagen" descr="SANTANDER 1.png"/>
          <p:cNvPicPr>
            <a:picLocks noChangeAspect="1"/>
          </p:cNvPicPr>
          <p:nvPr/>
        </p:nvPicPr>
        <p:blipFill>
          <a:blip r:embed="rId26" cstate="print"/>
          <a:stretch>
            <a:fillRect/>
          </a:stretch>
        </p:blipFill>
        <p:spPr>
          <a:xfrm>
            <a:off x="150813" y="4494890"/>
            <a:ext cx="2135187" cy="1395412"/>
          </a:xfrm>
          <a:prstGeom prst="rect">
            <a:avLst/>
          </a:prstGeom>
          <a:ln>
            <a:noFill/>
          </a:ln>
          <a:effectLst>
            <a:outerShdw blurRad="292100" dist="139700" dir="2700000" algn="tl" rotWithShape="0">
              <a:srgbClr val="333333">
                <a:alpha val="65000"/>
              </a:srgbClr>
            </a:outerShdw>
          </a:effectLst>
        </p:spPr>
      </p:pic>
      <p:pic>
        <p:nvPicPr>
          <p:cNvPr id="74" name="73 Imagen" descr="SANTANDER 2.png"/>
          <p:cNvPicPr>
            <a:picLocks noChangeAspect="1"/>
          </p:cNvPicPr>
          <p:nvPr/>
        </p:nvPicPr>
        <p:blipFill>
          <a:blip r:embed="rId27" cstate="print"/>
          <a:stretch>
            <a:fillRect/>
          </a:stretch>
        </p:blipFill>
        <p:spPr>
          <a:xfrm>
            <a:off x="898525" y="4831440"/>
            <a:ext cx="2117725" cy="1309687"/>
          </a:xfrm>
          <a:prstGeom prst="rect">
            <a:avLst/>
          </a:prstGeom>
          <a:ln>
            <a:noFill/>
          </a:ln>
          <a:effectLst>
            <a:outerShdw blurRad="292100" dist="139700" dir="2700000" algn="tl" rotWithShape="0">
              <a:srgbClr val="333333">
                <a:alpha val="65000"/>
              </a:srgbClr>
            </a:outerShdw>
          </a:effectLst>
        </p:spPr>
      </p:pic>
      <p:pic>
        <p:nvPicPr>
          <p:cNvPr id="75" name="74 Imagen" descr="bodega aurrera.png"/>
          <p:cNvPicPr>
            <a:picLocks noChangeAspect="1"/>
          </p:cNvPicPr>
          <p:nvPr/>
        </p:nvPicPr>
        <p:blipFill>
          <a:blip r:embed="rId28" cstate="print"/>
          <a:stretch>
            <a:fillRect/>
          </a:stretch>
        </p:blipFill>
        <p:spPr>
          <a:xfrm>
            <a:off x="6502401" y="3304551"/>
            <a:ext cx="587375" cy="876300"/>
          </a:xfrm>
          <a:prstGeom prst="rect">
            <a:avLst/>
          </a:prstGeom>
          <a:ln>
            <a:noFill/>
          </a:ln>
          <a:effectLst>
            <a:outerShdw blurRad="292100" dist="139700" dir="2700000" algn="tl" rotWithShape="0">
              <a:srgbClr val="333333">
                <a:alpha val="65000"/>
              </a:srgbClr>
            </a:outerShdw>
          </a:effectLst>
        </p:spPr>
      </p:pic>
      <p:pic>
        <p:nvPicPr>
          <p:cNvPr id="76" name="75 Imagen" descr="Apoyo walmart.png"/>
          <p:cNvPicPr>
            <a:picLocks noChangeAspect="1"/>
          </p:cNvPicPr>
          <p:nvPr/>
        </p:nvPicPr>
        <p:blipFill>
          <a:blip r:embed="rId29" cstate="print"/>
          <a:srcRect l="16847" t="6228" r="20558" b="13826"/>
          <a:stretch>
            <a:fillRect/>
          </a:stretch>
        </p:blipFill>
        <p:spPr>
          <a:xfrm>
            <a:off x="5870576" y="2837826"/>
            <a:ext cx="815975" cy="790575"/>
          </a:xfrm>
          <a:prstGeom prst="rect">
            <a:avLst/>
          </a:prstGeom>
          <a:ln>
            <a:noFill/>
          </a:ln>
          <a:effectLst>
            <a:outerShdw blurRad="292100" dist="139700" dir="2700000" algn="tl" rotWithShape="0">
              <a:srgbClr val="333333">
                <a:alpha val="65000"/>
              </a:srgbClr>
            </a:outerShdw>
          </a:effectLst>
        </p:spPr>
      </p:pic>
      <p:pic>
        <p:nvPicPr>
          <p:cNvPr id="77" name="76 Imagen" descr="Mexicana _elite.png"/>
          <p:cNvPicPr>
            <a:picLocks noChangeAspect="1"/>
          </p:cNvPicPr>
          <p:nvPr/>
        </p:nvPicPr>
        <p:blipFill>
          <a:blip r:embed="rId30" cstate="print"/>
          <a:stretch>
            <a:fillRect/>
          </a:stretch>
        </p:blipFill>
        <p:spPr>
          <a:xfrm>
            <a:off x="1387476" y="2860051"/>
            <a:ext cx="1003300" cy="1331913"/>
          </a:xfrm>
          <a:prstGeom prst="rect">
            <a:avLst/>
          </a:prstGeom>
          <a:ln>
            <a:noFill/>
          </a:ln>
          <a:effectLst>
            <a:outerShdw blurRad="292100" dist="139700" dir="2700000" algn="tl" rotWithShape="0">
              <a:srgbClr val="333333">
                <a:alpha val="65000"/>
              </a:srgbClr>
            </a:outerShdw>
          </a:effectLst>
        </p:spPr>
      </p:pic>
      <p:pic>
        <p:nvPicPr>
          <p:cNvPr id="78" name="77 Imagen" descr="Mexicana_vuelo.png"/>
          <p:cNvPicPr>
            <a:picLocks noChangeAspect="1"/>
          </p:cNvPicPr>
          <p:nvPr/>
        </p:nvPicPr>
        <p:blipFill>
          <a:blip r:embed="rId31" cstate="print"/>
          <a:stretch>
            <a:fillRect/>
          </a:stretch>
        </p:blipFill>
        <p:spPr>
          <a:xfrm>
            <a:off x="271463" y="2860051"/>
            <a:ext cx="1017588" cy="1331913"/>
          </a:xfrm>
          <a:prstGeom prst="rect">
            <a:avLst/>
          </a:prstGeom>
          <a:ln>
            <a:noFill/>
          </a:ln>
          <a:effectLst>
            <a:outerShdw blurRad="292100" dist="139700" dir="2700000" algn="tl" rotWithShape="0">
              <a:srgbClr val="333333">
                <a:alpha val="65000"/>
              </a:srgbClr>
            </a:outerShdw>
          </a:effectLst>
        </p:spPr>
      </p:pic>
      <p:pic>
        <p:nvPicPr>
          <p:cNvPr id="79" name="78 Imagen" descr="Interjet.png"/>
          <p:cNvPicPr>
            <a:picLocks noChangeAspect="1"/>
          </p:cNvPicPr>
          <p:nvPr/>
        </p:nvPicPr>
        <p:blipFill>
          <a:blip r:embed="rId32" cstate="print"/>
          <a:stretch>
            <a:fillRect/>
          </a:stretch>
        </p:blipFill>
        <p:spPr>
          <a:xfrm>
            <a:off x="2525713" y="2860051"/>
            <a:ext cx="971550" cy="1331913"/>
          </a:xfrm>
          <a:prstGeom prst="rect">
            <a:avLst/>
          </a:prstGeom>
          <a:ln>
            <a:noFill/>
          </a:ln>
          <a:effectLst>
            <a:outerShdw blurRad="292100" dist="139700" dir="2700000" algn="tl" rotWithShape="0">
              <a:srgbClr val="333333">
                <a:alpha val="65000"/>
              </a:srgbClr>
            </a:outerShdw>
          </a:effectLst>
        </p:spPr>
      </p:pic>
      <p:pic>
        <p:nvPicPr>
          <p:cNvPr id="80" name="79 Imagen" descr="Pase de abordar.png"/>
          <p:cNvPicPr>
            <a:picLocks noChangeAspect="1"/>
          </p:cNvPicPr>
          <p:nvPr/>
        </p:nvPicPr>
        <p:blipFill>
          <a:blip r:embed="rId33" cstate="print"/>
          <a:stretch>
            <a:fillRect/>
          </a:stretch>
        </p:blipFill>
        <p:spPr>
          <a:xfrm>
            <a:off x="3625851" y="2875926"/>
            <a:ext cx="1919287" cy="806450"/>
          </a:xfrm>
          <a:prstGeom prst="rect">
            <a:avLst/>
          </a:prstGeom>
          <a:ln>
            <a:noFill/>
          </a:ln>
          <a:effectLst/>
        </p:spPr>
      </p:pic>
      <p:pic>
        <p:nvPicPr>
          <p:cNvPr id="81" name="80 Imagen" descr="cemento tolteca_2.png"/>
          <p:cNvPicPr>
            <a:picLocks noChangeAspect="1"/>
          </p:cNvPicPr>
          <p:nvPr/>
        </p:nvPicPr>
        <p:blipFill>
          <a:blip r:embed="rId34" cstate="print"/>
          <a:srcRect l="59278" t="41624" r="17903" b="30001"/>
          <a:stretch>
            <a:fillRect/>
          </a:stretch>
        </p:blipFill>
        <p:spPr>
          <a:xfrm>
            <a:off x="7040563" y="2825126"/>
            <a:ext cx="876300" cy="831850"/>
          </a:xfrm>
          <a:prstGeom prst="rect">
            <a:avLst/>
          </a:prstGeom>
          <a:ln>
            <a:noFill/>
          </a:ln>
          <a:effectLst>
            <a:outerShdw blurRad="292100" dist="139700" dir="2700000" algn="tl" rotWithShape="0">
              <a:srgbClr val="333333">
                <a:alpha val="65000"/>
              </a:srgbClr>
            </a:outerShdw>
          </a:effectLst>
        </p:spPr>
      </p:pic>
      <p:pic>
        <p:nvPicPr>
          <p:cNvPr id="82" name="81 Imagen" descr="metro.png"/>
          <p:cNvPicPr>
            <a:picLocks noChangeAspect="1"/>
          </p:cNvPicPr>
          <p:nvPr/>
        </p:nvPicPr>
        <p:blipFill>
          <a:blip r:embed="rId35" cstate="print"/>
          <a:stretch>
            <a:fillRect/>
          </a:stretch>
        </p:blipFill>
        <p:spPr>
          <a:xfrm>
            <a:off x="4697413" y="3312489"/>
            <a:ext cx="1401763" cy="795337"/>
          </a:xfrm>
          <a:prstGeom prst="rect">
            <a:avLst/>
          </a:prstGeom>
          <a:ln>
            <a:noFill/>
          </a:ln>
          <a:effectLst/>
        </p:spPr>
      </p:pic>
      <p:pic>
        <p:nvPicPr>
          <p:cNvPr id="83" name="82 Imagen" descr="LOTERIA NACIONA.png"/>
          <p:cNvPicPr>
            <a:picLocks noChangeAspect="1"/>
          </p:cNvPicPr>
          <p:nvPr/>
        </p:nvPicPr>
        <p:blipFill>
          <a:blip r:embed="rId36" cstate="print"/>
          <a:srcRect l="3428" t="4461" r="2750" b="3721"/>
          <a:stretch>
            <a:fillRect/>
          </a:stretch>
        </p:blipFill>
        <p:spPr>
          <a:xfrm>
            <a:off x="7373938" y="3323601"/>
            <a:ext cx="1419225" cy="847725"/>
          </a:xfrm>
          <a:prstGeom prst="rect">
            <a:avLst/>
          </a:prstGeom>
          <a:ln>
            <a:noFill/>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363">
                                            <p:txEl>
                                              <p:pRg st="0" end="0"/>
                                            </p:txEl>
                                          </p:spTgt>
                                        </p:tgtEl>
                                        <p:attrNameLst>
                                          <p:attrName>style.visibility</p:attrName>
                                        </p:attrNameLst>
                                      </p:cBhvr>
                                      <p:to>
                                        <p:strVal val="visible"/>
                                      </p:to>
                                    </p:set>
                                    <p:animEffect transition="in" filter="wipe(up)">
                                      <p:cBhvr>
                                        <p:cTn id="7" dur="1000"/>
                                        <p:tgtEl>
                                          <p:spTgt spid="15363">
                                            <p:txEl>
                                              <p:pRg st="0" end="0"/>
                                            </p:txEl>
                                          </p:spTgt>
                                        </p:tgtEl>
                                      </p:cBhvr>
                                    </p:animEffect>
                                  </p:childTnLst>
                                </p:cTn>
                              </p:par>
                            </p:childTnLst>
                          </p:cTn>
                        </p:par>
                        <p:par>
                          <p:cTn id="8" fill="hold">
                            <p:stCondLst>
                              <p:cond delay="1000"/>
                            </p:stCondLst>
                            <p:childTnLst>
                              <p:par>
                                <p:cTn id="9" presetID="24" presetClass="entr" presetSubtype="0" fill="hold" nodeType="afterEffect">
                                  <p:stCondLst>
                                    <p:cond delay="500"/>
                                  </p:stCondLst>
                                  <p:childTnLst>
                                    <p:set>
                                      <p:cBhvr>
                                        <p:cTn id="10" dur="1" fill="hold">
                                          <p:stCondLst>
                                            <p:cond delay="0"/>
                                          </p:stCondLst>
                                        </p:cTn>
                                        <p:tgtEl>
                                          <p:spTgt spid="48"/>
                                        </p:tgtEl>
                                        <p:attrNameLst>
                                          <p:attrName>style.visibility</p:attrName>
                                        </p:attrNameLst>
                                      </p:cBhvr>
                                      <p:to>
                                        <p:strVal val="visible"/>
                                      </p:to>
                                    </p:set>
                                    <p:anim to="" calcmode="lin" valueType="num">
                                      <p:cBhvr>
                                        <p:cTn id="11" dur="1" fill="hold"/>
                                        <p:tgtEl>
                                          <p:spTgt spid="48"/>
                                        </p:tgtEl>
                                        <p:attrNameLst>
                                          <p:attrName/>
                                        </p:attrNameLst>
                                      </p:cBhvr>
                                    </p:anim>
                                  </p:childTnLst>
                                </p:cTn>
                              </p:par>
                              <p:par>
                                <p:cTn id="12" presetID="24" presetClass="entr" presetSubtype="0" fill="hold" nodeType="withEffect">
                                  <p:stCondLst>
                                    <p:cond delay="0"/>
                                  </p:stCondLst>
                                  <p:childTnLst>
                                    <p:set>
                                      <p:cBhvr>
                                        <p:cTn id="13" dur="1" fill="hold">
                                          <p:stCondLst>
                                            <p:cond delay="0"/>
                                          </p:stCondLst>
                                        </p:cTn>
                                        <p:tgtEl>
                                          <p:spTgt spid="49"/>
                                        </p:tgtEl>
                                        <p:attrNameLst>
                                          <p:attrName>style.visibility</p:attrName>
                                        </p:attrNameLst>
                                      </p:cBhvr>
                                      <p:to>
                                        <p:strVal val="visible"/>
                                      </p:to>
                                    </p:set>
                                    <p:anim to="" calcmode="lin" valueType="num">
                                      <p:cBhvr>
                                        <p:cTn id="14" dur="1" fill="hold"/>
                                        <p:tgtEl>
                                          <p:spTgt spid="49"/>
                                        </p:tgtEl>
                                        <p:attrNameLst>
                                          <p:attrName/>
                                        </p:attrNameLst>
                                      </p:cBhvr>
                                    </p:anim>
                                  </p:childTnLst>
                                </p:cTn>
                              </p:par>
                              <p:par>
                                <p:cTn id="15" presetID="24" presetClass="entr" presetSubtype="0"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 to="" calcmode="lin" valueType="num">
                                      <p:cBhvr>
                                        <p:cTn id="17" dur="1" fill="hold"/>
                                        <p:tgtEl>
                                          <p:spTgt spid="50"/>
                                        </p:tgtEl>
                                        <p:attrNameLst>
                                          <p:attrName/>
                                        </p:attrNameLst>
                                      </p:cBhvr>
                                    </p:anim>
                                  </p:childTnLst>
                                </p:cTn>
                              </p:par>
                              <p:par>
                                <p:cTn id="18" presetID="24" presetClass="entr" presetSubtype="0" fill="hold" nodeType="withEffect">
                                  <p:stCondLst>
                                    <p:cond delay="0"/>
                                  </p:stCondLst>
                                  <p:childTnLst>
                                    <p:set>
                                      <p:cBhvr>
                                        <p:cTn id="19" dur="1" fill="hold">
                                          <p:stCondLst>
                                            <p:cond delay="0"/>
                                          </p:stCondLst>
                                        </p:cTn>
                                        <p:tgtEl>
                                          <p:spTgt spid="51"/>
                                        </p:tgtEl>
                                        <p:attrNameLst>
                                          <p:attrName>style.visibility</p:attrName>
                                        </p:attrNameLst>
                                      </p:cBhvr>
                                      <p:to>
                                        <p:strVal val="visible"/>
                                      </p:to>
                                    </p:set>
                                    <p:anim to="" calcmode="lin" valueType="num">
                                      <p:cBhvr>
                                        <p:cTn id="20" dur="1" fill="hold"/>
                                        <p:tgtEl>
                                          <p:spTgt spid="51"/>
                                        </p:tgtEl>
                                        <p:attrNameLst>
                                          <p:attrName/>
                                        </p:attrNameLst>
                                      </p:cBhvr>
                                    </p:anim>
                                  </p:childTnLst>
                                </p:cTn>
                              </p:par>
                              <p:par>
                                <p:cTn id="21" presetID="24" presetClass="entr" presetSubtype="0" fill="hold" nodeType="withEffect">
                                  <p:stCondLst>
                                    <p:cond delay="0"/>
                                  </p:stCondLst>
                                  <p:childTnLst>
                                    <p:set>
                                      <p:cBhvr>
                                        <p:cTn id="22" dur="1" fill="hold">
                                          <p:stCondLst>
                                            <p:cond delay="0"/>
                                          </p:stCondLst>
                                        </p:cTn>
                                        <p:tgtEl>
                                          <p:spTgt spid="52"/>
                                        </p:tgtEl>
                                        <p:attrNameLst>
                                          <p:attrName>style.visibility</p:attrName>
                                        </p:attrNameLst>
                                      </p:cBhvr>
                                      <p:to>
                                        <p:strVal val="visible"/>
                                      </p:to>
                                    </p:set>
                                    <p:anim to="" calcmode="lin" valueType="num">
                                      <p:cBhvr>
                                        <p:cTn id="23" dur="1" fill="hold"/>
                                        <p:tgtEl>
                                          <p:spTgt spid="52"/>
                                        </p:tgtEl>
                                        <p:attrNameLst>
                                          <p:attrName/>
                                        </p:attrNameLst>
                                      </p:cBhvr>
                                    </p:anim>
                                  </p:childTnLst>
                                </p:cTn>
                              </p:par>
                              <p:par>
                                <p:cTn id="24" presetID="24" presetClass="entr" presetSubtype="0" fill="hold" nodeType="withEffect">
                                  <p:stCondLst>
                                    <p:cond delay="0"/>
                                  </p:stCondLst>
                                  <p:childTnLst>
                                    <p:set>
                                      <p:cBhvr>
                                        <p:cTn id="25" dur="1" fill="hold">
                                          <p:stCondLst>
                                            <p:cond delay="0"/>
                                          </p:stCondLst>
                                        </p:cTn>
                                        <p:tgtEl>
                                          <p:spTgt spid="53"/>
                                        </p:tgtEl>
                                        <p:attrNameLst>
                                          <p:attrName>style.visibility</p:attrName>
                                        </p:attrNameLst>
                                      </p:cBhvr>
                                      <p:to>
                                        <p:strVal val="visible"/>
                                      </p:to>
                                    </p:set>
                                    <p:anim to="" calcmode="lin" valueType="num">
                                      <p:cBhvr>
                                        <p:cTn id="26" dur="1" fill="hold"/>
                                        <p:tgtEl>
                                          <p:spTgt spid="53"/>
                                        </p:tgtEl>
                                        <p:attrNameLst>
                                          <p:attrName/>
                                        </p:attrNameLst>
                                      </p:cBhvr>
                                    </p:anim>
                                  </p:childTnLst>
                                </p:cTn>
                              </p:par>
                              <p:par>
                                <p:cTn id="27" presetID="24" presetClass="entr" presetSubtype="0" fill="hold" nodeType="withEffect">
                                  <p:stCondLst>
                                    <p:cond delay="0"/>
                                  </p:stCondLst>
                                  <p:childTnLst>
                                    <p:set>
                                      <p:cBhvr>
                                        <p:cTn id="28" dur="1" fill="hold">
                                          <p:stCondLst>
                                            <p:cond delay="0"/>
                                          </p:stCondLst>
                                        </p:cTn>
                                        <p:tgtEl>
                                          <p:spTgt spid="54"/>
                                        </p:tgtEl>
                                        <p:attrNameLst>
                                          <p:attrName>style.visibility</p:attrName>
                                        </p:attrNameLst>
                                      </p:cBhvr>
                                      <p:to>
                                        <p:strVal val="visible"/>
                                      </p:to>
                                    </p:set>
                                    <p:anim to="" calcmode="lin" valueType="num">
                                      <p:cBhvr>
                                        <p:cTn id="29" dur="1" fill="hold"/>
                                        <p:tgtEl>
                                          <p:spTgt spid="54"/>
                                        </p:tgtEl>
                                        <p:attrNameLst>
                                          <p:attrName/>
                                        </p:attrNameLst>
                                      </p:cBhvr>
                                    </p:anim>
                                  </p:childTnLst>
                                </p:cTn>
                              </p:par>
                            </p:childTnLst>
                          </p:cTn>
                        </p:par>
                        <p:par>
                          <p:cTn id="30" fill="hold">
                            <p:stCondLst>
                              <p:cond delay="1500"/>
                            </p:stCondLst>
                            <p:childTnLst>
                              <p:par>
                                <p:cTn id="31" presetID="24" presetClass="entr" presetSubtype="0" fill="hold" nodeType="afterEffect">
                                  <p:stCondLst>
                                    <p:cond delay="2000"/>
                                  </p:stCondLst>
                                  <p:childTnLst>
                                    <p:set>
                                      <p:cBhvr>
                                        <p:cTn id="32" dur="1" fill="hold">
                                          <p:stCondLst>
                                            <p:cond delay="0"/>
                                          </p:stCondLst>
                                        </p:cTn>
                                        <p:tgtEl>
                                          <p:spTgt spid="55"/>
                                        </p:tgtEl>
                                        <p:attrNameLst>
                                          <p:attrName>style.visibility</p:attrName>
                                        </p:attrNameLst>
                                      </p:cBhvr>
                                      <p:to>
                                        <p:strVal val="visible"/>
                                      </p:to>
                                    </p:set>
                                    <p:anim to="" calcmode="lin" valueType="num">
                                      <p:cBhvr>
                                        <p:cTn id="33" dur="1" fill="hold"/>
                                        <p:tgtEl>
                                          <p:spTgt spid="55"/>
                                        </p:tgtEl>
                                        <p:attrNameLst>
                                          <p:attrName/>
                                        </p:attrNameLst>
                                      </p:cBhvr>
                                    </p:anim>
                                  </p:childTnLst>
                                </p:cTn>
                              </p:par>
                              <p:par>
                                <p:cTn id="34" presetID="24" presetClass="entr" presetSubtype="0" fill="hold" nodeType="withEffect">
                                  <p:stCondLst>
                                    <p:cond delay="0"/>
                                  </p:stCondLst>
                                  <p:childTnLst>
                                    <p:set>
                                      <p:cBhvr>
                                        <p:cTn id="35" dur="1" fill="hold">
                                          <p:stCondLst>
                                            <p:cond delay="0"/>
                                          </p:stCondLst>
                                        </p:cTn>
                                        <p:tgtEl>
                                          <p:spTgt spid="56"/>
                                        </p:tgtEl>
                                        <p:attrNameLst>
                                          <p:attrName>style.visibility</p:attrName>
                                        </p:attrNameLst>
                                      </p:cBhvr>
                                      <p:to>
                                        <p:strVal val="visible"/>
                                      </p:to>
                                    </p:set>
                                    <p:anim to="" calcmode="lin" valueType="num">
                                      <p:cBhvr>
                                        <p:cTn id="36" dur="1" fill="hold"/>
                                        <p:tgtEl>
                                          <p:spTgt spid="56"/>
                                        </p:tgtEl>
                                        <p:attrNameLst>
                                          <p:attrName/>
                                        </p:attrNameLst>
                                      </p:cBhvr>
                                    </p:anim>
                                  </p:childTnLst>
                                </p:cTn>
                              </p:par>
                              <p:par>
                                <p:cTn id="37" presetID="24" presetClass="entr" presetSubtype="0" fill="hold" nodeType="withEffect">
                                  <p:stCondLst>
                                    <p:cond delay="0"/>
                                  </p:stCondLst>
                                  <p:childTnLst>
                                    <p:set>
                                      <p:cBhvr>
                                        <p:cTn id="38" dur="1" fill="hold">
                                          <p:stCondLst>
                                            <p:cond delay="0"/>
                                          </p:stCondLst>
                                        </p:cTn>
                                        <p:tgtEl>
                                          <p:spTgt spid="57"/>
                                        </p:tgtEl>
                                        <p:attrNameLst>
                                          <p:attrName>style.visibility</p:attrName>
                                        </p:attrNameLst>
                                      </p:cBhvr>
                                      <p:to>
                                        <p:strVal val="visible"/>
                                      </p:to>
                                    </p:set>
                                    <p:anim to="" calcmode="lin" valueType="num">
                                      <p:cBhvr>
                                        <p:cTn id="39" dur="1" fill="hold"/>
                                        <p:tgtEl>
                                          <p:spTgt spid="57"/>
                                        </p:tgtEl>
                                        <p:attrNameLst>
                                          <p:attrName/>
                                        </p:attrNameLst>
                                      </p:cBhvr>
                                    </p:anim>
                                  </p:childTnLst>
                                </p:cTn>
                              </p:par>
                              <p:par>
                                <p:cTn id="40" presetID="24" presetClass="entr" presetSubtype="0" fill="hold" nodeType="withEffect">
                                  <p:stCondLst>
                                    <p:cond delay="0"/>
                                  </p:stCondLst>
                                  <p:childTnLst>
                                    <p:set>
                                      <p:cBhvr>
                                        <p:cTn id="41" dur="1" fill="hold">
                                          <p:stCondLst>
                                            <p:cond delay="0"/>
                                          </p:stCondLst>
                                        </p:cTn>
                                        <p:tgtEl>
                                          <p:spTgt spid="58"/>
                                        </p:tgtEl>
                                        <p:attrNameLst>
                                          <p:attrName>style.visibility</p:attrName>
                                        </p:attrNameLst>
                                      </p:cBhvr>
                                      <p:to>
                                        <p:strVal val="visible"/>
                                      </p:to>
                                    </p:set>
                                    <p:anim to="" calcmode="lin" valueType="num">
                                      <p:cBhvr>
                                        <p:cTn id="42" dur="1" fill="hold"/>
                                        <p:tgtEl>
                                          <p:spTgt spid="58"/>
                                        </p:tgtEl>
                                        <p:attrNameLst>
                                          <p:attrName/>
                                        </p:attrNameLst>
                                      </p:cBhvr>
                                    </p:anim>
                                  </p:childTnLst>
                                </p:cTn>
                              </p:par>
                            </p:childTnLst>
                          </p:cTn>
                        </p:par>
                        <p:par>
                          <p:cTn id="43" fill="hold">
                            <p:stCondLst>
                              <p:cond delay="3500"/>
                            </p:stCondLst>
                            <p:childTnLst>
                              <p:par>
                                <p:cTn id="44" presetID="10" presetClass="exit" presetSubtype="0" fill="hold" nodeType="afterEffect">
                                  <p:stCondLst>
                                    <p:cond delay="0"/>
                                  </p:stCondLst>
                                  <p:childTnLst>
                                    <p:animEffect transition="out" filter="fade">
                                      <p:cBhvr>
                                        <p:cTn id="45" dur="3000"/>
                                        <p:tgtEl>
                                          <p:spTgt spid="49"/>
                                        </p:tgtEl>
                                      </p:cBhvr>
                                    </p:animEffect>
                                    <p:set>
                                      <p:cBhvr>
                                        <p:cTn id="46" dur="1" fill="hold">
                                          <p:stCondLst>
                                            <p:cond delay="2999"/>
                                          </p:stCondLst>
                                        </p:cTn>
                                        <p:tgtEl>
                                          <p:spTgt spid="49"/>
                                        </p:tgtEl>
                                        <p:attrNameLst>
                                          <p:attrName>style.visibility</p:attrName>
                                        </p:attrNameLst>
                                      </p:cBhvr>
                                      <p:to>
                                        <p:strVal val="hidden"/>
                                      </p:to>
                                    </p:set>
                                  </p:childTnLst>
                                </p:cTn>
                              </p:par>
                              <p:par>
                                <p:cTn id="47" presetID="10" presetClass="exit" presetSubtype="0" fill="hold" nodeType="withEffect">
                                  <p:stCondLst>
                                    <p:cond delay="0"/>
                                  </p:stCondLst>
                                  <p:childTnLst>
                                    <p:animEffect transition="out" filter="fade">
                                      <p:cBhvr>
                                        <p:cTn id="48" dur="2000"/>
                                        <p:tgtEl>
                                          <p:spTgt spid="48"/>
                                        </p:tgtEl>
                                      </p:cBhvr>
                                    </p:animEffect>
                                    <p:set>
                                      <p:cBhvr>
                                        <p:cTn id="49" dur="1" fill="hold">
                                          <p:stCondLst>
                                            <p:cond delay="1999"/>
                                          </p:stCondLst>
                                        </p:cTn>
                                        <p:tgtEl>
                                          <p:spTgt spid="48"/>
                                        </p:tgtEl>
                                        <p:attrNameLst>
                                          <p:attrName>style.visibility</p:attrName>
                                        </p:attrNameLst>
                                      </p:cBhvr>
                                      <p:to>
                                        <p:strVal val="hidden"/>
                                      </p:to>
                                    </p:set>
                                  </p:childTnLst>
                                </p:cTn>
                              </p:par>
                              <p:par>
                                <p:cTn id="50" presetID="10" presetClass="exit" presetSubtype="0" fill="hold" nodeType="withEffect">
                                  <p:stCondLst>
                                    <p:cond delay="0"/>
                                  </p:stCondLst>
                                  <p:childTnLst>
                                    <p:animEffect transition="out" filter="fade">
                                      <p:cBhvr>
                                        <p:cTn id="51" dur="2000"/>
                                        <p:tgtEl>
                                          <p:spTgt spid="50"/>
                                        </p:tgtEl>
                                      </p:cBhvr>
                                    </p:animEffect>
                                    <p:set>
                                      <p:cBhvr>
                                        <p:cTn id="52" dur="1" fill="hold">
                                          <p:stCondLst>
                                            <p:cond delay="1999"/>
                                          </p:stCondLst>
                                        </p:cTn>
                                        <p:tgtEl>
                                          <p:spTgt spid="50"/>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2000"/>
                                        <p:tgtEl>
                                          <p:spTgt spid="52"/>
                                        </p:tgtEl>
                                      </p:cBhvr>
                                    </p:animEffect>
                                    <p:set>
                                      <p:cBhvr>
                                        <p:cTn id="55" dur="1" fill="hold">
                                          <p:stCondLst>
                                            <p:cond delay="1999"/>
                                          </p:stCondLst>
                                        </p:cTn>
                                        <p:tgtEl>
                                          <p:spTgt spid="52"/>
                                        </p:tgtEl>
                                        <p:attrNameLst>
                                          <p:attrName>style.visibility</p:attrName>
                                        </p:attrNameLst>
                                      </p:cBhvr>
                                      <p:to>
                                        <p:strVal val="hidden"/>
                                      </p:to>
                                    </p:set>
                                  </p:childTnLst>
                                </p:cTn>
                              </p:par>
                              <p:par>
                                <p:cTn id="56" presetID="10" presetClass="exit" presetSubtype="0" fill="hold" nodeType="withEffect">
                                  <p:stCondLst>
                                    <p:cond delay="0"/>
                                  </p:stCondLst>
                                  <p:childTnLst>
                                    <p:animEffect transition="out" filter="fade">
                                      <p:cBhvr>
                                        <p:cTn id="57" dur="2000"/>
                                        <p:tgtEl>
                                          <p:spTgt spid="53"/>
                                        </p:tgtEl>
                                      </p:cBhvr>
                                    </p:animEffect>
                                    <p:set>
                                      <p:cBhvr>
                                        <p:cTn id="58" dur="1" fill="hold">
                                          <p:stCondLst>
                                            <p:cond delay="1999"/>
                                          </p:stCondLst>
                                        </p:cTn>
                                        <p:tgtEl>
                                          <p:spTgt spid="53"/>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2000"/>
                                        <p:tgtEl>
                                          <p:spTgt spid="51"/>
                                        </p:tgtEl>
                                      </p:cBhvr>
                                    </p:animEffect>
                                    <p:set>
                                      <p:cBhvr>
                                        <p:cTn id="61" dur="1" fill="hold">
                                          <p:stCondLst>
                                            <p:cond delay="1999"/>
                                          </p:stCondLst>
                                        </p:cTn>
                                        <p:tgtEl>
                                          <p:spTgt spid="51"/>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2000"/>
                                        <p:tgtEl>
                                          <p:spTgt spid="54"/>
                                        </p:tgtEl>
                                      </p:cBhvr>
                                    </p:animEffect>
                                    <p:set>
                                      <p:cBhvr>
                                        <p:cTn id="64" dur="1" fill="hold">
                                          <p:stCondLst>
                                            <p:cond delay="1999"/>
                                          </p:stCondLst>
                                        </p:cTn>
                                        <p:tgtEl>
                                          <p:spTgt spid="54"/>
                                        </p:tgtEl>
                                        <p:attrNameLst>
                                          <p:attrName>style.visibility</p:attrName>
                                        </p:attrNameLst>
                                      </p:cBhvr>
                                      <p:to>
                                        <p:strVal val="hidden"/>
                                      </p:to>
                                    </p:set>
                                  </p:childTnLst>
                                </p:cTn>
                              </p:par>
                              <p:par>
                                <p:cTn id="65" presetID="24" presetClass="entr" presetSubtype="0" fill="hold" nodeType="withEffect">
                                  <p:stCondLst>
                                    <p:cond delay="0"/>
                                  </p:stCondLst>
                                  <p:childTnLst>
                                    <p:set>
                                      <p:cBhvr>
                                        <p:cTn id="66" dur="1" fill="hold">
                                          <p:stCondLst>
                                            <p:cond delay="0"/>
                                          </p:stCondLst>
                                        </p:cTn>
                                        <p:tgtEl>
                                          <p:spTgt spid="59"/>
                                        </p:tgtEl>
                                        <p:attrNameLst>
                                          <p:attrName>style.visibility</p:attrName>
                                        </p:attrNameLst>
                                      </p:cBhvr>
                                      <p:to>
                                        <p:strVal val="visible"/>
                                      </p:to>
                                    </p:set>
                                    <p:anim to="" calcmode="lin" valueType="num">
                                      <p:cBhvr>
                                        <p:cTn id="67" dur="1" fill="hold"/>
                                        <p:tgtEl>
                                          <p:spTgt spid="59"/>
                                        </p:tgtEl>
                                        <p:attrNameLst>
                                          <p:attrName/>
                                        </p:attrNameLst>
                                      </p:cBhvr>
                                    </p:anim>
                                  </p:childTnLst>
                                </p:cTn>
                              </p:par>
                              <p:par>
                                <p:cTn id="68" presetID="24" presetClass="entr" presetSubtype="0" fill="hold" nodeType="withEffect">
                                  <p:stCondLst>
                                    <p:cond delay="0"/>
                                  </p:stCondLst>
                                  <p:childTnLst>
                                    <p:set>
                                      <p:cBhvr>
                                        <p:cTn id="69" dur="1" fill="hold">
                                          <p:stCondLst>
                                            <p:cond delay="0"/>
                                          </p:stCondLst>
                                        </p:cTn>
                                        <p:tgtEl>
                                          <p:spTgt spid="60"/>
                                        </p:tgtEl>
                                        <p:attrNameLst>
                                          <p:attrName>style.visibility</p:attrName>
                                        </p:attrNameLst>
                                      </p:cBhvr>
                                      <p:to>
                                        <p:strVal val="visible"/>
                                      </p:to>
                                    </p:set>
                                    <p:anim to="" calcmode="lin" valueType="num">
                                      <p:cBhvr>
                                        <p:cTn id="70" dur="1" fill="hold"/>
                                        <p:tgtEl>
                                          <p:spTgt spid="60"/>
                                        </p:tgtEl>
                                        <p:attrNameLst>
                                          <p:attrName/>
                                        </p:attrNameLst>
                                      </p:cBhvr>
                                    </p:anim>
                                  </p:childTnLst>
                                </p:cTn>
                              </p:par>
                              <p:par>
                                <p:cTn id="71" presetID="24" presetClass="entr" presetSubtype="0" fill="hold" nodeType="withEffect">
                                  <p:stCondLst>
                                    <p:cond delay="0"/>
                                  </p:stCondLst>
                                  <p:childTnLst>
                                    <p:set>
                                      <p:cBhvr>
                                        <p:cTn id="72" dur="1" fill="hold">
                                          <p:stCondLst>
                                            <p:cond delay="0"/>
                                          </p:stCondLst>
                                        </p:cTn>
                                        <p:tgtEl>
                                          <p:spTgt spid="61"/>
                                        </p:tgtEl>
                                        <p:attrNameLst>
                                          <p:attrName>style.visibility</p:attrName>
                                        </p:attrNameLst>
                                      </p:cBhvr>
                                      <p:to>
                                        <p:strVal val="visible"/>
                                      </p:to>
                                    </p:set>
                                    <p:anim to="" calcmode="lin" valueType="num">
                                      <p:cBhvr>
                                        <p:cTn id="73" dur="1" fill="hold"/>
                                        <p:tgtEl>
                                          <p:spTgt spid="61"/>
                                        </p:tgtEl>
                                        <p:attrNameLst>
                                          <p:attrName/>
                                        </p:attrNameLst>
                                      </p:cBhvr>
                                    </p:anim>
                                  </p:childTnLst>
                                </p:cTn>
                              </p:par>
                              <p:par>
                                <p:cTn id="74" presetID="24" presetClass="entr" presetSubtype="0" fill="hold" nodeType="withEffect">
                                  <p:stCondLst>
                                    <p:cond delay="0"/>
                                  </p:stCondLst>
                                  <p:childTnLst>
                                    <p:set>
                                      <p:cBhvr>
                                        <p:cTn id="75" dur="1" fill="hold">
                                          <p:stCondLst>
                                            <p:cond delay="0"/>
                                          </p:stCondLst>
                                        </p:cTn>
                                        <p:tgtEl>
                                          <p:spTgt spid="62"/>
                                        </p:tgtEl>
                                        <p:attrNameLst>
                                          <p:attrName>style.visibility</p:attrName>
                                        </p:attrNameLst>
                                      </p:cBhvr>
                                      <p:to>
                                        <p:strVal val="visible"/>
                                      </p:to>
                                    </p:set>
                                    <p:anim to="" calcmode="lin" valueType="num">
                                      <p:cBhvr>
                                        <p:cTn id="76" dur="1" fill="hold"/>
                                        <p:tgtEl>
                                          <p:spTgt spid="62"/>
                                        </p:tgtEl>
                                        <p:attrNameLst>
                                          <p:attrName/>
                                        </p:attrNameLst>
                                      </p:cBhvr>
                                    </p:anim>
                                  </p:childTnLst>
                                </p:cTn>
                              </p:par>
                              <p:par>
                                <p:cTn id="77" presetID="24" presetClass="entr" presetSubtype="0" fill="hold" nodeType="withEffect">
                                  <p:stCondLst>
                                    <p:cond delay="0"/>
                                  </p:stCondLst>
                                  <p:childTnLst>
                                    <p:set>
                                      <p:cBhvr>
                                        <p:cTn id="78" dur="1" fill="hold">
                                          <p:stCondLst>
                                            <p:cond delay="0"/>
                                          </p:stCondLst>
                                        </p:cTn>
                                        <p:tgtEl>
                                          <p:spTgt spid="63"/>
                                        </p:tgtEl>
                                        <p:attrNameLst>
                                          <p:attrName>style.visibility</p:attrName>
                                        </p:attrNameLst>
                                      </p:cBhvr>
                                      <p:to>
                                        <p:strVal val="visible"/>
                                      </p:to>
                                    </p:set>
                                    <p:anim to="" calcmode="lin" valueType="num">
                                      <p:cBhvr>
                                        <p:cTn id="79" dur="1" fill="hold"/>
                                        <p:tgtEl>
                                          <p:spTgt spid="63"/>
                                        </p:tgtEl>
                                        <p:attrNameLst>
                                          <p:attrName/>
                                        </p:attrNameLst>
                                      </p:cBhvr>
                                    </p:anim>
                                  </p:childTnLst>
                                </p:cTn>
                              </p:par>
                              <p:par>
                                <p:cTn id="80" presetID="24" presetClass="entr" presetSubtype="0" fill="hold" nodeType="withEffect">
                                  <p:stCondLst>
                                    <p:cond delay="0"/>
                                  </p:stCondLst>
                                  <p:childTnLst>
                                    <p:set>
                                      <p:cBhvr>
                                        <p:cTn id="81" dur="1" fill="hold">
                                          <p:stCondLst>
                                            <p:cond delay="0"/>
                                          </p:stCondLst>
                                        </p:cTn>
                                        <p:tgtEl>
                                          <p:spTgt spid="64"/>
                                        </p:tgtEl>
                                        <p:attrNameLst>
                                          <p:attrName>style.visibility</p:attrName>
                                        </p:attrNameLst>
                                      </p:cBhvr>
                                      <p:to>
                                        <p:strVal val="visible"/>
                                      </p:to>
                                    </p:set>
                                    <p:anim to="" calcmode="lin" valueType="num">
                                      <p:cBhvr>
                                        <p:cTn id="82" dur="1" fill="hold"/>
                                        <p:tgtEl>
                                          <p:spTgt spid="64"/>
                                        </p:tgtEl>
                                        <p:attrNameLst>
                                          <p:attrName/>
                                        </p:attrNameLst>
                                      </p:cBhvr>
                                    </p:anim>
                                  </p:childTnLst>
                                </p:cTn>
                              </p:par>
                            </p:childTnLst>
                          </p:cTn>
                        </p:par>
                        <p:par>
                          <p:cTn id="83" fill="hold">
                            <p:stCondLst>
                              <p:cond delay="6500"/>
                            </p:stCondLst>
                            <p:childTnLst>
                              <p:par>
                                <p:cTn id="84" presetID="10" presetClass="exit" presetSubtype="0" fill="hold" nodeType="afterEffect">
                                  <p:stCondLst>
                                    <p:cond delay="0"/>
                                  </p:stCondLst>
                                  <p:childTnLst>
                                    <p:animEffect transition="out" filter="fade">
                                      <p:cBhvr>
                                        <p:cTn id="85" dur="3000"/>
                                        <p:tgtEl>
                                          <p:spTgt spid="58"/>
                                        </p:tgtEl>
                                      </p:cBhvr>
                                    </p:animEffect>
                                    <p:set>
                                      <p:cBhvr>
                                        <p:cTn id="86" dur="1" fill="hold">
                                          <p:stCondLst>
                                            <p:cond delay="2999"/>
                                          </p:stCondLst>
                                        </p:cTn>
                                        <p:tgtEl>
                                          <p:spTgt spid="58"/>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2000"/>
                                        <p:tgtEl>
                                          <p:spTgt spid="55"/>
                                        </p:tgtEl>
                                      </p:cBhvr>
                                    </p:animEffect>
                                    <p:set>
                                      <p:cBhvr>
                                        <p:cTn id="89" dur="1" fill="hold">
                                          <p:stCondLst>
                                            <p:cond delay="1999"/>
                                          </p:stCondLst>
                                        </p:cTn>
                                        <p:tgtEl>
                                          <p:spTgt spid="55"/>
                                        </p:tgtEl>
                                        <p:attrNameLst>
                                          <p:attrName>style.visibility</p:attrName>
                                        </p:attrNameLst>
                                      </p:cBhvr>
                                      <p:to>
                                        <p:strVal val="hidden"/>
                                      </p:to>
                                    </p:set>
                                  </p:childTnLst>
                                </p:cTn>
                              </p:par>
                              <p:par>
                                <p:cTn id="90" presetID="10" presetClass="exit" presetSubtype="0" fill="hold" nodeType="withEffect">
                                  <p:stCondLst>
                                    <p:cond delay="0"/>
                                  </p:stCondLst>
                                  <p:childTnLst>
                                    <p:animEffect transition="out" filter="fade">
                                      <p:cBhvr>
                                        <p:cTn id="91" dur="2000"/>
                                        <p:tgtEl>
                                          <p:spTgt spid="56"/>
                                        </p:tgtEl>
                                      </p:cBhvr>
                                    </p:animEffect>
                                    <p:set>
                                      <p:cBhvr>
                                        <p:cTn id="92" dur="1" fill="hold">
                                          <p:stCondLst>
                                            <p:cond delay="1999"/>
                                          </p:stCondLst>
                                        </p:cTn>
                                        <p:tgtEl>
                                          <p:spTgt spid="56"/>
                                        </p:tgtEl>
                                        <p:attrNameLst>
                                          <p:attrName>style.visibility</p:attrName>
                                        </p:attrNameLst>
                                      </p:cBhvr>
                                      <p:to>
                                        <p:strVal val="hidden"/>
                                      </p:to>
                                    </p:set>
                                  </p:childTnLst>
                                </p:cTn>
                              </p:par>
                              <p:par>
                                <p:cTn id="93" presetID="10" presetClass="exit" presetSubtype="0" fill="hold" nodeType="withEffect">
                                  <p:stCondLst>
                                    <p:cond delay="0"/>
                                  </p:stCondLst>
                                  <p:childTnLst>
                                    <p:animEffect transition="out" filter="fade">
                                      <p:cBhvr>
                                        <p:cTn id="94" dur="2000"/>
                                        <p:tgtEl>
                                          <p:spTgt spid="57"/>
                                        </p:tgtEl>
                                      </p:cBhvr>
                                    </p:animEffect>
                                    <p:set>
                                      <p:cBhvr>
                                        <p:cTn id="95" dur="1" fill="hold">
                                          <p:stCondLst>
                                            <p:cond delay="1999"/>
                                          </p:stCondLst>
                                        </p:cTn>
                                        <p:tgtEl>
                                          <p:spTgt spid="57"/>
                                        </p:tgtEl>
                                        <p:attrNameLst>
                                          <p:attrName>style.visibility</p:attrName>
                                        </p:attrNameLst>
                                      </p:cBhvr>
                                      <p:to>
                                        <p:strVal val="hidden"/>
                                      </p:to>
                                    </p:set>
                                  </p:childTnLst>
                                </p:cTn>
                              </p:par>
                            </p:childTnLst>
                          </p:cTn>
                        </p:par>
                        <p:par>
                          <p:cTn id="96" fill="hold">
                            <p:stCondLst>
                              <p:cond delay="9500"/>
                            </p:stCondLst>
                            <p:childTnLst>
                              <p:par>
                                <p:cTn id="97" presetID="24" presetClass="entr" presetSubtype="0" fill="hold" nodeType="afterEffect">
                                  <p:stCondLst>
                                    <p:cond delay="2000"/>
                                  </p:stCondLst>
                                  <p:childTnLst>
                                    <p:set>
                                      <p:cBhvr>
                                        <p:cTn id="98" dur="1" fill="hold">
                                          <p:stCondLst>
                                            <p:cond delay="0"/>
                                          </p:stCondLst>
                                        </p:cTn>
                                        <p:tgtEl>
                                          <p:spTgt spid="65"/>
                                        </p:tgtEl>
                                        <p:attrNameLst>
                                          <p:attrName>style.visibility</p:attrName>
                                        </p:attrNameLst>
                                      </p:cBhvr>
                                      <p:to>
                                        <p:strVal val="visible"/>
                                      </p:to>
                                    </p:set>
                                    <p:anim to="" calcmode="lin" valueType="num">
                                      <p:cBhvr>
                                        <p:cTn id="99" dur="1" fill="hold"/>
                                        <p:tgtEl>
                                          <p:spTgt spid="65"/>
                                        </p:tgtEl>
                                        <p:attrNameLst>
                                          <p:attrName/>
                                        </p:attrNameLst>
                                      </p:cBhvr>
                                    </p:anim>
                                  </p:childTnLst>
                                </p:cTn>
                              </p:par>
                              <p:par>
                                <p:cTn id="100" presetID="24" presetClass="entr" presetSubtype="0" fill="hold" nodeType="withEffect">
                                  <p:stCondLst>
                                    <p:cond delay="0"/>
                                  </p:stCondLst>
                                  <p:childTnLst>
                                    <p:set>
                                      <p:cBhvr>
                                        <p:cTn id="101" dur="1" fill="hold">
                                          <p:stCondLst>
                                            <p:cond delay="0"/>
                                          </p:stCondLst>
                                        </p:cTn>
                                        <p:tgtEl>
                                          <p:spTgt spid="66"/>
                                        </p:tgtEl>
                                        <p:attrNameLst>
                                          <p:attrName>style.visibility</p:attrName>
                                        </p:attrNameLst>
                                      </p:cBhvr>
                                      <p:to>
                                        <p:strVal val="visible"/>
                                      </p:to>
                                    </p:set>
                                    <p:anim to="" calcmode="lin" valueType="num">
                                      <p:cBhvr>
                                        <p:cTn id="102" dur="1" fill="hold"/>
                                        <p:tgtEl>
                                          <p:spTgt spid="66"/>
                                        </p:tgtEl>
                                        <p:attrNameLst>
                                          <p:attrName/>
                                        </p:attrNameLst>
                                      </p:cBhvr>
                                    </p:anim>
                                  </p:childTnLst>
                                </p:cTn>
                              </p:par>
                              <p:par>
                                <p:cTn id="103" presetID="24" presetClass="entr" presetSubtype="0" fill="hold" nodeType="withEffect">
                                  <p:stCondLst>
                                    <p:cond delay="0"/>
                                  </p:stCondLst>
                                  <p:childTnLst>
                                    <p:set>
                                      <p:cBhvr>
                                        <p:cTn id="104" dur="1" fill="hold">
                                          <p:stCondLst>
                                            <p:cond delay="0"/>
                                          </p:stCondLst>
                                        </p:cTn>
                                        <p:tgtEl>
                                          <p:spTgt spid="67"/>
                                        </p:tgtEl>
                                        <p:attrNameLst>
                                          <p:attrName>style.visibility</p:attrName>
                                        </p:attrNameLst>
                                      </p:cBhvr>
                                      <p:to>
                                        <p:strVal val="visible"/>
                                      </p:to>
                                    </p:set>
                                    <p:anim to="" calcmode="lin" valueType="num">
                                      <p:cBhvr>
                                        <p:cTn id="105" dur="1" fill="hold"/>
                                        <p:tgtEl>
                                          <p:spTgt spid="67"/>
                                        </p:tgtEl>
                                        <p:attrNameLst>
                                          <p:attrName/>
                                        </p:attrNameLst>
                                      </p:cBhvr>
                                    </p:anim>
                                  </p:childTnLst>
                                </p:cTn>
                              </p:par>
                              <p:par>
                                <p:cTn id="106" presetID="24" presetClass="entr" presetSubtype="0" fill="hold" nodeType="withEffect">
                                  <p:stCondLst>
                                    <p:cond delay="0"/>
                                  </p:stCondLst>
                                  <p:childTnLst>
                                    <p:set>
                                      <p:cBhvr>
                                        <p:cTn id="107" dur="1" fill="hold">
                                          <p:stCondLst>
                                            <p:cond delay="0"/>
                                          </p:stCondLst>
                                        </p:cTn>
                                        <p:tgtEl>
                                          <p:spTgt spid="68"/>
                                        </p:tgtEl>
                                        <p:attrNameLst>
                                          <p:attrName>style.visibility</p:attrName>
                                        </p:attrNameLst>
                                      </p:cBhvr>
                                      <p:to>
                                        <p:strVal val="visible"/>
                                      </p:to>
                                    </p:set>
                                    <p:anim to="" calcmode="lin" valueType="num">
                                      <p:cBhvr>
                                        <p:cTn id="108" dur="1" fill="hold"/>
                                        <p:tgtEl>
                                          <p:spTgt spid="68"/>
                                        </p:tgtEl>
                                        <p:attrNameLst>
                                          <p:attrName/>
                                        </p:attrNameLst>
                                      </p:cBhvr>
                                    </p:anim>
                                  </p:childTnLst>
                                </p:cTn>
                              </p:par>
                              <p:par>
                                <p:cTn id="109" presetID="24" presetClass="entr" presetSubtype="0" fill="hold" nodeType="withEffect">
                                  <p:stCondLst>
                                    <p:cond delay="0"/>
                                  </p:stCondLst>
                                  <p:childTnLst>
                                    <p:set>
                                      <p:cBhvr>
                                        <p:cTn id="110" dur="1" fill="hold">
                                          <p:stCondLst>
                                            <p:cond delay="0"/>
                                          </p:stCondLst>
                                        </p:cTn>
                                        <p:tgtEl>
                                          <p:spTgt spid="69"/>
                                        </p:tgtEl>
                                        <p:attrNameLst>
                                          <p:attrName>style.visibility</p:attrName>
                                        </p:attrNameLst>
                                      </p:cBhvr>
                                      <p:to>
                                        <p:strVal val="visible"/>
                                      </p:to>
                                    </p:set>
                                    <p:anim to="" calcmode="lin" valueType="num">
                                      <p:cBhvr>
                                        <p:cTn id="111" dur="1" fill="hold"/>
                                        <p:tgtEl>
                                          <p:spTgt spid="69"/>
                                        </p:tgtEl>
                                        <p:attrNameLst>
                                          <p:attrName/>
                                        </p:attrNameLst>
                                      </p:cBhvr>
                                    </p:anim>
                                  </p:childTnLst>
                                </p:cTn>
                              </p:par>
                              <p:par>
                                <p:cTn id="112" presetID="24"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 to="" calcmode="lin" valueType="num">
                                      <p:cBhvr>
                                        <p:cTn id="114" dur="1" fill="hold"/>
                                        <p:tgtEl>
                                          <p:spTgt spid="70"/>
                                        </p:tgtEl>
                                        <p:attrNameLst>
                                          <p:attrName/>
                                        </p:attrNameLst>
                                      </p:cBhvr>
                                    </p:anim>
                                  </p:childTnLst>
                                </p:cTn>
                              </p:par>
                            </p:childTnLst>
                          </p:cTn>
                        </p:par>
                        <p:par>
                          <p:cTn id="115" fill="hold">
                            <p:stCondLst>
                              <p:cond delay="11500"/>
                            </p:stCondLst>
                            <p:childTnLst>
                              <p:par>
                                <p:cTn id="116" presetID="10" presetClass="exit" presetSubtype="0" fill="hold" nodeType="afterEffect">
                                  <p:stCondLst>
                                    <p:cond delay="0"/>
                                  </p:stCondLst>
                                  <p:childTnLst>
                                    <p:animEffect transition="out" filter="fade">
                                      <p:cBhvr>
                                        <p:cTn id="117" dur="3000"/>
                                        <p:tgtEl>
                                          <p:spTgt spid="59"/>
                                        </p:tgtEl>
                                      </p:cBhvr>
                                    </p:animEffect>
                                    <p:set>
                                      <p:cBhvr>
                                        <p:cTn id="118" dur="1" fill="hold">
                                          <p:stCondLst>
                                            <p:cond delay="2999"/>
                                          </p:stCondLst>
                                        </p:cTn>
                                        <p:tgtEl>
                                          <p:spTgt spid="59"/>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2000"/>
                                        <p:tgtEl>
                                          <p:spTgt spid="62"/>
                                        </p:tgtEl>
                                      </p:cBhvr>
                                    </p:animEffect>
                                    <p:set>
                                      <p:cBhvr>
                                        <p:cTn id="121" dur="1" fill="hold">
                                          <p:stCondLst>
                                            <p:cond delay="1999"/>
                                          </p:stCondLst>
                                        </p:cTn>
                                        <p:tgtEl>
                                          <p:spTgt spid="62"/>
                                        </p:tgtEl>
                                        <p:attrNameLst>
                                          <p:attrName>style.visibility</p:attrName>
                                        </p:attrNameLst>
                                      </p:cBhvr>
                                      <p:to>
                                        <p:strVal val="hidden"/>
                                      </p:to>
                                    </p:set>
                                  </p:childTnLst>
                                </p:cTn>
                              </p:par>
                              <p:par>
                                <p:cTn id="122" presetID="10" presetClass="exit" presetSubtype="0" fill="hold" nodeType="withEffect">
                                  <p:stCondLst>
                                    <p:cond delay="0"/>
                                  </p:stCondLst>
                                  <p:childTnLst>
                                    <p:animEffect transition="out" filter="fade">
                                      <p:cBhvr>
                                        <p:cTn id="123" dur="2000"/>
                                        <p:tgtEl>
                                          <p:spTgt spid="64"/>
                                        </p:tgtEl>
                                      </p:cBhvr>
                                    </p:animEffect>
                                    <p:set>
                                      <p:cBhvr>
                                        <p:cTn id="124" dur="1" fill="hold">
                                          <p:stCondLst>
                                            <p:cond delay="1999"/>
                                          </p:stCondLst>
                                        </p:cTn>
                                        <p:tgtEl>
                                          <p:spTgt spid="64"/>
                                        </p:tgtEl>
                                        <p:attrNameLst>
                                          <p:attrName>style.visibility</p:attrName>
                                        </p:attrNameLst>
                                      </p:cBhvr>
                                      <p:to>
                                        <p:strVal val="hidden"/>
                                      </p:to>
                                    </p:set>
                                  </p:childTnLst>
                                </p:cTn>
                              </p:par>
                              <p:par>
                                <p:cTn id="125" presetID="10" presetClass="exit" presetSubtype="0" fill="hold" nodeType="withEffect">
                                  <p:stCondLst>
                                    <p:cond delay="0"/>
                                  </p:stCondLst>
                                  <p:childTnLst>
                                    <p:animEffect transition="out" filter="fade">
                                      <p:cBhvr>
                                        <p:cTn id="126" dur="2000"/>
                                        <p:tgtEl>
                                          <p:spTgt spid="63"/>
                                        </p:tgtEl>
                                      </p:cBhvr>
                                    </p:animEffect>
                                    <p:set>
                                      <p:cBhvr>
                                        <p:cTn id="127" dur="1" fill="hold">
                                          <p:stCondLst>
                                            <p:cond delay="1999"/>
                                          </p:stCondLst>
                                        </p:cTn>
                                        <p:tgtEl>
                                          <p:spTgt spid="63"/>
                                        </p:tgtEl>
                                        <p:attrNameLst>
                                          <p:attrName>style.visibility</p:attrName>
                                        </p:attrNameLst>
                                      </p:cBhvr>
                                      <p:to>
                                        <p:strVal val="hidden"/>
                                      </p:to>
                                    </p:set>
                                  </p:childTnLst>
                                </p:cTn>
                              </p:par>
                              <p:par>
                                <p:cTn id="128" presetID="10" presetClass="exit" presetSubtype="0" fill="hold" nodeType="withEffect">
                                  <p:stCondLst>
                                    <p:cond delay="0"/>
                                  </p:stCondLst>
                                  <p:childTnLst>
                                    <p:animEffect transition="out" filter="fade">
                                      <p:cBhvr>
                                        <p:cTn id="129" dur="2000"/>
                                        <p:tgtEl>
                                          <p:spTgt spid="60"/>
                                        </p:tgtEl>
                                      </p:cBhvr>
                                    </p:animEffect>
                                    <p:set>
                                      <p:cBhvr>
                                        <p:cTn id="130" dur="1" fill="hold">
                                          <p:stCondLst>
                                            <p:cond delay="1999"/>
                                          </p:stCondLst>
                                        </p:cTn>
                                        <p:tgtEl>
                                          <p:spTgt spid="60"/>
                                        </p:tgtEl>
                                        <p:attrNameLst>
                                          <p:attrName>style.visibility</p:attrName>
                                        </p:attrNameLst>
                                      </p:cBhvr>
                                      <p:to>
                                        <p:strVal val="hidden"/>
                                      </p:to>
                                    </p:set>
                                  </p:childTnLst>
                                </p:cTn>
                              </p:par>
                              <p:par>
                                <p:cTn id="131" presetID="10" presetClass="exit" presetSubtype="0" fill="hold" nodeType="withEffect">
                                  <p:stCondLst>
                                    <p:cond delay="0"/>
                                  </p:stCondLst>
                                  <p:childTnLst>
                                    <p:animEffect transition="out" filter="fade">
                                      <p:cBhvr>
                                        <p:cTn id="132" dur="2000"/>
                                        <p:tgtEl>
                                          <p:spTgt spid="61"/>
                                        </p:tgtEl>
                                      </p:cBhvr>
                                    </p:animEffect>
                                    <p:set>
                                      <p:cBhvr>
                                        <p:cTn id="133" dur="1" fill="hold">
                                          <p:stCondLst>
                                            <p:cond delay="1999"/>
                                          </p:stCondLst>
                                        </p:cTn>
                                        <p:tgtEl>
                                          <p:spTgt spid="61"/>
                                        </p:tgtEl>
                                        <p:attrNameLst>
                                          <p:attrName>style.visibility</p:attrName>
                                        </p:attrNameLst>
                                      </p:cBhvr>
                                      <p:to>
                                        <p:strVal val="hidden"/>
                                      </p:to>
                                    </p:set>
                                  </p:childTnLst>
                                </p:cTn>
                              </p:par>
                            </p:childTnLst>
                          </p:cTn>
                        </p:par>
                        <p:par>
                          <p:cTn id="134" fill="hold">
                            <p:stCondLst>
                              <p:cond delay="14500"/>
                            </p:stCondLst>
                            <p:childTnLst>
                              <p:par>
                                <p:cTn id="135" presetID="24" presetClass="entr" presetSubtype="0" fill="hold" nodeType="afterEffect">
                                  <p:stCondLst>
                                    <p:cond delay="2000"/>
                                  </p:stCondLst>
                                  <p:childTnLst>
                                    <p:set>
                                      <p:cBhvr>
                                        <p:cTn id="136" dur="1" fill="hold">
                                          <p:stCondLst>
                                            <p:cond delay="0"/>
                                          </p:stCondLst>
                                        </p:cTn>
                                        <p:tgtEl>
                                          <p:spTgt spid="71"/>
                                        </p:tgtEl>
                                        <p:attrNameLst>
                                          <p:attrName>style.visibility</p:attrName>
                                        </p:attrNameLst>
                                      </p:cBhvr>
                                      <p:to>
                                        <p:strVal val="visible"/>
                                      </p:to>
                                    </p:set>
                                    <p:anim to="" calcmode="lin" valueType="num">
                                      <p:cBhvr>
                                        <p:cTn id="137" dur="1" fill="hold"/>
                                        <p:tgtEl>
                                          <p:spTgt spid="71"/>
                                        </p:tgtEl>
                                        <p:attrNameLst>
                                          <p:attrName/>
                                        </p:attrNameLst>
                                      </p:cBhvr>
                                    </p:anim>
                                  </p:childTnLst>
                                </p:cTn>
                              </p:par>
                              <p:par>
                                <p:cTn id="138" presetID="24" presetClass="entr" presetSubtype="0" fill="hold" nodeType="withEffect">
                                  <p:stCondLst>
                                    <p:cond delay="0"/>
                                  </p:stCondLst>
                                  <p:childTnLst>
                                    <p:set>
                                      <p:cBhvr>
                                        <p:cTn id="139" dur="1" fill="hold">
                                          <p:stCondLst>
                                            <p:cond delay="0"/>
                                          </p:stCondLst>
                                        </p:cTn>
                                        <p:tgtEl>
                                          <p:spTgt spid="72"/>
                                        </p:tgtEl>
                                        <p:attrNameLst>
                                          <p:attrName>style.visibility</p:attrName>
                                        </p:attrNameLst>
                                      </p:cBhvr>
                                      <p:to>
                                        <p:strVal val="visible"/>
                                      </p:to>
                                    </p:set>
                                    <p:anim to="" calcmode="lin" valueType="num">
                                      <p:cBhvr>
                                        <p:cTn id="140" dur="1" fill="hold"/>
                                        <p:tgtEl>
                                          <p:spTgt spid="72"/>
                                        </p:tgtEl>
                                        <p:attrNameLst>
                                          <p:attrName/>
                                        </p:attrNameLst>
                                      </p:cBhvr>
                                    </p:anim>
                                  </p:childTnLst>
                                </p:cTn>
                              </p:par>
                              <p:par>
                                <p:cTn id="141" presetID="24" presetClass="entr" presetSubtype="0" fill="hold" nodeType="withEffect">
                                  <p:stCondLst>
                                    <p:cond delay="0"/>
                                  </p:stCondLst>
                                  <p:childTnLst>
                                    <p:set>
                                      <p:cBhvr>
                                        <p:cTn id="142" dur="1" fill="hold">
                                          <p:stCondLst>
                                            <p:cond delay="0"/>
                                          </p:stCondLst>
                                        </p:cTn>
                                        <p:tgtEl>
                                          <p:spTgt spid="73"/>
                                        </p:tgtEl>
                                        <p:attrNameLst>
                                          <p:attrName>style.visibility</p:attrName>
                                        </p:attrNameLst>
                                      </p:cBhvr>
                                      <p:to>
                                        <p:strVal val="visible"/>
                                      </p:to>
                                    </p:set>
                                    <p:anim to="" calcmode="lin" valueType="num">
                                      <p:cBhvr>
                                        <p:cTn id="143" dur="1" fill="hold"/>
                                        <p:tgtEl>
                                          <p:spTgt spid="73"/>
                                        </p:tgtEl>
                                        <p:attrNameLst>
                                          <p:attrName/>
                                        </p:attrNameLst>
                                      </p:cBhvr>
                                    </p:anim>
                                  </p:childTnLst>
                                </p:cTn>
                              </p:par>
                              <p:par>
                                <p:cTn id="144" presetID="24" presetClass="entr" presetSubtype="0" fill="hold" nodeType="withEffect">
                                  <p:stCondLst>
                                    <p:cond delay="0"/>
                                  </p:stCondLst>
                                  <p:childTnLst>
                                    <p:set>
                                      <p:cBhvr>
                                        <p:cTn id="145" dur="1" fill="hold">
                                          <p:stCondLst>
                                            <p:cond delay="0"/>
                                          </p:stCondLst>
                                        </p:cTn>
                                        <p:tgtEl>
                                          <p:spTgt spid="74"/>
                                        </p:tgtEl>
                                        <p:attrNameLst>
                                          <p:attrName>style.visibility</p:attrName>
                                        </p:attrNameLst>
                                      </p:cBhvr>
                                      <p:to>
                                        <p:strVal val="visible"/>
                                      </p:to>
                                    </p:set>
                                    <p:anim to="" calcmode="lin" valueType="num">
                                      <p:cBhvr>
                                        <p:cTn id="146" dur="1" fill="hold"/>
                                        <p:tgtEl>
                                          <p:spTgt spid="74"/>
                                        </p:tgtEl>
                                        <p:attrNameLst>
                                          <p:attrName/>
                                        </p:attrNameLst>
                                      </p:cBhvr>
                                    </p:anim>
                                  </p:childTnLst>
                                </p:cTn>
                              </p:par>
                            </p:childTnLst>
                          </p:cTn>
                        </p:par>
                        <p:par>
                          <p:cTn id="147" fill="hold">
                            <p:stCondLst>
                              <p:cond delay="16500"/>
                            </p:stCondLst>
                            <p:childTnLst>
                              <p:par>
                                <p:cTn id="148" presetID="10" presetClass="exit" presetSubtype="0" fill="hold" nodeType="afterEffect">
                                  <p:stCondLst>
                                    <p:cond delay="0"/>
                                  </p:stCondLst>
                                  <p:childTnLst>
                                    <p:animEffect transition="out" filter="fade">
                                      <p:cBhvr>
                                        <p:cTn id="149" dur="3000"/>
                                        <p:tgtEl>
                                          <p:spTgt spid="65"/>
                                        </p:tgtEl>
                                      </p:cBhvr>
                                    </p:animEffect>
                                    <p:set>
                                      <p:cBhvr>
                                        <p:cTn id="150" dur="1" fill="hold">
                                          <p:stCondLst>
                                            <p:cond delay="2999"/>
                                          </p:stCondLst>
                                        </p:cTn>
                                        <p:tgtEl>
                                          <p:spTgt spid="65"/>
                                        </p:tgtEl>
                                        <p:attrNameLst>
                                          <p:attrName>style.visibility</p:attrName>
                                        </p:attrNameLst>
                                      </p:cBhvr>
                                      <p:to>
                                        <p:strVal val="hidden"/>
                                      </p:to>
                                    </p:set>
                                  </p:childTnLst>
                                </p:cTn>
                              </p:par>
                              <p:par>
                                <p:cTn id="151" presetID="10" presetClass="exit" presetSubtype="0" fill="hold" nodeType="withEffect">
                                  <p:stCondLst>
                                    <p:cond delay="0"/>
                                  </p:stCondLst>
                                  <p:childTnLst>
                                    <p:animEffect transition="out" filter="fade">
                                      <p:cBhvr>
                                        <p:cTn id="152" dur="2000"/>
                                        <p:tgtEl>
                                          <p:spTgt spid="66"/>
                                        </p:tgtEl>
                                      </p:cBhvr>
                                    </p:animEffect>
                                    <p:set>
                                      <p:cBhvr>
                                        <p:cTn id="153" dur="1" fill="hold">
                                          <p:stCondLst>
                                            <p:cond delay="1999"/>
                                          </p:stCondLst>
                                        </p:cTn>
                                        <p:tgtEl>
                                          <p:spTgt spid="66"/>
                                        </p:tgtEl>
                                        <p:attrNameLst>
                                          <p:attrName>style.visibility</p:attrName>
                                        </p:attrNameLst>
                                      </p:cBhvr>
                                      <p:to>
                                        <p:strVal val="hidden"/>
                                      </p:to>
                                    </p:set>
                                  </p:childTnLst>
                                </p:cTn>
                              </p:par>
                              <p:par>
                                <p:cTn id="154" presetID="10" presetClass="exit" presetSubtype="0" fill="hold" nodeType="withEffect">
                                  <p:stCondLst>
                                    <p:cond delay="0"/>
                                  </p:stCondLst>
                                  <p:childTnLst>
                                    <p:animEffect transition="out" filter="fade">
                                      <p:cBhvr>
                                        <p:cTn id="155" dur="2000"/>
                                        <p:tgtEl>
                                          <p:spTgt spid="69"/>
                                        </p:tgtEl>
                                      </p:cBhvr>
                                    </p:animEffect>
                                    <p:set>
                                      <p:cBhvr>
                                        <p:cTn id="156" dur="1" fill="hold">
                                          <p:stCondLst>
                                            <p:cond delay="1999"/>
                                          </p:stCondLst>
                                        </p:cTn>
                                        <p:tgtEl>
                                          <p:spTgt spid="69"/>
                                        </p:tgtEl>
                                        <p:attrNameLst>
                                          <p:attrName>style.visibility</p:attrName>
                                        </p:attrNameLst>
                                      </p:cBhvr>
                                      <p:to>
                                        <p:strVal val="hidden"/>
                                      </p:to>
                                    </p:set>
                                  </p:childTnLst>
                                </p:cTn>
                              </p:par>
                              <p:par>
                                <p:cTn id="157" presetID="10" presetClass="exit" presetSubtype="0" fill="hold" nodeType="withEffect">
                                  <p:stCondLst>
                                    <p:cond delay="0"/>
                                  </p:stCondLst>
                                  <p:childTnLst>
                                    <p:animEffect transition="out" filter="fade">
                                      <p:cBhvr>
                                        <p:cTn id="158" dur="2000"/>
                                        <p:tgtEl>
                                          <p:spTgt spid="70"/>
                                        </p:tgtEl>
                                      </p:cBhvr>
                                    </p:animEffect>
                                    <p:set>
                                      <p:cBhvr>
                                        <p:cTn id="159" dur="1" fill="hold">
                                          <p:stCondLst>
                                            <p:cond delay="1999"/>
                                          </p:stCondLst>
                                        </p:cTn>
                                        <p:tgtEl>
                                          <p:spTgt spid="70"/>
                                        </p:tgtEl>
                                        <p:attrNameLst>
                                          <p:attrName>style.visibility</p:attrName>
                                        </p:attrNameLst>
                                      </p:cBhvr>
                                      <p:to>
                                        <p:strVal val="hidden"/>
                                      </p:to>
                                    </p:set>
                                  </p:childTnLst>
                                </p:cTn>
                              </p:par>
                              <p:par>
                                <p:cTn id="160" presetID="10" presetClass="exit" presetSubtype="0" fill="hold" nodeType="withEffect">
                                  <p:stCondLst>
                                    <p:cond delay="0"/>
                                  </p:stCondLst>
                                  <p:childTnLst>
                                    <p:animEffect transition="out" filter="fade">
                                      <p:cBhvr>
                                        <p:cTn id="161" dur="2000"/>
                                        <p:tgtEl>
                                          <p:spTgt spid="68"/>
                                        </p:tgtEl>
                                      </p:cBhvr>
                                    </p:animEffect>
                                    <p:set>
                                      <p:cBhvr>
                                        <p:cTn id="162" dur="1" fill="hold">
                                          <p:stCondLst>
                                            <p:cond delay="1999"/>
                                          </p:stCondLst>
                                        </p:cTn>
                                        <p:tgtEl>
                                          <p:spTgt spid="68"/>
                                        </p:tgtEl>
                                        <p:attrNameLst>
                                          <p:attrName>style.visibility</p:attrName>
                                        </p:attrNameLst>
                                      </p:cBhvr>
                                      <p:to>
                                        <p:strVal val="hidden"/>
                                      </p:to>
                                    </p:set>
                                  </p:childTnLst>
                                </p:cTn>
                              </p:par>
                              <p:par>
                                <p:cTn id="163" presetID="10" presetClass="exit" presetSubtype="0" fill="hold" nodeType="withEffect">
                                  <p:stCondLst>
                                    <p:cond delay="0"/>
                                  </p:stCondLst>
                                  <p:childTnLst>
                                    <p:animEffect transition="out" filter="fade">
                                      <p:cBhvr>
                                        <p:cTn id="164" dur="2000"/>
                                        <p:tgtEl>
                                          <p:spTgt spid="67"/>
                                        </p:tgtEl>
                                      </p:cBhvr>
                                    </p:animEffect>
                                    <p:set>
                                      <p:cBhvr>
                                        <p:cTn id="165" dur="1" fill="hold">
                                          <p:stCondLst>
                                            <p:cond delay="1999"/>
                                          </p:stCondLst>
                                        </p:cTn>
                                        <p:tgtEl>
                                          <p:spTgt spid="67"/>
                                        </p:tgtEl>
                                        <p:attrNameLst>
                                          <p:attrName>style.visibility</p:attrName>
                                        </p:attrNameLst>
                                      </p:cBhvr>
                                      <p:to>
                                        <p:strVal val="hidden"/>
                                      </p:to>
                                    </p:set>
                                  </p:childTnLst>
                                </p:cTn>
                              </p:par>
                            </p:childTnLst>
                          </p:cTn>
                        </p:par>
                        <p:par>
                          <p:cTn id="166" fill="hold">
                            <p:stCondLst>
                              <p:cond delay="19500"/>
                            </p:stCondLst>
                            <p:childTnLst>
                              <p:par>
                                <p:cTn id="167" presetID="24" presetClass="entr" presetSubtype="0" fill="hold" nodeType="afterEffect">
                                  <p:stCondLst>
                                    <p:cond delay="2000"/>
                                  </p:stCondLst>
                                  <p:childTnLst>
                                    <p:set>
                                      <p:cBhvr>
                                        <p:cTn id="168" dur="1" fill="hold">
                                          <p:stCondLst>
                                            <p:cond delay="0"/>
                                          </p:stCondLst>
                                        </p:cTn>
                                        <p:tgtEl>
                                          <p:spTgt spid="75"/>
                                        </p:tgtEl>
                                        <p:attrNameLst>
                                          <p:attrName>style.visibility</p:attrName>
                                        </p:attrNameLst>
                                      </p:cBhvr>
                                      <p:to>
                                        <p:strVal val="visible"/>
                                      </p:to>
                                    </p:set>
                                    <p:anim to="" calcmode="lin" valueType="num">
                                      <p:cBhvr>
                                        <p:cTn id="169" dur="1" fill="hold"/>
                                        <p:tgtEl>
                                          <p:spTgt spid="75"/>
                                        </p:tgtEl>
                                        <p:attrNameLst>
                                          <p:attrName/>
                                        </p:attrNameLst>
                                      </p:cBhvr>
                                    </p:anim>
                                  </p:childTnLst>
                                </p:cTn>
                              </p:par>
                              <p:par>
                                <p:cTn id="170" presetID="24" presetClass="entr" presetSubtype="0" fill="hold" nodeType="withEffect">
                                  <p:stCondLst>
                                    <p:cond delay="0"/>
                                  </p:stCondLst>
                                  <p:childTnLst>
                                    <p:set>
                                      <p:cBhvr>
                                        <p:cTn id="171" dur="1" fill="hold">
                                          <p:stCondLst>
                                            <p:cond delay="0"/>
                                          </p:stCondLst>
                                        </p:cTn>
                                        <p:tgtEl>
                                          <p:spTgt spid="76"/>
                                        </p:tgtEl>
                                        <p:attrNameLst>
                                          <p:attrName>style.visibility</p:attrName>
                                        </p:attrNameLst>
                                      </p:cBhvr>
                                      <p:to>
                                        <p:strVal val="visible"/>
                                      </p:to>
                                    </p:set>
                                    <p:anim to="" calcmode="lin" valueType="num">
                                      <p:cBhvr>
                                        <p:cTn id="172" dur="1" fill="hold"/>
                                        <p:tgtEl>
                                          <p:spTgt spid="76"/>
                                        </p:tgtEl>
                                        <p:attrNameLst>
                                          <p:attrName/>
                                        </p:attrNameLst>
                                      </p:cBhvr>
                                    </p:anim>
                                  </p:childTnLst>
                                </p:cTn>
                              </p:par>
                              <p:par>
                                <p:cTn id="173" presetID="24" presetClass="entr" presetSubtype="0" fill="hold" nodeType="withEffect">
                                  <p:stCondLst>
                                    <p:cond delay="0"/>
                                  </p:stCondLst>
                                  <p:childTnLst>
                                    <p:set>
                                      <p:cBhvr>
                                        <p:cTn id="174" dur="1" fill="hold">
                                          <p:stCondLst>
                                            <p:cond delay="0"/>
                                          </p:stCondLst>
                                        </p:cTn>
                                        <p:tgtEl>
                                          <p:spTgt spid="77"/>
                                        </p:tgtEl>
                                        <p:attrNameLst>
                                          <p:attrName>style.visibility</p:attrName>
                                        </p:attrNameLst>
                                      </p:cBhvr>
                                      <p:to>
                                        <p:strVal val="visible"/>
                                      </p:to>
                                    </p:set>
                                    <p:anim to="" calcmode="lin" valueType="num">
                                      <p:cBhvr>
                                        <p:cTn id="175" dur="1" fill="hold"/>
                                        <p:tgtEl>
                                          <p:spTgt spid="77"/>
                                        </p:tgtEl>
                                        <p:attrNameLst>
                                          <p:attrName/>
                                        </p:attrNameLst>
                                      </p:cBhvr>
                                    </p:anim>
                                  </p:childTnLst>
                                </p:cTn>
                              </p:par>
                              <p:par>
                                <p:cTn id="176" presetID="24" presetClass="entr" presetSubtype="0" fill="hold" nodeType="withEffect">
                                  <p:stCondLst>
                                    <p:cond delay="0"/>
                                  </p:stCondLst>
                                  <p:childTnLst>
                                    <p:set>
                                      <p:cBhvr>
                                        <p:cTn id="177" dur="1" fill="hold">
                                          <p:stCondLst>
                                            <p:cond delay="0"/>
                                          </p:stCondLst>
                                        </p:cTn>
                                        <p:tgtEl>
                                          <p:spTgt spid="78"/>
                                        </p:tgtEl>
                                        <p:attrNameLst>
                                          <p:attrName>style.visibility</p:attrName>
                                        </p:attrNameLst>
                                      </p:cBhvr>
                                      <p:to>
                                        <p:strVal val="visible"/>
                                      </p:to>
                                    </p:set>
                                    <p:anim to="" calcmode="lin" valueType="num">
                                      <p:cBhvr>
                                        <p:cTn id="178" dur="1" fill="hold"/>
                                        <p:tgtEl>
                                          <p:spTgt spid="78"/>
                                        </p:tgtEl>
                                        <p:attrNameLst>
                                          <p:attrName/>
                                        </p:attrNameLst>
                                      </p:cBhvr>
                                    </p:anim>
                                  </p:childTnLst>
                                </p:cTn>
                              </p:par>
                              <p:par>
                                <p:cTn id="179" presetID="24" presetClass="entr" presetSubtype="0" fill="hold" nodeType="withEffect">
                                  <p:stCondLst>
                                    <p:cond delay="0"/>
                                  </p:stCondLst>
                                  <p:childTnLst>
                                    <p:set>
                                      <p:cBhvr>
                                        <p:cTn id="180" dur="1" fill="hold">
                                          <p:stCondLst>
                                            <p:cond delay="0"/>
                                          </p:stCondLst>
                                        </p:cTn>
                                        <p:tgtEl>
                                          <p:spTgt spid="79"/>
                                        </p:tgtEl>
                                        <p:attrNameLst>
                                          <p:attrName>style.visibility</p:attrName>
                                        </p:attrNameLst>
                                      </p:cBhvr>
                                      <p:to>
                                        <p:strVal val="visible"/>
                                      </p:to>
                                    </p:set>
                                    <p:anim to="" calcmode="lin" valueType="num">
                                      <p:cBhvr>
                                        <p:cTn id="181" dur="1" fill="hold"/>
                                        <p:tgtEl>
                                          <p:spTgt spid="79"/>
                                        </p:tgtEl>
                                        <p:attrNameLst>
                                          <p:attrName/>
                                        </p:attrNameLst>
                                      </p:cBhvr>
                                    </p:anim>
                                  </p:childTnLst>
                                </p:cTn>
                              </p:par>
                              <p:par>
                                <p:cTn id="182" presetID="24" presetClass="entr" presetSubtype="0" fill="hold" nodeType="withEffect">
                                  <p:stCondLst>
                                    <p:cond delay="0"/>
                                  </p:stCondLst>
                                  <p:childTnLst>
                                    <p:set>
                                      <p:cBhvr>
                                        <p:cTn id="183" dur="1" fill="hold">
                                          <p:stCondLst>
                                            <p:cond delay="0"/>
                                          </p:stCondLst>
                                        </p:cTn>
                                        <p:tgtEl>
                                          <p:spTgt spid="80"/>
                                        </p:tgtEl>
                                        <p:attrNameLst>
                                          <p:attrName>style.visibility</p:attrName>
                                        </p:attrNameLst>
                                      </p:cBhvr>
                                      <p:to>
                                        <p:strVal val="visible"/>
                                      </p:to>
                                    </p:set>
                                    <p:anim to="" calcmode="lin" valueType="num">
                                      <p:cBhvr>
                                        <p:cTn id="184" dur="1" fill="hold"/>
                                        <p:tgtEl>
                                          <p:spTgt spid="80"/>
                                        </p:tgtEl>
                                        <p:attrNameLst>
                                          <p:attrName/>
                                        </p:attrNameLst>
                                      </p:cBhvr>
                                    </p:anim>
                                  </p:childTnLst>
                                </p:cTn>
                              </p:par>
                              <p:par>
                                <p:cTn id="185" presetID="24" presetClass="entr" presetSubtype="0" fill="hold" nodeType="withEffect">
                                  <p:stCondLst>
                                    <p:cond delay="0"/>
                                  </p:stCondLst>
                                  <p:childTnLst>
                                    <p:set>
                                      <p:cBhvr>
                                        <p:cTn id="186" dur="1" fill="hold">
                                          <p:stCondLst>
                                            <p:cond delay="0"/>
                                          </p:stCondLst>
                                        </p:cTn>
                                        <p:tgtEl>
                                          <p:spTgt spid="81"/>
                                        </p:tgtEl>
                                        <p:attrNameLst>
                                          <p:attrName>style.visibility</p:attrName>
                                        </p:attrNameLst>
                                      </p:cBhvr>
                                      <p:to>
                                        <p:strVal val="visible"/>
                                      </p:to>
                                    </p:set>
                                    <p:anim to="" calcmode="lin" valueType="num">
                                      <p:cBhvr>
                                        <p:cTn id="187" dur="1" fill="hold"/>
                                        <p:tgtEl>
                                          <p:spTgt spid="81"/>
                                        </p:tgtEl>
                                        <p:attrNameLst>
                                          <p:attrName/>
                                        </p:attrNameLst>
                                      </p:cBhvr>
                                    </p:anim>
                                  </p:childTnLst>
                                </p:cTn>
                              </p:par>
                              <p:par>
                                <p:cTn id="188" presetID="24" presetClass="entr" presetSubtype="0" fill="hold" nodeType="withEffect">
                                  <p:stCondLst>
                                    <p:cond delay="0"/>
                                  </p:stCondLst>
                                  <p:childTnLst>
                                    <p:set>
                                      <p:cBhvr>
                                        <p:cTn id="189" dur="1" fill="hold">
                                          <p:stCondLst>
                                            <p:cond delay="0"/>
                                          </p:stCondLst>
                                        </p:cTn>
                                        <p:tgtEl>
                                          <p:spTgt spid="82"/>
                                        </p:tgtEl>
                                        <p:attrNameLst>
                                          <p:attrName>style.visibility</p:attrName>
                                        </p:attrNameLst>
                                      </p:cBhvr>
                                      <p:to>
                                        <p:strVal val="visible"/>
                                      </p:to>
                                    </p:set>
                                    <p:anim to="" calcmode="lin" valueType="num">
                                      <p:cBhvr>
                                        <p:cTn id="190" dur="1" fill="hold"/>
                                        <p:tgtEl>
                                          <p:spTgt spid="82"/>
                                        </p:tgtEl>
                                        <p:attrNameLst>
                                          <p:attrName/>
                                        </p:attrNameLst>
                                      </p:cBhvr>
                                    </p:anim>
                                  </p:childTnLst>
                                </p:cTn>
                              </p:par>
                              <p:par>
                                <p:cTn id="191" presetID="24" presetClass="entr" presetSubtype="0" fill="hold" nodeType="withEffect">
                                  <p:stCondLst>
                                    <p:cond delay="0"/>
                                  </p:stCondLst>
                                  <p:childTnLst>
                                    <p:set>
                                      <p:cBhvr>
                                        <p:cTn id="192" dur="1" fill="hold">
                                          <p:stCondLst>
                                            <p:cond delay="0"/>
                                          </p:stCondLst>
                                        </p:cTn>
                                        <p:tgtEl>
                                          <p:spTgt spid="83"/>
                                        </p:tgtEl>
                                        <p:attrNameLst>
                                          <p:attrName>style.visibility</p:attrName>
                                        </p:attrNameLst>
                                      </p:cBhvr>
                                      <p:to>
                                        <p:strVal val="visible"/>
                                      </p:to>
                                    </p:set>
                                    <p:anim to="" calcmode="lin" valueType="num">
                                      <p:cBhvr>
                                        <p:cTn id="193" dur="1" fill="hold"/>
                                        <p:tgtEl>
                                          <p:spTgt spid="83"/>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3" grpId="0" build="p" bldLvl="2"/>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9 Imagen" descr="act_cart.png"/>
          <p:cNvPicPr>
            <a:picLocks noChangeAspect="1"/>
          </p:cNvPicPr>
          <p:nvPr/>
        </p:nvPicPr>
        <p:blipFill>
          <a:blip r:embed="rId2" cstate="print"/>
          <a:stretch>
            <a:fillRect/>
          </a:stretch>
        </p:blipFill>
        <p:spPr>
          <a:xfrm>
            <a:off x="792176" y="1356562"/>
            <a:ext cx="7339988" cy="4877821"/>
          </a:xfrm>
          <a:prstGeom prst="rect">
            <a:avLst/>
          </a:prstGeom>
        </p:spPr>
      </p:pic>
      <p:sp>
        <p:nvSpPr>
          <p:cNvPr id="2" name="1 Título"/>
          <p:cNvSpPr>
            <a:spLocks noGrp="1"/>
          </p:cNvSpPr>
          <p:nvPr>
            <p:ph type="title"/>
          </p:nvPr>
        </p:nvSpPr>
        <p:spPr>
          <a:noFill/>
          <a:ln w="9525">
            <a:noFill/>
            <a:miter lim="800000"/>
            <a:headEnd/>
            <a:tailEnd/>
          </a:ln>
          <a:effectLst/>
          <a:scene3d>
            <a:camera prst="orthographicFront"/>
            <a:lightRig rig="threePt" dir="t"/>
          </a:scene3d>
          <a:sp3d extrusionH="76200">
            <a:extrusionClr>
              <a:schemeClr val="tx1"/>
            </a:extrusionClr>
          </a:sp3d>
        </p:spPr>
        <p:txBody>
          <a:bodyPr vert="horz" wrap="square" lIns="0" tIns="0" rIns="0" bIns="0" numCol="1" anchor="t" anchorCtr="0" compatLnSpc="1">
            <a:prstTxWarp prst="textNoShape">
              <a:avLst/>
            </a:prstTxWarp>
            <a:sp3d extrusionH="57150">
              <a:bevelT w="38100" h="38100"/>
            </a:sp3d>
          </a:bodyPr>
          <a:lstStyle/>
          <a:p>
            <a:r>
              <a:rPr lang="es-MX" dirty="0" smtClean="0">
                <a:solidFill>
                  <a:schemeClr val="tx2"/>
                </a:solidFill>
                <a:latin typeface="+mn-lt"/>
                <a:cs typeface="Arial" pitchFamily="34" charset="0"/>
              </a:rPr>
              <a:t>Marco </a:t>
            </a:r>
            <a:r>
              <a:rPr lang="es-MX" dirty="0" err="1" smtClean="0">
                <a:solidFill>
                  <a:schemeClr val="tx2"/>
                </a:solidFill>
                <a:latin typeface="+mn-lt"/>
                <a:cs typeface="Arial" pitchFamily="34" charset="0"/>
              </a:rPr>
              <a:t>Geoestadístico</a:t>
            </a:r>
            <a:r>
              <a:rPr lang="es-MX" dirty="0" smtClean="0">
                <a:solidFill>
                  <a:schemeClr val="tx2"/>
                </a:solidFill>
                <a:latin typeface="+mn-lt"/>
                <a:cs typeface="Arial" pitchFamily="34" charset="0"/>
              </a:rPr>
              <a:t/>
            </a:r>
            <a:br>
              <a:rPr lang="es-MX" dirty="0" smtClean="0">
                <a:solidFill>
                  <a:schemeClr val="tx2"/>
                </a:solidFill>
                <a:latin typeface="+mn-lt"/>
                <a:cs typeface="Arial" pitchFamily="34" charset="0"/>
              </a:rPr>
            </a:br>
            <a:r>
              <a:rPr lang="es-MX" dirty="0" smtClean="0">
                <a:solidFill>
                  <a:schemeClr val="tx2"/>
                </a:solidFill>
                <a:latin typeface="+mn-lt"/>
                <a:cs typeface="Arial" pitchFamily="34" charset="0"/>
              </a:rPr>
              <a:t>Nacional</a:t>
            </a:r>
            <a:endParaRPr lang="es-MX" dirty="0">
              <a:latin typeface="+mn-lt"/>
            </a:endParaRPr>
          </a:p>
        </p:txBody>
      </p:sp>
      <p:sp>
        <p:nvSpPr>
          <p:cNvPr id="3" name="2 Marcador de contenido"/>
          <p:cNvSpPr>
            <a:spLocks noGrp="1"/>
          </p:cNvSpPr>
          <p:nvPr>
            <p:ph idx="1"/>
          </p:nvPr>
        </p:nvSpPr>
        <p:spPr>
          <a:xfrm>
            <a:off x="411163" y="1812925"/>
            <a:ext cx="8382000" cy="4290992"/>
          </a:xfrm>
          <a:noFill/>
          <a:ln w="9525">
            <a:noFill/>
            <a:miter lim="800000"/>
            <a:headEnd/>
            <a:tailEnd/>
          </a:ln>
        </p:spPr>
        <p:txBody>
          <a:bodyPr vert="horz" wrap="square" lIns="91440" tIns="45720" rIns="91440" bIns="45720" numCol="1" anchor="t" anchorCtr="0" compatLnSpc="1">
            <a:prstTxWarp prst="textNoShape">
              <a:avLst/>
            </a:prstTxWarp>
          </a:bodyPr>
          <a:lstStyle/>
          <a:p>
            <a:pPr>
              <a:spcBef>
                <a:spcPts val="1800"/>
              </a:spcBef>
            </a:pPr>
            <a:r>
              <a:rPr lang="es-MX" sz="2400" b="1" dirty="0" smtClean="0">
                <a:solidFill>
                  <a:schemeClr val="tx2"/>
                </a:solidFill>
                <a:latin typeface="Arial" pitchFamily="34" charset="0"/>
                <a:cs typeface="Arial" pitchFamily="34" charset="0"/>
              </a:rPr>
              <a:t>Elaboración y actualización de mapas, planos y croquis, utilizando tecnología digital de punta: imagen de satélite, fotografía aérea y recorridos en campo.</a:t>
            </a:r>
          </a:p>
          <a:p>
            <a:pPr>
              <a:spcBef>
                <a:spcPts val="1800"/>
              </a:spcBef>
            </a:pPr>
            <a:r>
              <a:rPr lang="es-MX" sz="2400" b="1" dirty="0" smtClean="0">
                <a:solidFill>
                  <a:schemeClr val="tx2"/>
                </a:solidFill>
                <a:latin typeface="Arial" pitchFamily="34" charset="0"/>
                <a:cs typeface="Arial" pitchFamily="34" charset="0"/>
              </a:rPr>
              <a:t>8 productos cartográficos diferentes y más de 728 mil reproducciones.</a:t>
            </a:r>
          </a:p>
          <a:p>
            <a:pPr>
              <a:spcBef>
                <a:spcPts val="1800"/>
              </a:spcBef>
            </a:pPr>
            <a:r>
              <a:rPr lang="es-MX" sz="2400" b="1" dirty="0" smtClean="0">
                <a:solidFill>
                  <a:schemeClr val="tx2"/>
                </a:solidFill>
                <a:latin typeface="Arial" pitchFamily="34" charset="0"/>
                <a:cs typeface="Arial" pitchFamily="34" charset="0"/>
              </a:rPr>
              <a:t>Material fundamental para la cobertura del territorio nacional y la ubicación precisa de cada poblado y de sus manzanas y viviendas.</a:t>
            </a:r>
          </a:p>
          <a:p>
            <a:endParaRPr lang="es-MX" sz="2400" b="1" dirty="0">
              <a:solidFill>
                <a:schemeClr val="tx2"/>
              </a:solidFill>
              <a:latin typeface="Arial" pitchFamily="34" charset="0"/>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fade">
                                      <p:cBhvr>
                                        <p:cTn id="11" dur="2000"/>
                                        <p:tgtEl>
                                          <p:spTgt spid="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fade">
                                      <p:cBhvr>
                                        <p:cTn id="16" dur="2000"/>
                                        <p:tgtEl>
                                          <p:spTgt spid="3">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20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heme/theme1.xml><?xml version="1.0" encoding="utf-8"?>
<a:theme xmlns:a="http://schemas.openxmlformats.org/drawingml/2006/main" name="plantilla_clara2">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specto">
      <a:maj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ajorFont>
      <a:minorFont>
        <a:latin typeface="Verdana"/>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minorFont>
    </a:fontScheme>
    <a:fmtScheme name="Vértice">
      <a:fillStyleLst>
        <a:solidFill>
          <a:schemeClr val="phClr"/>
        </a:solidFill>
        <a:gradFill rotWithShape="1">
          <a:gsLst>
            <a:gs pos="20000">
              <a:schemeClr val="phClr">
                <a:tint val="9000"/>
              </a:schemeClr>
            </a:gs>
            <a:gs pos="100000">
              <a:schemeClr val="phClr">
                <a:tint val="70000"/>
                <a:satMod val="100000"/>
              </a:schemeClr>
            </a:gs>
          </a:gsLst>
          <a:path path="circle">
            <a:fillToRect l="-15000" t="-15000" r="115000" b="115000"/>
          </a:path>
        </a:gradFill>
        <a:gradFill rotWithShape="1">
          <a:gsLst>
            <a:gs pos="0">
              <a:schemeClr val="phClr">
                <a:shade val="60000"/>
              </a:schemeClr>
            </a:gs>
            <a:gs pos="33000">
              <a:schemeClr val="phClr">
                <a:tint val="86500"/>
              </a:schemeClr>
            </a:gs>
            <a:gs pos="46750">
              <a:schemeClr val="phClr">
                <a:tint val="71000"/>
                <a:satMod val="112000"/>
              </a:schemeClr>
            </a:gs>
            <a:gs pos="53000">
              <a:schemeClr val="phClr">
                <a:tint val="71000"/>
                <a:satMod val="112000"/>
              </a:schemeClr>
            </a:gs>
            <a:gs pos="68000">
              <a:schemeClr val="phClr">
                <a:tint val="86000"/>
              </a:schemeClr>
            </a:gs>
            <a:gs pos="100000">
              <a:schemeClr val="phClr">
                <a:shade val="60000"/>
              </a:schemeClr>
            </a:gs>
          </a:gsLst>
          <a:lin ang="8350000" scaled="1"/>
        </a:gradFill>
      </a:fillStyleLst>
      <a:lnStyleLst>
        <a:ln w="9525" cap="flat" cmpd="sng" algn="ctr">
          <a:solidFill>
            <a:schemeClr val="phClr">
              <a:shade val="48000"/>
              <a:satMod val="110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130000" dist="101600" dir="2700000" algn="tl" rotWithShape="0">
              <a:srgbClr val="000000">
                <a:alpha val="35000"/>
              </a:srgbClr>
            </a:outerShdw>
          </a:effectLst>
        </a:effectStyle>
        <a:effectStyle>
          <a:effectLst>
            <a:outerShdw blurRad="190500" dist="228600" dir="2700000" sy="90000" rotWithShape="0">
              <a:srgbClr val="000000">
                <a:alpha val="25500"/>
              </a:srgbClr>
            </a:outerShdw>
          </a:effectLst>
        </a:effectStyle>
        <a:effectStyle>
          <a:effectLst>
            <a:outerShdw blurRad="190500" dist="228600" dir="2700000" sy="90000" rotWithShape="0">
              <a:srgbClr val="000000">
                <a:alpha val="25500"/>
              </a:srgbClr>
            </a:outerShdw>
          </a:effectLst>
          <a:scene3d>
            <a:camera prst="orthographicFront" fov="0">
              <a:rot lat="0" lon="0" rev="0"/>
            </a:camera>
            <a:lightRig rig="soft" dir="tl">
              <a:rot lat="0" lon="0" rev="20100000"/>
            </a:lightRig>
          </a:scene3d>
          <a:sp3d>
            <a:bevelT w="50800" h="508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o" ma:contentTypeID="0x0101001259DE2FD930DD40B841ECBD192C5025" ma:contentTypeVersion="1" ma:contentTypeDescription="Crear nuevo documento." ma:contentTypeScope="" ma:versionID="25d37653378c2a65ff159b17de7f69d3">
  <xsd:schema xmlns:xsd="http://www.w3.org/2001/XMLSchema" xmlns:p="http://schemas.microsoft.com/office/2006/metadata/properties" xmlns:ns1="http://schemas.microsoft.com/sharepoint/v3" targetNamespace="http://schemas.microsoft.com/office/2006/metadata/properties" ma:root="true" ma:fieldsID="0b85dce115edaa5d1911cb96bd2a3993"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dms="http://schemas.microsoft.com/office/2006/documentManagement/types" targetNamespace="http://schemas.microsoft.com/sharepoint/v3" elementFormDefault="qualified">
    <xsd:import namespace="http://schemas.microsoft.com/office/2006/documentManagement/types"/>
    <xsd:element name="PublishingStartDate" ma:index="8" nillable="true" ma:displayName="Fecha de inicio programada" ma:description="" ma:hidden="true" ma:internalName="PublishingStartDate">
      <xsd:simpleType>
        <xsd:restriction base="dms:Unknown"/>
      </xsd:simpleType>
    </xsd:element>
    <xsd:element name="PublishingExpirationDate" ma:index="9" nillable="true" ma:displayName="Fecha de finalización programada" ma:description=""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ma:readOnly="true"/>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3.xml><?xml version="1.0" encoding="utf-8"?>
<p:properties xmlns:p="http://schemas.microsoft.com/office/2006/metadata/properties" xmlns:xsi="http://www.w3.org/2001/XMLSchema-instance">
  <documentManagement>
    <PublishingExpirationDate xmlns="http://schemas.microsoft.com/sharepoint/v3" xsi:nil="true"/>
    <PublishingStartDate xmlns="http://schemas.microsoft.com/sharepoint/v3" xsi:nil="true"/>
  </documentManagement>
</p:properties>
</file>

<file path=customXml/itemProps1.xml><?xml version="1.0" encoding="utf-8"?>
<ds:datastoreItem xmlns:ds="http://schemas.openxmlformats.org/officeDocument/2006/customXml" ds:itemID="{B8ED1BF3-8598-4764-9C23-DE7813D94A1B}">
  <ds:schemaRefs>
    <ds:schemaRef ds:uri="http://schemas.microsoft.com/sharepoint/v3/contenttype/forms"/>
  </ds:schemaRefs>
</ds:datastoreItem>
</file>

<file path=customXml/itemProps2.xml><?xml version="1.0" encoding="utf-8"?>
<ds:datastoreItem xmlns:ds="http://schemas.openxmlformats.org/officeDocument/2006/customXml" ds:itemID="{A98A4761-9145-4CB7-94E7-24DD3613B89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http://schemas.microsoft.com/office/2006/documentManagement/typ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3.xml><?xml version="1.0" encoding="utf-8"?>
<ds:datastoreItem xmlns:ds="http://schemas.openxmlformats.org/officeDocument/2006/customXml" ds:itemID="{661EF97E-8CBF-4A86-B67D-BC976AB40C9B}">
  <ds:schemaRefs>
    <ds:schemaRef ds:uri="http://schemas.microsoft.com/office/2006/metadata/properties"/>
    <ds:schemaRef ds:uri="http://schemas.microsoft.com/sharepoint/v3"/>
  </ds:schemaRefs>
</ds:datastoreItem>
</file>

<file path=docProps/app.xml><?xml version="1.0" encoding="utf-8"?>
<Properties xmlns="http://schemas.openxmlformats.org/officeDocument/2006/extended-properties" xmlns:vt="http://schemas.openxmlformats.org/officeDocument/2006/docPropsVTypes">
  <Template/>
  <TotalTime>6274</TotalTime>
  <Words>1390</Words>
  <Application>Microsoft Office PowerPoint</Application>
  <PresentationFormat>Presentación en pantalla (4:3)</PresentationFormat>
  <Paragraphs>451</Paragraphs>
  <Slides>53</Slides>
  <Notes>6</Notes>
  <HiddenSlides>0</HiddenSlides>
  <MMClips>0</MMClips>
  <ScaleCrop>false</ScaleCrop>
  <HeadingPairs>
    <vt:vector size="4" baseType="variant">
      <vt:variant>
        <vt:lpstr>Tema</vt:lpstr>
      </vt:variant>
      <vt:variant>
        <vt:i4>1</vt:i4>
      </vt:variant>
      <vt:variant>
        <vt:lpstr>Títulos de diapositiva</vt:lpstr>
      </vt:variant>
      <vt:variant>
        <vt:i4>53</vt:i4>
      </vt:variant>
    </vt:vector>
  </HeadingPairs>
  <TitlesOfParts>
    <vt:vector size="54" baseType="lpstr">
      <vt:lpstr>plantilla_clara2</vt:lpstr>
      <vt:lpstr>Diapositiva 1</vt:lpstr>
      <vt:lpstr>Diapositiva 2</vt:lpstr>
      <vt:lpstr>Informe del levantamiento y la captura</vt:lpstr>
      <vt:lpstr>Recursos humanos</vt:lpstr>
      <vt:lpstr>Perfil del personal</vt:lpstr>
      <vt:lpstr>Recursos materiales</vt:lpstr>
      <vt:lpstr>Infraestructura esencial</vt:lpstr>
      <vt:lpstr>Apoyos</vt:lpstr>
      <vt:lpstr>Marco Geoestadístico Nacional</vt:lpstr>
      <vt:lpstr>Resultados del levantamiento cobertura de áreas 2010</vt:lpstr>
      <vt:lpstr>Resultados del levantamiento cobertura de áreas 2010</vt:lpstr>
      <vt:lpstr>Cobertura de áreas comparativo con censos y conteos 1995-2005</vt:lpstr>
      <vt:lpstr>Resultados del levantamiento viviendas sin respuesta 2010</vt:lpstr>
      <vt:lpstr>Porcentaje de viviendas  sin respuesta 2000, 2005 y 2010</vt:lpstr>
      <vt:lpstr>Resultados preliminares  censo 2010</vt:lpstr>
      <vt:lpstr>Resultados preliminares Censo 2010</vt:lpstr>
      <vt:lpstr>Resultados preliminares Censo 2010</vt:lpstr>
      <vt:lpstr>Población residente en México</vt:lpstr>
      <vt:lpstr>México en el contexto internacional</vt:lpstr>
      <vt:lpstr>Población por sexo</vt:lpstr>
      <vt:lpstr>Relación hombre-mujer</vt:lpstr>
      <vt:lpstr>Relación hombre-mujer</vt:lpstr>
      <vt:lpstr>Población por entidad federativa</vt:lpstr>
      <vt:lpstr>Población por entidad federativa</vt:lpstr>
      <vt:lpstr>Población por entidad federativa</vt:lpstr>
      <vt:lpstr>Población por entidad federativa</vt:lpstr>
      <vt:lpstr>Población por entidad federativa</vt:lpstr>
      <vt:lpstr>Población por municipio o delegación</vt:lpstr>
      <vt:lpstr>Población por municipio o delegación</vt:lpstr>
      <vt:lpstr>Zonas metropolitanas</vt:lpstr>
      <vt:lpstr>Zonas metropolitanas</vt:lpstr>
      <vt:lpstr>Zona metropolitana del Valle de México, en el contexto internacional</vt:lpstr>
      <vt:lpstr>Estratificación de las entidades federativas según densidad de población</vt:lpstr>
      <vt:lpstr>Estratificación de las entidades federativas según densidad de población</vt:lpstr>
      <vt:lpstr>Densidad de población</vt:lpstr>
      <vt:lpstr>Densidad de población</vt:lpstr>
      <vt:lpstr>Población por tamaño de localidad de residencia</vt:lpstr>
      <vt:lpstr>Población por tamaño de localidad de residencia</vt:lpstr>
      <vt:lpstr>Población por tamaño de localidad de residencia</vt:lpstr>
      <vt:lpstr>Viviendas por entidad federativa</vt:lpstr>
      <vt:lpstr>Viviendas por entidad federativa</vt:lpstr>
      <vt:lpstr>Viviendas por entidad federativa</vt:lpstr>
      <vt:lpstr>Viviendas por entidad federativa</vt:lpstr>
      <vt:lpstr>Viviendas por entidad federativa</vt:lpstr>
      <vt:lpstr>Diapositiva 45</vt:lpstr>
      <vt:lpstr>México 1910</vt:lpstr>
      <vt:lpstr>División política de 1910</vt:lpstr>
      <vt:lpstr>México 1910</vt:lpstr>
      <vt:lpstr>México 1910-2010</vt:lpstr>
      <vt:lpstr>Hacia los resultados definitivos del censo 2010</vt:lpstr>
      <vt:lpstr>Diapositiva 51</vt:lpstr>
      <vt:lpstr>Porque proporcionamos información para todos…  Consulta los resultados preliminares en:  www.inegi.org.mx    ¡En México todos contamos! </vt:lpstr>
      <vt:lpstr>Diapositiva 53</vt:lpstr>
    </vt:vector>
  </TitlesOfParts>
  <Company>inegi</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INEGI camino</dc:title>
  <dc:subject>&lt;asunto particular&gt;</dc:subject>
  <dc:creator>blanca.figueroa</dc:creator>
  <cp:lastModifiedBy>inegi</cp:lastModifiedBy>
  <cp:revision>603</cp:revision>
  <dcterms:created xsi:type="dcterms:W3CDTF">2009-11-05T19:44:11Z</dcterms:created>
  <dcterms:modified xsi:type="dcterms:W3CDTF">2010-11-25T04:27:09Z</dcterms:modified>
</cp:coreProperties>
</file>